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2" r:id="rId3"/>
    <p:sldId id="263" r:id="rId4"/>
    <p:sldId id="273" r:id="rId5"/>
    <p:sldId id="302" r:id="rId6"/>
    <p:sldId id="296" r:id="rId7"/>
    <p:sldId id="308" r:id="rId8"/>
    <p:sldId id="298" r:id="rId9"/>
    <p:sldId id="266" r:id="rId10"/>
    <p:sldId id="268" r:id="rId11"/>
    <p:sldId id="288" r:id="rId12"/>
    <p:sldId id="280" r:id="rId13"/>
    <p:sldId id="270" r:id="rId14"/>
    <p:sldId id="309" r:id="rId15"/>
    <p:sldId id="279" r:id="rId16"/>
    <p:sldId id="312" r:id="rId17"/>
    <p:sldId id="272" r:id="rId18"/>
    <p:sldId id="31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  <a:srgbClr val="74BACA"/>
    <a:srgbClr val="31B3DB"/>
    <a:srgbClr val="71B8C9"/>
    <a:srgbClr val="6BB5C7"/>
    <a:srgbClr val="76C4C8"/>
    <a:srgbClr val="52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88811" autoAdjust="0"/>
  </p:normalViewPr>
  <p:slideViewPr>
    <p:cSldViewPr snapToGrid="0">
      <p:cViewPr>
        <p:scale>
          <a:sx n="66" d="100"/>
          <a:sy n="66" d="100"/>
        </p:scale>
        <p:origin x="-9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04A4E5-FEFF-4434-BA5D-2D066EBF5548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5BC12F-F2AD-4F61-9931-55C8B23301A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321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Response</a:t>
            </a:r>
            <a:r>
              <a:rPr lang="en-GB" baseline="0" dirty="0" smtClean="0"/>
              <a:t> variables &amp; explanatory variables vectors; only a subsample 1/3rd of all 100 stations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Flatfish dominated in April (local spawning???), to more diverse (probably from distant sources) assemblage July, to few species at the end of the season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Forward selection found a 3-varaible model explains 79% of explained variance 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Assemblages mean size by diagnostic species; differences suggest real structuring processes (transport and or mortality)</a:t>
            </a:r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120AF-51CB-47A1-B39C-2366D8BE2D2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Why use two explanatory variables for the seasonal effects? Temp gradients within each month was very small. DEPTH, distance from the coast driving TSM</a:t>
            </a:r>
          </a:p>
          <a:p>
            <a:pPr>
              <a:spcBef>
                <a:spcPct val="0"/>
              </a:spcBef>
            </a:pPr>
            <a:r>
              <a:rPr lang="en-US" smtClean="0"/>
              <a:t>make clear here that the model TSM Chlor explains 53% of the residual variance (i.e. after removal of the seasonal effects. For example if Temp and Degday together explain 60% of the variance, only 53% of 40% =21.2% of the total variance is explained by TSM+Chlor, which means that ca. 13% of the variance is explained by TSM. The third unknown variable may be depth or salinity or a combination of both or some other variable related to depth or distance from the coast.</a:t>
            </a:r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54FC8A-FF2C-4C82-A149-2EBF2E502B6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Slide 8 Results Assemblages, no differences in mean size: </a:t>
            </a:r>
            <a:r>
              <a:rPr lang="en-GB" dirty="0" smtClean="0">
                <a:latin typeface="Calibri" pitchFamily="34" charset="0"/>
              </a:rPr>
              <a:t>No size differences, Uniform conditions?</a:t>
            </a: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b="1" dirty="0" smtClean="0"/>
              <a:t>SIMPROF - </a:t>
            </a:r>
            <a:r>
              <a:rPr lang="en-GB" dirty="0" smtClean="0"/>
              <a:t>(similarity profile) routine, which tests for evidence of structure in an a priori unstructured set of samples. In combination with clustering 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SIMPER identifies the species primarily providing the discrimination between two observed sample clusters (Diagnostic</a:t>
            </a:r>
            <a:r>
              <a:rPr lang="en-GB" baseline="0" dirty="0" smtClean="0"/>
              <a:t> species)</a:t>
            </a: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Identity (SIMPER), seasonality and spatial distribution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Assemblages mean size by diagnostic species; differences suggest real structuring processes (transport and or mortality)</a:t>
            </a:r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977E3A-E829-4EBC-BA60-A5E2C1A57C7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P </a:t>
            </a:r>
            <a:r>
              <a:rPr lang="en-GB" dirty="0" err="1" smtClean="0"/>
              <a:t>minutus</a:t>
            </a:r>
            <a:r>
              <a:rPr lang="en-GB" dirty="0" smtClean="0"/>
              <a:t> in summer, when more heterogeneous conditions develop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504E20-FC59-40F9-80EB-1197B557EBF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Slide 8 Results Assemblages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seasonality and spatial distribution along the depth gradient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Assemblages segregate by age; differences suggest real structuring processes (transport and or mortality)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Larvae do not explain structure, because it does not have a role and 0+ is solely responding</a:t>
            </a:r>
            <a:r>
              <a:rPr lang="en-GB" baseline="0" dirty="0" smtClean="0"/>
              <a:t> to nursery factors –after settlement mechanism- or the effect was outside the survey domain??????</a:t>
            </a: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6AA675-11CB-48AF-BE90-08A67DC9B2C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Abundance</a:t>
            </a:r>
            <a:r>
              <a:rPr lang="en-GB" baseline="0" dirty="0" smtClean="0"/>
              <a:t> data, residual analysis to show differences</a:t>
            </a:r>
            <a:endParaRPr lang="en-GB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6AA675-11CB-48AF-BE90-08A67DC9B2C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Assemblages segregate by age; differences suggest real structuring processes (transport and or mortality)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Larvae do not explain structure, because it does not have a role and 0+ is solely responding</a:t>
            </a:r>
            <a:r>
              <a:rPr lang="en-GB" baseline="0" dirty="0" smtClean="0"/>
              <a:t> to nursery factors –after settlement mechanism- or the effect was outside the survey domain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Martin </a:t>
            </a:r>
            <a:r>
              <a:rPr lang="en-GB" dirty="0" err="1" smtClean="0"/>
              <a:t>Scholten</a:t>
            </a:r>
            <a:r>
              <a:rPr lang="en-GB" dirty="0" smtClean="0"/>
              <a:t>; Institute involved in the</a:t>
            </a:r>
            <a:r>
              <a:rPr lang="en-GB" baseline="0" dirty="0" smtClean="0"/>
              <a:t> baseline ecological studies for the development;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Silt and total suspended solid plume as main impact</a:t>
            </a:r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Water Quality Act, US Congress, </a:t>
            </a:r>
            <a:r>
              <a:rPr lang="en-GB" dirty="0" err="1" smtClean="0"/>
              <a:t>Pub.L</a:t>
            </a:r>
            <a:r>
              <a:rPr lang="en-GB" dirty="0" smtClean="0"/>
              <a:t>. 100-4, 1987; EU law mandate to identify quality status of surface waters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17F678-9110-406D-A24F-1EE980D5057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Water Quality Act, US Congress, </a:t>
            </a:r>
            <a:r>
              <a:rPr lang="en-GB" dirty="0" err="1" smtClean="0"/>
              <a:t>Pub.L</a:t>
            </a:r>
            <a:r>
              <a:rPr lang="en-GB" dirty="0" smtClean="0"/>
              <a:t>. 100-4, 1987; EU law mandate to identify quality status of surface waters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Silt and total suspended solid plume as main impact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Larval</a:t>
            </a:r>
            <a:r>
              <a:rPr lang="en-GB" baseline="0" dirty="0" smtClean="0"/>
              <a:t> supply, a proxy of reproduction, important ecosystem function </a:t>
            </a:r>
            <a:endParaRPr lang="en-GB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59E494-BE9C-4E88-B88C-CA0B7CED1C7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59E494-BE9C-4E88-B88C-CA0B7CED1C7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Slide 5 Methods (Field)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Times, gear….  160x30km in size</a:t>
            </a:r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62457B-01C8-40D6-A093-4C9973327D9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Physical and hydrodynamic background of the area, water masses, currents, and seasonality 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Fresh water river Rhine outflow (= coastal river along Dutch coast)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inserts of salinity which are influenced by the freshwater outflow of the Rhine, </a:t>
            </a:r>
            <a:r>
              <a:rPr lang="en-GB" dirty="0" err="1" smtClean="0"/>
              <a:t>Meeuse</a:t>
            </a: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i="1" dirty="0" smtClean="0"/>
              <a:t>"rest current" 1,0 to 1,5 cm/s towards the Northeast along the Dutch coast</a:t>
            </a:r>
          </a:p>
          <a:p>
            <a:pPr>
              <a:spcBef>
                <a:spcPct val="0"/>
              </a:spcBef>
            </a:pPr>
            <a:r>
              <a:rPr lang="en-GB" i="0" dirty="0" smtClean="0"/>
              <a:t>Stratification</a:t>
            </a:r>
            <a:r>
              <a:rPr lang="en-GB" i="0" baseline="0" dirty="0" smtClean="0"/>
              <a:t> results of water </a:t>
            </a:r>
            <a:r>
              <a:rPr lang="en-GB" i="0" baseline="0" dirty="0" err="1" smtClean="0"/>
              <a:t>massess</a:t>
            </a:r>
            <a:r>
              <a:rPr lang="en-GB" i="0" baseline="0" dirty="0" smtClean="0"/>
              <a:t> moving in different directions on the vertical gradient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/>
            </a:r>
            <a:br>
              <a:rPr lang="en-GB" i="1" dirty="0" smtClean="0"/>
            </a:br>
            <a:endParaRPr lang="en-GB" i="1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783ACA-B14E-45DE-B617-4D6DA5DBDA2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Slide 5 Methods (Field), stratified</a:t>
            </a:r>
            <a:r>
              <a:rPr lang="en-GB" baseline="0" dirty="0" smtClean="0"/>
              <a:t>, 3 depth strata, lat gradient, &amp; tidal phase</a:t>
            </a: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Times, gear…. MIK</a:t>
            </a:r>
            <a:r>
              <a:rPr lang="en-GB" baseline="0" dirty="0" smtClean="0"/>
              <a:t> survey design target late larva… 5 m off the bottom, relative large mesh….</a:t>
            </a:r>
            <a:endParaRPr lang="en-GB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62457B-01C8-40D6-A093-4C9973327D9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We</a:t>
            </a:r>
            <a:r>
              <a:rPr lang="en-GB" baseline="0" dirty="0" smtClean="0"/>
              <a:t> used only species making up more than 95% of the abundance, and log-transform the abundance and some EXPLANATORY variables data as needed before analysis</a:t>
            </a:r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E90E3-C2B5-444C-94C0-CDC560E0BADA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546C-3AAD-4213-9BFE-5C3907C23BB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9D35-0EBE-496D-AB25-DACB05C52BF2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AA63-104E-4133-AD81-ABBEC915E19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893A-EA79-4171-B2CD-523F9673A66C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60B32-533D-41CD-9560-57CCBF25BDA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F4AB-B7DD-465A-8AD5-D7480B7BF0DA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E9AF-AF3F-4B99-A17E-AD13A5665D0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9BB0-4332-4B72-A65D-482445F7765C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A213D-C63C-49C3-A03B-2BD94F9A61D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EF6B4-D9A9-407C-B14D-474BB42B9D4D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FEFD-C903-47A7-98E1-C9FB72C9826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13F82-6596-4D09-8C81-4BD9AEFD07ED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10341-A775-41D3-880B-A2354DC6ACD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F1DF-16B5-4ACE-A5BD-6CBB2820D20F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88A11-AE3B-4132-BB67-B9309BCEB0A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2209-90D4-495F-B4A0-1F97C104859A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0DF0-5C00-4AE2-AF47-AF4C9DE2B85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D79BD-52D4-4A96-9B2B-E8A389167E5C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8B7A0-5EBE-4D6B-83B2-1603132174D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39F5-EB2F-480E-AEEC-125F877707DE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1BE0-3223-4118-9510-6D4181A8D0E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140671-E215-43F8-9BE5-A85EF7C9C01A}" type="datetimeFigureOut">
              <a:rPr lang="en-US"/>
              <a:pPr>
                <a:defRPr/>
              </a:pPr>
              <a:t>9/20/2016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D700CA-226A-4D92-9A57-185209EAD6E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18" Type="http://schemas.openxmlformats.org/officeDocument/2006/relationships/image" Target="../media/image38.emf"/><Relationship Id="rId3" Type="http://schemas.openxmlformats.org/officeDocument/2006/relationships/image" Target="../media/image1.png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17" Type="http://schemas.openxmlformats.org/officeDocument/2006/relationships/image" Target="../media/image37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5" Type="http://schemas.openxmlformats.org/officeDocument/2006/relationships/image" Target="../media/image3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Relationship Id="rId1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184900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13" y="6042025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357188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57250" y="500063"/>
            <a:ext cx="77549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»"/>
              <a:defRPr/>
            </a:pPr>
            <a:r>
              <a:rPr lang="en-GB" sz="2400" dirty="0">
                <a:cs typeface="Arial" pitchFamily="34" charset="0"/>
              </a:rPr>
              <a:t>    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SEASONAL AND SPATIAL CHANGES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OF LATE LARVAE AND JUVENILE FLATFISHES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ALONG THE DUTCH COAST, SOUTHERN NORTH SEA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»"/>
              <a:defRPr/>
            </a:pPr>
            <a:endParaRPr lang="en-GB" sz="24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677863" y="6257925"/>
            <a:ext cx="28408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>
                <a:cs typeface="Arial" pitchFamily="34" charset="0"/>
              </a:rPr>
              <a:t>8th Flatfish symposium, </a:t>
            </a:r>
            <a:r>
              <a:rPr lang="en-GB" sz="1400" dirty="0" err="1" smtClean="0">
                <a:cs typeface="Arial" pitchFamily="34" charset="0"/>
              </a:rPr>
              <a:t>IJmuiden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968375" y="1905000"/>
            <a:ext cx="74660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dirty="0">
                <a:cs typeface="Times New Roman" pitchFamily="18" charset="0"/>
              </a:rPr>
              <a:t>Rafael PÉREZ-DOMÍNGUEZ.</a:t>
            </a:r>
          </a:p>
          <a:p>
            <a:pPr eaLnBrk="0" hangingPunct="0"/>
            <a:endParaRPr lang="en-GB" dirty="0">
              <a:cs typeface="Times New Roman" pitchFamily="18" charset="0"/>
            </a:endParaRPr>
          </a:p>
          <a:p>
            <a:pPr eaLnBrk="0" hangingPunct="0"/>
            <a:r>
              <a:rPr lang="en-GB" dirty="0">
                <a:cs typeface="Times New Roman" pitchFamily="18" charset="0"/>
              </a:rPr>
              <a:t>Institute of Estuarine and Coastal Studies (IECS), Department of Biological Sciences, University of Hull, Hull, HU6 7RX, United Kingdom</a:t>
            </a:r>
          </a:p>
          <a:p>
            <a:pPr eaLnBrk="0" hangingPunct="0"/>
            <a:endParaRPr lang="en-GB" dirty="0"/>
          </a:p>
          <a:p>
            <a:pPr eaLnBrk="0" hangingPunct="0"/>
            <a:r>
              <a:rPr lang="nl-NL" dirty="0"/>
              <a:t>Onno van Tongeren</a:t>
            </a:r>
          </a:p>
          <a:p>
            <a:pPr eaLnBrk="0" hangingPunct="0"/>
            <a:r>
              <a:rPr lang="nl-NL" dirty="0"/>
              <a:t>Port of Rotterdam. Data-Analyse Ecologie, Vrij Nederlandstraat 57,</a:t>
            </a:r>
          </a:p>
          <a:p>
            <a:pPr eaLnBrk="0" hangingPunct="0"/>
            <a:r>
              <a:rPr lang="nl-NL" dirty="0"/>
              <a:t>6826 AW Arnhem,The Netherlands</a:t>
            </a:r>
          </a:p>
          <a:p>
            <a:pPr eaLnBrk="0" hangingPunct="0"/>
            <a:endParaRPr lang="nl-NL" dirty="0"/>
          </a:p>
          <a:p>
            <a:pPr eaLnBrk="0" hangingPunct="0"/>
            <a:r>
              <a:rPr lang="nl-NL" dirty="0"/>
              <a:t>William Borst</a:t>
            </a:r>
          </a:p>
          <a:p>
            <a:pPr eaLnBrk="0" hangingPunct="0"/>
            <a:r>
              <a:rPr lang="nl-NL" dirty="0"/>
              <a:t>Projectorganisatie Maasvlakte 2 (Port of Rotterdam)</a:t>
            </a:r>
          </a:p>
          <a:p>
            <a:pPr eaLnBrk="0" hangingPunct="0"/>
            <a:r>
              <a:rPr lang="nl-NL" dirty="0"/>
              <a:t>Postbus 6622, 3002 AP Rotterdam, Rotterdam, The Netherlands</a:t>
            </a:r>
          </a:p>
          <a:p>
            <a:pPr eaLnBrk="0" hangingPunct="0"/>
            <a:endParaRPr lang="nl-NL" dirty="0"/>
          </a:p>
          <a:p>
            <a:pPr eaLnBrk="0" hangingPunct="0"/>
            <a:endParaRPr lang="nl-NL" dirty="0"/>
          </a:p>
          <a:p>
            <a:pPr eaLnBrk="0" hangingPunct="0"/>
            <a:endParaRPr lang="nl-NL" dirty="0"/>
          </a:p>
          <a:p>
            <a:pPr eaLnBrk="0" hangingPunct="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1" name="Rectangle 260"/>
          <p:cNvSpPr/>
          <p:nvPr/>
        </p:nvSpPr>
        <p:spPr>
          <a:xfrm>
            <a:off x="458788" y="1173163"/>
            <a:ext cx="3562350" cy="6778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Assemblages: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Redundancy Analysis (RDA</a:t>
            </a:r>
            <a:r>
              <a:rPr lang="en-GB" dirty="0" smtClean="0"/>
              <a:t>)</a:t>
            </a:r>
            <a:endParaRPr lang="en-GB" dirty="0"/>
          </a:p>
        </p:txBody>
      </p:sp>
      <p:grpSp>
        <p:nvGrpSpPr>
          <p:cNvPr id="32777" name="Group 195"/>
          <p:cNvGrpSpPr>
            <a:grpSpLocks/>
          </p:cNvGrpSpPr>
          <p:nvPr/>
        </p:nvGrpSpPr>
        <p:grpSpPr bwMode="auto">
          <a:xfrm>
            <a:off x="4544217" y="2686050"/>
            <a:ext cx="3948908" cy="1824038"/>
            <a:chOff x="3310731" y="2685257"/>
            <a:chExt cx="3948982" cy="1824424"/>
          </a:xfrm>
        </p:grpSpPr>
        <p:sp>
          <p:nvSpPr>
            <p:cNvPr id="32925" name="Line 111"/>
            <p:cNvSpPr>
              <a:spLocks noChangeShapeType="1"/>
            </p:cNvSpPr>
            <p:nvPr/>
          </p:nvSpPr>
          <p:spPr bwMode="auto">
            <a:xfrm flipH="1">
              <a:off x="4473575" y="3549651"/>
              <a:ext cx="644525" cy="7588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26" name="Line 112"/>
            <p:cNvSpPr>
              <a:spLocks noChangeShapeType="1"/>
            </p:cNvSpPr>
            <p:nvPr/>
          </p:nvSpPr>
          <p:spPr bwMode="auto">
            <a:xfrm flipH="1">
              <a:off x="3816350" y="3549651"/>
              <a:ext cx="1301750" cy="41751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27" name="Line 113"/>
            <p:cNvSpPr>
              <a:spLocks noChangeShapeType="1"/>
            </p:cNvSpPr>
            <p:nvPr/>
          </p:nvSpPr>
          <p:spPr bwMode="auto">
            <a:xfrm flipH="1">
              <a:off x="4310063" y="3549651"/>
              <a:ext cx="808037" cy="7588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28" name="Line 114"/>
            <p:cNvSpPr>
              <a:spLocks noChangeShapeType="1"/>
            </p:cNvSpPr>
            <p:nvPr/>
          </p:nvSpPr>
          <p:spPr bwMode="auto">
            <a:xfrm>
              <a:off x="5118100" y="3549651"/>
              <a:ext cx="1047750" cy="36671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29" name="Line 115"/>
            <p:cNvSpPr>
              <a:spLocks noChangeShapeType="1"/>
            </p:cNvSpPr>
            <p:nvPr/>
          </p:nvSpPr>
          <p:spPr bwMode="auto">
            <a:xfrm flipH="1">
              <a:off x="4346575" y="3549651"/>
              <a:ext cx="771525" cy="5683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1" name="Line 117"/>
            <p:cNvSpPr>
              <a:spLocks noChangeShapeType="1"/>
            </p:cNvSpPr>
            <p:nvPr/>
          </p:nvSpPr>
          <p:spPr bwMode="auto">
            <a:xfrm>
              <a:off x="5118100" y="3549651"/>
              <a:ext cx="996950" cy="32861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2" name="Line 118"/>
            <p:cNvSpPr>
              <a:spLocks noChangeShapeType="1"/>
            </p:cNvSpPr>
            <p:nvPr/>
          </p:nvSpPr>
          <p:spPr bwMode="auto">
            <a:xfrm>
              <a:off x="5118100" y="3549651"/>
              <a:ext cx="971550" cy="35401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3" name="Line 119"/>
            <p:cNvSpPr>
              <a:spLocks noChangeShapeType="1"/>
            </p:cNvSpPr>
            <p:nvPr/>
          </p:nvSpPr>
          <p:spPr bwMode="auto">
            <a:xfrm>
              <a:off x="5118100" y="3549651"/>
              <a:ext cx="1300162" cy="6064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4" name="Line 120"/>
            <p:cNvSpPr>
              <a:spLocks noChangeShapeType="1"/>
            </p:cNvSpPr>
            <p:nvPr/>
          </p:nvSpPr>
          <p:spPr bwMode="auto">
            <a:xfrm flipH="1">
              <a:off x="4448175" y="3549651"/>
              <a:ext cx="669925" cy="48101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5" name="Line 121"/>
            <p:cNvSpPr>
              <a:spLocks noChangeShapeType="1"/>
            </p:cNvSpPr>
            <p:nvPr/>
          </p:nvSpPr>
          <p:spPr bwMode="auto">
            <a:xfrm>
              <a:off x="5118100" y="3549651"/>
              <a:ext cx="1628775" cy="555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6" name="Line 122"/>
            <p:cNvSpPr>
              <a:spLocks noChangeShapeType="1"/>
            </p:cNvSpPr>
            <p:nvPr/>
          </p:nvSpPr>
          <p:spPr bwMode="auto">
            <a:xfrm flipH="1">
              <a:off x="4675188" y="3549651"/>
              <a:ext cx="442912" cy="5429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7" name="Line 123"/>
            <p:cNvSpPr>
              <a:spLocks noChangeShapeType="1"/>
            </p:cNvSpPr>
            <p:nvPr/>
          </p:nvSpPr>
          <p:spPr bwMode="auto">
            <a:xfrm>
              <a:off x="5118100" y="3549651"/>
              <a:ext cx="542925" cy="49371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8" name="Line 124"/>
            <p:cNvSpPr>
              <a:spLocks noChangeShapeType="1"/>
            </p:cNvSpPr>
            <p:nvPr/>
          </p:nvSpPr>
          <p:spPr bwMode="auto">
            <a:xfrm flipH="1" flipV="1">
              <a:off x="4889500" y="3032126"/>
              <a:ext cx="228600" cy="517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39" name="Rectangle 232"/>
            <p:cNvSpPr>
              <a:spLocks noChangeArrowheads="1"/>
            </p:cNvSpPr>
            <p:nvPr/>
          </p:nvSpPr>
          <p:spPr bwMode="auto">
            <a:xfrm>
              <a:off x="4510087" y="2685257"/>
              <a:ext cx="455253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A minuta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0" name="Rectangle 233"/>
            <p:cNvSpPr>
              <a:spLocks noChangeArrowheads="1"/>
            </p:cNvSpPr>
            <p:nvPr/>
          </p:nvSpPr>
          <p:spPr bwMode="auto">
            <a:xfrm>
              <a:off x="5403055" y="4063206"/>
              <a:ext cx="46166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A laterna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1" name="Rectangle 234"/>
            <p:cNvSpPr>
              <a:spLocks noChangeArrowheads="1"/>
            </p:cNvSpPr>
            <p:nvPr/>
          </p:nvSpPr>
          <p:spPr bwMode="auto">
            <a:xfrm>
              <a:off x="4687048" y="4029076"/>
              <a:ext cx="30136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C lyra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2" name="Rectangle 235"/>
            <p:cNvSpPr>
              <a:spLocks noChangeArrowheads="1"/>
            </p:cNvSpPr>
            <p:nvPr/>
          </p:nvSpPr>
          <p:spPr bwMode="auto">
            <a:xfrm>
              <a:off x="6358733" y="4147345"/>
              <a:ext cx="596317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C harengus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3" name="Rectangle 236"/>
            <p:cNvSpPr>
              <a:spLocks noChangeArrowheads="1"/>
            </p:cNvSpPr>
            <p:nvPr/>
          </p:nvSpPr>
          <p:spPr bwMode="auto">
            <a:xfrm>
              <a:off x="3937794" y="3939382"/>
              <a:ext cx="75020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E encrasicolus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4" name="Rectangle 237"/>
            <p:cNvSpPr>
              <a:spLocks noChangeArrowheads="1"/>
            </p:cNvSpPr>
            <p:nvPr/>
          </p:nvSpPr>
          <p:spPr bwMode="auto">
            <a:xfrm>
              <a:off x="6759576" y="4052095"/>
              <a:ext cx="500137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L limanda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5" name="Rectangle 238"/>
            <p:cNvSpPr>
              <a:spLocks noChangeArrowheads="1"/>
            </p:cNvSpPr>
            <p:nvPr/>
          </p:nvSpPr>
          <p:spPr bwMode="auto">
            <a:xfrm>
              <a:off x="6222205" y="3935413"/>
              <a:ext cx="41036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P flesus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6" name="Rectangle 239"/>
            <p:cNvSpPr>
              <a:spLocks noChangeArrowheads="1"/>
            </p:cNvSpPr>
            <p:nvPr/>
          </p:nvSpPr>
          <p:spPr bwMode="auto">
            <a:xfrm>
              <a:off x="6143561" y="3757613"/>
              <a:ext cx="53860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P platessa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7" name="Rectangle 240"/>
            <p:cNvSpPr>
              <a:spLocks noChangeArrowheads="1"/>
            </p:cNvSpPr>
            <p:nvPr/>
          </p:nvSpPr>
          <p:spPr bwMode="auto">
            <a:xfrm>
              <a:off x="3310731" y="3875881"/>
              <a:ext cx="512961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P minutus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8" name="Rectangle 241"/>
            <p:cNvSpPr>
              <a:spLocks noChangeArrowheads="1"/>
            </p:cNvSpPr>
            <p:nvPr/>
          </p:nvSpPr>
          <p:spPr bwMode="auto">
            <a:xfrm>
              <a:off x="3867150" y="4067176"/>
              <a:ext cx="63478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S pilchardus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49" name="Rectangle 242"/>
            <p:cNvSpPr>
              <a:spLocks noChangeArrowheads="1"/>
            </p:cNvSpPr>
            <p:nvPr/>
          </p:nvSpPr>
          <p:spPr bwMode="auto">
            <a:xfrm>
              <a:off x="6238876" y="3860007"/>
              <a:ext cx="384721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S solea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50" name="Rectangle 243"/>
            <p:cNvSpPr>
              <a:spLocks noChangeArrowheads="1"/>
            </p:cNvSpPr>
            <p:nvPr/>
          </p:nvSpPr>
          <p:spPr bwMode="auto">
            <a:xfrm>
              <a:off x="3741738" y="4247357"/>
              <a:ext cx="519373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S sprattus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32952" name="Rectangle 245"/>
            <p:cNvSpPr>
              <a:spLocks noChangeArrowheads="1"/>
            </p:cNvSpPr>
            <p:nvPr/>
          </p:nvSpPr>
          <p:spPr bwMode="auto">
            <a:xfrm>
              <a:off x="4279900" y="4371182"/>
              <a:ext cx="583493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  <a:cs typeface="Arial" pitchFamily="34" charset="0"/>
                </a:rPr>
                <a:t>T trachurus</a:t>
              </a:r>
              <a:endParaRPr lang="en-US">
                <a:cs typeface="Arial" pitchFamily="34" charset="0"/>
              </a:endParaRPr>
            </a:p>
          </p:txBody>
        </p:sp>
      </p:grpSp>
      <p:grpSp>
        <p:nvGrpSpPr>
          <p:cNvPr id="32778" name="Group 199"/>
          <p:cNvGrpSpPr>
            <a:grpSpLocks/>
          </p:cNvGrpSpPr>
          <p:nvPr/>
        </p:nvGrpSpPr>
        <p:grpSpPr bwMode="auto">
          <a:xfrm>
            <a:off x="3976688" y="1475841"/>
            <a:ext cx="4864100" cy="4548722"/>
            <a:chOff x="2743200" y="1475841"/>
            <a:chExt cx="4865490" cy="4548723"/>
          </a:xfrm>
        </p:grpSpPr>
        <p:grpSp>
          <p:nvGrpSpPr>
            <p:cNvPr id="32785" name="Group 198"/>
            <p:cNvGrpSpPr>
              <a:grpSpLocks/>
            </p:cNvGrpSpPr>
            <p:nvPr/>
          </p:nvGrpSpPr>
          <p:grpSpPr bwMode="auto">
            <a:xfrm>
              <a:off x="2743200" y="1592263"/>
              <a:ext cx="4865490" cy="4432301"/>
              <a:chOff x="2743200" y="1592263"/>
              <a:chExt cx="4865490" cy="4432301"/>
            </a:xfrm>
          </p:grpSpPr>
          <p:sp>
            <p:nvSpPr>
              <p:cNvPr id="32903" name="Line 126"/>
              <p:cNvSpPr>
                <a:spLocks noChangeShapeType="1"/>
              </p:cNvSpPr>
              <p:nvPr/>
            </p:nvSpPr>
            <p:spPr bwMode="auto">
              <a:xfrm flipV="1">
                <a:off x="5118100" y="1592263"/>
                <a:ext cx="1587" cy="39163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04" name="Rectangle 274"/>
              <p:cNvSpPr>
                <a:spLocks noChangeArrowheads="1"/>
              </p:cNvSpPr>
              <p:nvPr/>
            </p:nvSpPr>
            <p:spPr bwMode="auto">
              <a:xfrm>
                <a:off x="3264546" y="5245234"/>
                <a:ext cx="1734193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cs typeface="Arial" pitchFamily="34" charset="0"/>
                  </a:rPr>
                  <a:t>63% variability; Axis 1</a:t>
                </a:r>
                <a:endParaRPr lang="en-US" sz="2400" dirty="0">
                  <a:cs typeface="Arial" pitchFamily="34" charset="0"/>
                </a:endParaRPr>
              </a:p>
            </p:txBody>
          </p:sp>
          <p:sp>
            <p:nvSpPr>
              <p:cNvPr id="32905" name="Rectangle 275"/>
              <p:cNvSpPr>
                <a:spLocks noChangeArrowheads="1"/>
              </p:cNvSpPr>
              <p:nvPr/>
            </p:nvSpPr>
            <p:spPr bwMode="auto">
              <a:xfrm>
                <a:off x="3425825" y="5822951"/>
                <a:ext cx="150812" cy="201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-1</a:t>
                </a: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2906" name="Rectangle 276"/>
              <p:cNvSpPr>
                <a:spLocks noChangeArrowheads="1"/>
              </p:cNvSpPr>
              <p:nvPr/>
            </p:nvSpPr>
            <p:spPr bwMode="auto">
              <a:xfrm>
                <a:off x="5092700" y="5822951"/>
                <a:ext cx="114300" cy="201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0</a:t>
                </a: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2907" name="Rectangle 277"/>
              <p:cNvSpPr>
                <a:spLocks noChangeArrowheads="1"/>
              </p:cNvSpPr>
              <p:nvPr/>
            </p:nvSpPr>
            <p:spPr bwMode="auto">
              <a:xfrm>
                <a:off x="6721475" y="5822951"/>
                <a:ext cx="114300" cy="201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1</a:t>
                </a: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2908" name="Line 278"/>
              <p:cNvSpPr>
                <a:spLocks noChangeShapeType="1"/>
              </p:cNvSpPr>
              <p:nvPr/>
            </p:nvSpPr>
            <p:spPr bwMode="auto">
              <a:xfrm>
                <a:off x="3160713" y="5672138"/>
                <a:ext cx="39147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09" name="Line 279"/>
              <p:cNvSpPr>
                <a:spLocks noChangeShapeType="1"/>
              </p:cNvSpPr>
              <p:nvPr/>
            </p:nvSpPr>
            <p:spPr bwMode="auto">
              <a:xfrm>
                <a:off x="4297363" y="5672138"/>
                <a:ext cx="1587" cy="635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10" name="Line 280"/>
              <p:cNvSpPr>
                <a:spLocks noChangeShapeType="1"/>
              </p:cNvSpPr>
              <p:nvPr/>
            </p:nvSpPr>
            <p:spPr bwMode="auto">
              <a:xfrm>
                <a:off x="3475038" y="5672138"/>
                <a:ext cx="1587" cy="1016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11" name="Line 281"/>
              <p:cNvSpPr>
                <a:spLocks noChangeShapeType="1"/>
              </p:cNvSpPr>
              <p:nvPr/>
            </p:nvSpPr>
            <p:spPr bwMode="auto">
              <a:xfrm>
                <a:off x="5926138" y="5672138"/>
                <a:ext cx="1587" cy="635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12" name="Line 282"/>
              <p:cNvSpPr>
                <a:spLocks noChangeShapeType="1"/>
              </p:cNvSpPr>
              <p:nvPr/>
            </p:nvSpPr>
            <p:spPr bwMode="auto">
              <a:xfrm>
                <a:off x="5118100" y="5672138"/>
                <a:ext cx="1587" cy="1016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13" name="Line 283"/>
              <p:cNvSpPr>
                <a:spLocks noChangeShapeType="1"/>
              </p:cNvSpPr>
              <p:nvPr/>
            </p:nvSpPr>
            <p:spPr bwMode="auto">
              <a:xfrm>
                <a:off x="6746875" y="5672138"/>
                <a:ext cx="1587" cy="1016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14" name="Rectangle 285"/>
              <p:cNvSpPr>
                <a:spLocks noChangeArrowheads="1"/>
              </p:cNvSpPr>
              <p:nvPr/>
            </p:nvSpPr>
            <p:spPr bwMode="auto">
              <a:xfrm>
                <a:off x="2743200" y="5114926"/>
                <a:ext cx="150812" cy="201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-1</a:t>
                </a: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2915" name="Rectangle 287"/>
              <p:cNvSpPr>
                <a:spLocks noChangeArrowheads="1"/>
              </p:cNvSpPr>
              <p:nvPr/>
            </p:nvSpPr>
            <p:spPr bwMode="auto">
              <a:xfrm>
                <a:off x="2781300" y="1844676"/>
                <a:ext cx="114300" cy="201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1</a:t>
                </a: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2916" name="Line 288"/>
              <p:cNvSpPr>
                <a:spLocks noChangeShapeType="1"/>
              </p:cNvSpPr>
              <p:nvPr/>
            </p:nvSpPr>
            <p:spPr bwMode="auto">
              <a:xfrm flipV="1">
                <a:off x="2995613" y="1592263"/>
                <a:ext cx="1587" cy="39163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17" name="Line 290"/>
              <p:cNvSpPr>
                <a:spLocks noChangeShapeType="1"/>
              </p:cNvSpPr>
              <p:nvPr/>
            </p:nvSpPr>
            <p:spPr bwMode="auto">
              <a:xfrm flipH="1">
                <a:off x="2894013" y="5180013"/>
                <a:ext cx="1016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18" name="Line 125"/>
              <p:cNvSpPr>
                <a:spLocks noChangeShapeType="1"/>
              </p:cNvSpPr>
              <p:nvPr/>
            </p:nvSpPr>
            <p:spPr bwMode="auto">
              <a:xfrm>
                <a:off x="3160713" y="3549651"/>
                <a:ext cx="39147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19" name="Rectangle 284"/>
              <p:cNvSpPr>
                <a:spLocks noChangeArrowheads="1"/>
              </p:cNvSpPr>
              <p:nvPr/>
            </p:nvSpPr>
            <p:spPr bwMode="auto">
              <a:xfrm rot="16200000">
                <a:off x="6639353" y="3122854"/>
                <a:ext cx="172322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A"/>
                    <a:cs typeface="Arial" pitchFamily="34" charset="0"/>
                  </a:rPr>
                  <a:t>18% variability; axis 2</a:t>
                </a:r>
                <a:endParaRPr lang="en-US" sz="1400" dirty="0">
                  <a:cs typeface="Arial" pitchFamily="34" charset="0"/>
                </a:endParaRPr>
              </a:p>
            </p:txBody>
          </p:sp>
          <p:sp>
            <p:nvSpPr>
              <p:cNvPr id="32920" name="Rectangle 286"/>
              <p:cNvSpPr>
                <a:spLocks noChangeArrowheads="1"/>
              </p:cNvSpPr>
              <p:nvPr/>
            </p:nvSpPr>
            <p:spPr bwMode="auto">
              <a:xfrm>
                <a:off x="2781300" y="3486151"/>
                <a:ext cx="114300" cy="201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0</a:t>
                </a: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2921" name="Line 289"/>
              <p:cNvSpPr>
                <a:spLocks noChangeShapeType="1"/>
              </p:cNvSpPr>
              <p:nvPr/>
            </p:nvSpPr>
            <p:spPr bwMode="auto">
              <a:xfrm flipH="1">
                <a:off x="2932113" y="4359276"/>
                <a:ext cx="635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22" name="Line 291"/>
              <p:cNvSpPr>
                <a:spLocks noChangeShapeType="1"/>
              </p:cNvSpPr>
              <p:nvPr/>
            </p:nvSpPr>
            <p:spPr bwMode="auto">
              <a:xfrm flipH="1">
                <a:off x="2932113" y="2728913"/>
                <a:ext cx="635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23" name="Line 292"/>
              <p:cNvSpPr>
                <a:spLocks noChangeShapeType="1"/>
              </p:cNvSpPr>
              <p:nvPr/>
            </p:nvSpPr>
            <p:spPr bwMode="auto">
              <a:xfrm flipH="1">
                <a:off x="2894013" y="3549651"/>
                <a:ext cx="1016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24" name="Line 293"/>
              <p:cNvSpPr>
                <a:spLocks noChangeShapeType="1"/>
              </p:cNvSpPr>
              <p:nvPr/>
            </p:nvSpPr>
            <p:spPr bwMode="auto">
              <a:xfrm flipH="1">
                <a:off x="2894013" y="1908176"/>
                <a:ext cx="1016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2786" name="Group 197"/>
            <p:cNvGrpSpPr>
              <a:grpSpLocks/>
            </p:cNvGrpSpPr>
            <p:nvPr/>
          </p:nvGrpSpPr>
          <p:grpSpPr bwMode="auto">
            <a:xfrm>
              <a:off x="3144981" y="1475841"/>
              <a:ext cx="3980651" cy="3354656"/>
              <a:chOff x="3144981" y="1475841"/>
              <a:chExt cx="3980651" cy="3354656"/>
            </a:xfrm>
          </p:grpSpPr>
          <p:grpSp>
            <p:nvGrpSpPr>
              <p:cNvPr id="32787" name="Group 188"/>
              <p:cNvGrpSpPr>
                <a:grpSpLocks/>
              </p:cNvGrpSpPr>
              <p:nvPr/>
            </p:nvGrpSpPr>
            <p:grpSpPr bwMode="auto">
              <a:xfrm>
                <a:off x="5572125" y="2805113"/>
                <a:ext cx="748357" cy="1802686"/>
                <a:chOff x="5572125" y="2805113"/>
                <a:chExt cx="748357" cy="1802686"/>
              </a:xfrm>
            </p:grpSpPr>
            <p:sp>
              <p:nvSpPr>
                <p:cNvPr id="32863" name="Rectangle 129"/>
                <p:cNvSpPr>
                  <a:spLocks noChangeArrowheads="1"/>
                </p:cNvSpPr>
                <p:nvPr/>
              </p:nvSpPr>
              <p:spPr bwMode="auto">
                <a:xfrm>
                  <a:off x="5964238" y="3941763"/>
                  <a:ext cx="230832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FF0000"/>
                      </a:solidFill>
                      <a:cs typeface="Arial" pitchFamily="34" charset="0"/>
                    </a:rPr>
                    <a:t>1006</a:t>
                  </a:r>
                  <a:endParaRPr lang="en-US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864" name="Rectangle 143"/>
                <p:cNvSpPr>
                  <a:spLocks noChangeArrowheads="1"/>
                </p:cNvSpPr>
                <p:nvPr/>
              </p:nvSpPr>
              <p:spPr bwMode="auto">
                <a:xfrm>
                  <a:off x="6051550" y="3852863"/>
                  <a:ext cx="230832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FF0000"/>
                      </a:solidFill>
                      <a:cs typeface="Arial" pitchFamily="34" charset="0"/>
                    </a:rPr>
                    <a:t>1043</a:t>
                  </a:r>
                  <a:endParaRPr lang="en-US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32865" name="Group 187"/>
                <p:cNvGrpSpPr>
                  <a:grpSpLocks/>
                </p:cNvGrpSpPr>
                <p:nvPr/>
              </p:nvGrpSpPr>
              <p:grpSpPr bwMode="auto">
                <a:xfrm>
                  <a:off x="5572125" y="2805113"/>
                  <a:ext cx="748357" cy="1802686"/>
                  <a:chOff x="5572125" y="2805113"/>
                  <a:chExt cx="748357" cy="1802686"/>
                </a:xfrm>
              </p:grpSpPr>
              <p:grpSp>
                <p:nvGrpSpPr>
                  <p:cNvPr id="32866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5572125" y="3600451"/>
                    <a:ext cx="584845" cy="1007348"/>
                    <a:chOff x="5572125" y="3600451"/>
                    <a:chExt cx="584845" cy="1007348"/>
                  </a:xfrm>
                </p:grpSpPr>
                <p:sp>
                  <p:nvSpPr>
                    <p:cNvPr id="32883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72125" y="428307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1002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84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26138" y="405447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1005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85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1038" y="406717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1019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86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13438" y="3992563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1020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87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37238" y="402907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1022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88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84825" y="37147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1035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89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22925" y="3738563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1028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0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75338" y="3941763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1046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61025" y="3802063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1051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2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24538" y="409257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1058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3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88038" y="3992563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1061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4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24538" y="4484688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1062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5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37238" y="3916363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1064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6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48338" y="3878263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1065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7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84825" y="414337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1066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8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73738" y="413067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1068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99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75338" y="418147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1072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900" name="Rectangle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37238" y="3941763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1081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901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72125" y="36004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1087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902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72125" y="401637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1089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2867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5648325" y="2805113"/>
                    <a:ext cx="672157" cy="1020049"/>
                    <a:chOff x="5648325" y="2805113"/>
                    <a:chExt cx="672157" cy="1020049"/>
                  </a:xfrm>
                </p:grpSpPr>
                <p:sp>
                  <p:nvSpPr>
                    <p:cNvPr id="32868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89638" y="36258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1013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69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8325" y="34988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1015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0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61025" y="36766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1016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1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75338" y="2805113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1029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2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73738" y="3146426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1030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3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99138" y="3233738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1032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4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89638" y="3424238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1033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5" name="Rectangle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99125" y="35242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1036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6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15038" y="3373438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1047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7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64238" y="37020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1050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8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89650" y="34480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1054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79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35638" y="36512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1069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80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99138" y="3411538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1070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81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61025" y="3549651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1075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882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1038" y="3208338"/>
                      <a:ext cx="230832" cy="123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80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1095</a:t>
                      </a:r>
                      <a:endParaRPr lang="en-US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32788" name="Group 183"/>
              <p:cNvGrpSpPr>
                <a:grpSpLocks/>
              </p:cNvGrpSpPr>
              <p:nvPr/>
            </p:nvGrpSpPr>
            <p:grpSpPr bwMode="auto">
              <a:xfrm>
                <a:off x="4043363" y="3157538"/>
                <a:ext cx="926157" cy="1626474"/>
                <a:chOff x="4043363" y="3157538"/>
                <a:chExt cx="926157" cy="1626474"/>
              </a:xfrm>
            </p:grpSpPr>
            <p:grpSp>
              <p:nvGrpSpPr>
                <p:cNvPr id="32824" name="Group 182"/>
                <p:cNvGrpSpPr>
                  <a:grpSpLocks/>
                </p:cNvGrpSpPr>
                <p:nvPr/>
              </p:nvGrpSpPr>
              <p:grpSpPr bwMode="auto">
                <a:xfrm>
                  <a:off x="4043363" y="3284538"/>
                  <a:ext cx="926157" cy="1499474"/>
                  <a:chOff x="4043363" y="3284538"/>
                  <a:chExt cx="926157" cy="1499474"/>
                </a:xfrm>
              </p:grpSpPr>
              <p:sp>
                <p:nvSpPr>
                  <p:cNvPr id="32826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4246563" y="4283076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2002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27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4422775" y="35496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2098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28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4486275" y="35750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2097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29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4649788" y="3827463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2072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0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4359275" y="35496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2023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1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4384675" y="36893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2024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2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4397375" y="4446588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2066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3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4359275" y="4522788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2087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4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4297363" y="4092576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2044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5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4384675" y="3979863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2040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6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4359275" y="4092576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2039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7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4297363" y="3411538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2057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8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4208463" y="3284538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2056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39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4359275" y="3763963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2054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0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4562475" y="3725863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2053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1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4132263" y="36512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2062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2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4170363" y="36004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2063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3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4043363" y="4168776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2081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4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4649788" y="4306888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2019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5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4498975" y="3929063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2068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6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4473575" y="4054476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2071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7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4649788" y="3398838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2073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8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4460875" y="3865563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2034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49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4333875" y="36385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2099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0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4297363" y="4232276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2102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1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4081463" y="466090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2103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2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4738688" y="35623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2007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3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4637088" y="35877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2006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4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4524375" y="36893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2005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5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4284663" y="4560888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2028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6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4384675" y="3827463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2029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7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4498975" y="3411538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2030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8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4333875" y="462280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2011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59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4233863" y="4003676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2084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60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4371975" y="4232276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2045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61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4081463" y="3676651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2058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2862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4081463" y="4156076"/>
                    <a:ext cx="230832" cy="123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B0F0"/>
                        </a:solidFill>
                        <a:cs typeface="Arial" pitchFamily="34" charset="0"/>
                      </a:rPr>
                      <a:t>2060</a:t>
                    </a:r>
                    <a:endParaRPr lang="en-US">
                      <a:solidFill>
                        <a:srgbClr val="00B0F0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2825" name="Rectangle 201"/>
                <p:cNvSpPr>
                  <a:spLocks noChangeArrowheads="1"/>
                </p:cNvSpPr>
                <p:nvPr/>
              </p:nvSpPr>
              <p:spPr bwMode="auto">
                <a:xfrm>
                  <a:off x="4675188" y="3157538"/>
                  <a:ext cx="230832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B0F0"/>
                      </a:solidFill>
                      <a:cs typeface="Arial" pitchFamily="34" charset="0"/>
                    </a:rPr>
                    <a:t>2076</a:t>
                  </a:r>
                  <a:endParaRPr lang="en-US">
                    <a:solidFill>
                      <a:srgbClr val="00B0F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2789" name="Group 196"/>
              <p:cNvGrpSpPr>
                <a:grpSpLocks/>
              </p:cNvGrpSpPr>
              <p:nvPr/>
            </p:nvGrpSpPr>
            <p:grpSpPr bwMode="auto">
              <a:xfrm>
                <a:off x="4473575" y="1870076"/>
                <a:ext cx="922337" cy="1541462"/>
                <a:chOff x="4473575" y="1870076"/>
                <a:chExt cx="922337" cy="1541462"/>
              </a:xfrm>
            </p:grpSpPr>
            <p:grpSp>
              <p:nvGrpSpPr>
                <p:cNvPr id="32793" name="Group 184"/>
                <p:cNvGrpSpPr>
                  <a:grpSpLocks/>
                </p:cNvGrpSpPr>
                <p:nvPr/>
              </p:nvGrpSpPr>
              <p:grpSpPr bwMode="auto">
                <a:xfrm>
                  <a:off x="4575175" y="1870076"/>
                  <a:ext cx="820737" cy="1477962"/>
                  <a:chOff x="4575175" y="1870076"/>
                  <a:chExt cx="820737" cy="1477962"/>
                </a:xfrm>
              </p:grpSpPr>
              <p:sp>
                <p:nvSpPr>
                  <p:cNvPr id="32795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5003800" y="2716213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3079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796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5067300" y="2767013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3080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797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4865688" y="2451101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3101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798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5041900" y="2287588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3100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799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4827588" y="2905126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3059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0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4649788" y="3208338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3060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1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611688" y="3070226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3062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2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5016500" y="1870076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3029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3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776788" y="2274888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3026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4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4927600" y="2211388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3025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4575175" y="2767013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3039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4852988" y="2578101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3040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7" name="Rectangle 215"/>
                  <p:cNvSpPr>
                    <a:spLocks noChangeArrowheads="1"/>
                  </p:cNvSpPr>
                  <p:nvPr/>
                </p:nvSpPr>
                <p:spPr bwMode="auto">
                  <a:xfrm>
                    <a:off x="4840288" y="2792413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3090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8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5003800" y="2741613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3021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09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4865688" y="2943226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3024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0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4914900" y="2438401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3013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1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5118100" y="2552701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3046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2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5067300" y="2324101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3072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3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4865688" y="2741613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3012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4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4902200" y="2955926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3009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5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4827588" y="2817813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3007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6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4764088" y="2905126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3006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7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4878388" y="2879726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3075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8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5016500" y="2211388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3077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19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4764088" y="3133726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3056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20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4852988" y="2540001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3093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21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4914900" y="2892426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3063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22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4611688" y="2805113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3037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823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902200" y="2489201"/>
                    <a:ext cx="277812" cy="139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cs typeface="Arial" pitchFamily="34" charset="0"/>
                      </a:rPr>
                      <a:t>3043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2794" name="Rectangle 202"/>
                <p:cNvSpPr>
                  <a:spLocks noChangeArrowheads="1"/>
                </p:cNvSpPr>
                <p:nvPr/>
              </p:nvSpPr>
              <p:spPr bwMode="auto">
                <a:xfrm>
                  <a:off x="4473575" y="3271838"/>
                  <a:ext cx="277812" cy="139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  <a:cs typeface="Arial" pitchFamily="34" charset="0"/>
                    </a:rPr>
                    <a:t>3002</a:t>
                  </a:r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32790" name="TextBox 190"/>
              <p:cNvSpPr txBox="1">
                <a:spLocks noChangeArrowheads="1"/>
              </p:cNvSpPr>
              <p:nvPr/>
            </p:nvSpPr>
            <p:spPr bwMode="auto">
              <a:xfrm>
                <a:off x="6483927" y="3048001"/>
                <a:ext cx="6417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  <a:latin typeface="Calibri" pitchFamily="34" charset="0"/>
                  </a:rPr>
                  <a:t>April</a:t>
                </a:r>
                <a:endParaRPr lang="en-GB" b="1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791" name="TextBox 191"/>
              <p:cNvSpPr txBox="1">
                <a:spLocks noChangeArrowheads="1"/>
              </p:cNvSpPr>
              <p:nvPr/>
            </p:nvSpPr>
            <p:spPr bwMode="auto">
              <a:xfrm>
                <a:off x="3144981" y="4461165"/>
                <a:ext cx="5501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00B0F0"/>
                    </a:solidFill>
                    <a:latin typeface="Calibri" pitchFamily="34" charset="0"/>
                  </a:rPr>
                  <a:t>July</a:t>
                </a:r>
              </a:p>
            </p:txBody>
          </p:sp>
          <p:sp>
            <p:nvSpPr>
              <p:cNvPr id="32792" name="TextBox 192"/>
              <p:cNvSpPr txBox="1">
                <a:spLocks noChangeArrowheads="1"/>
              </p:cNvSpPr>
              <p:nvPr/>
            </p:nvSpPr>
            <p:spPr bwMode="auto">
              <a:xfrm>
                <a:off x="5331694" y="1475841"/>
                <a:ext cx="9582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latin typeface="Calibri" pitchFamily="34" charset="0"/>
                  </a:rPr>
                  <a:t>October</a:t>
                </a:r>
              </a:p>
            </p:txBody>
          </p:sp>
        </p:grpSp>
      </p:grpSp>
      <p:grpSp>
        <p:nvGrpSpPr>
          <p:cNvPr id="32973" name="Group 205"/>
          <p:cNvGrpSpPr>
            <a:grpSpLocks/>
          </p:cNvGrpSpPr>
          <p:nvPr/>
        </p:nvGrpSpPr>
        <p:grpSpPr bwMode="auto">
          <a:xfrm>
            <a:off x="4419600" y="1492251"/>
            <a:ext cx="3306762" cy="2913063"/>
            <a:chOff x="2784" y="940"/>
            <a:chExt cx="2083" cy="1835"/>
          </a:xfrm>
        </p:grpSpPr>
        <p:grpSp>
          <p:nvGrpSpPr>
            <p:cNvPr id="32776" name="Group 181"/>
            <p:cNvGrpSpPr>
              <a:grpSpLocks/>
            </p:cNvGrpSpPr>
            <p:nvPr/>
          </p:nvGrpSpPr>
          <p:grpSpPr bwMode="auto">
            <a:xfrm>
              <a:off x="2787" y="1384"/>
              <a:ext cx="2080" cy="1391"/>
              <a:chOff x="3190875" y="2196307"/>
              <a:chExt cx="3302716" cy="2209522"/>
            </a:xfrm>
          </p:grpSpPr>
          <p:sp>
            <p:nvSpPr>
              <p:cNvPr id="32953" name="Line 106"/>
              <p:cNvSpPr>
                <a:spLocks noChangeShapeType="1"/>
              </p:cNvSpPr>
              <p:nvPr/>
            </p:nvSpPr>
            <p:spPr bwMode="auto">
              <a:xfrm>
                <a:off x="5118100" y="3549651"/>
                <a:ext cx="87312" cy="328613"/>
              </a:xfrm>
              <a:prstGeom prst="line">
                <a:avLst/>
              </a:prstGeom>
              <a:noFill/>
              <a:ln w="16">
                <a:solidFill>
                  <a:srgbClr val="B03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54" name="Line 107"/>
              <p:cNvSpPr>
                <a:spLocks noChangeShapeType="1"/>
              </p:cNvSpPr>
              <p:nvPr/>
            </p:nvSpPr>
            <p:spPr bwMode="auto">
              <a:xfrm>
                <a:off x="5118100" y="3549651"/>
                <a:ext cx="61912" cy="165100"/>
              </a:xfrm>
              <a:prstGeom prst="line">
                <a:avLst/>
              </a:prstGeom>
              <a:noFill/>
              <a:ln w="16">
                <a:solidFill>
                  <a:srgbClr val="B03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2955" name="Group 180"/>
              <p:cNvGrpSpPr>
                <a:grpSpLocks/>
              </p:cNvGrpSpPr>
              <p:nvPr/>
            </p:nvGrpSpPr>
            <p:grpSpPr bwMode="auto">
              <a:xfrm>
                <a:off x="3190875" y="2196307"/>
                <a:ext cx="3302716" cy="2209522"/>
                <a:chOff x="3190875" y="2196307"/>
                <a:chExt cx="3302716" cy="2209522"/>
              </a:xfrm>
            </p:grpSpPr>
            <p:sp>
              <p:nvSpPr>
                <p:cNvPr id="32956" name="Rectangle 248"/>
                <p:cNvSpPr>
                  <a:spLocks noChangeArrowheads="1"/>
                </p:cNvSpPr>
                <p:nvPr/>
              </p:nvSpPr>
              <p:spPr bwMode="auto">
                <a:xfrm>
                  <a:off x="3954463" y="2196307"/>
                  <a:ext cx="554639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B03060"/>
                      </a:solidFill>
                      <a:cs typeface="Arial" pitchFamily="34" charset="0"/>
                    </a:rPr>
                    <a:t>Degday</a:t>
                  </a:r>
                  <a:endParaRPr lang="en-US" b="1">
                    <a:cs typeface="Arial" pitchFamily="34" charset="0"/>
                  </a:endParaRPr>
                </a:p>
              </p:txBody>
            </p:sp>
            <p:grpSp>
              <p:nvGrpSpPr>
                <p:cNvPr id="32957" name="Group 179"/>
                <p:cNvGrpSpPr>
                  <a:grpSpLocks/>
                </p:cNvGrpSpPr>
                <p:nvPr/>
              </p:nvGrpSpPr>
              <p:grpSpPr bwMode="auto">
                <a:xfrm>
                  <a:off x="3190875" y="2363788"/>
                  <a:ext cx="3302716" cy="2042041"/>
                  <a:chOff x="3190875" y="2363788"/>
                  <a:chExt cx="3302716" cy="2042041"/>
                </a:xfrm>
              </p:grpSpPr>
              <p:sp>
                <p:nvSpPr>
                  <p:cNvPr id="32958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8100" y="2906713"/>
                    <a:ext cx="858837" cy="642938"/>
                  </a:xfrm>
                  <a:prstGeom prst="line">
                    <a:avLst/>
                  </a:prstGeom>
                  <a:noFill/>
                  <a:ln w="28575">
                    <a:solidFill>
                      <a:srgbClr val="B03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959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5118100" y="3549651"/>
                    <a:ext cx="1060450" cy="644525"/>
                  </a:xfrm>
                  <a:prstGeom prst="line">
                    <a:avLst/>
                  </a:prstGeom>
                  <a:noFill/>
                  <a:ln w="16">
                    <a:solidFill>
                      <a:srgbClr val="B03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960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8100" y="3524251"/>
                    <a:ext cx="201612" cy="25400"/>
                  </a:xfrm>
                  <a:prstGeom prst="line">
                    <a:avLst/>
                  </a:prstGeom>
                  <a:noFill/>
                  <a:ln w="16">
                    <a:solidFill>
                      <a:srgbClr val="B03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961" name="Line 1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263" y="2363788"/>
                    <a:ext cx="858837" cy="1185863"/>
                  </a:xfrm>
                  <a:prstGeom prst="line">
                    <a:avLst/>
                  </a:prstGeom>
                  <a:noFill/>
                  <a:ln w="28575">
                    <a:solidFill>
                      <a:srgbClr val="B03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962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89338" y="3549651"/>
                    <a:ext cx="1528762" cy="265113"/>
                  </a:xfrm>
                  <a:prstGeom prst="line">
                    <a:avLst/>
                  </a:prstGeom>
                  <a:noFill/>
                  <a:ln w="28575">
                    <a:solidFill>
                      <a:srgbClr val="B03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963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5118100" y="3549651"/>
                    <a:ext cx="138112" cy="328613"/>
                  </a:xfrm>
                  <a:prstGeom prst="line">
                    <a:avLst/>
                  </a:prstGeom>
                  <a:noFill/>
                  <a:ln w="16">
                    <a:solidFill>
                      <a:srgbClr val="B03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964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4759325" y="3804444"/>
                    <a:ext cx="52097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B03060"/>
                        </a:solidFill>
                        <a:cs typeface="Arial" pitchFamily="34" charset="0"/>
                      </a:rPr>
                      <a:t>DEPTH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965" name="Rectangle 247"/>
                  <p:cNvSpPr>
                    <a:spLocks noChangeArrowheads="1"/>
                  </p:cNvSpPr>
                  <p:nvPr/>
                </p:nvSpPr>
                <p:spPr bwMode="auto">
                  <a:xfrm>
                    <a:off x="3190875" y="3679825"/>
                    <a:ext cx="492125" cy="2143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B03060"/>
                        </a:solidFill>
                        <a:cs typeface="Arial" pitchFamily="34" charset="0"/>
                      </a:rPr>
                      <a:t>TEMP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966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5054600" y="3651251"/>
                    <a:ext cx="379412" cy="2143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B03060"/>
                        </a:solidFill>
                        <a:cs typeface="Arial" pitchFamily="34" charset="0"/>
                      </a:rPr>
                      <a:t>SAL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967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5281613" y="3874294"/>
                    <a:ext cx="288349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B03060"/>
                        </a:solidFill>
                        <a:cs typeface="Arial" pitchFamily="34" charset="0"/>
                      </a:rPr>
                      <a:t>LAT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968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5328445" y="3374232"/>
                    <a:ext cx="37670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B03060"/>
                        </a:solidFill>
                        <a:cs typeface="Arial" pitchFamily="34" charset="0"/>
                      </a:rPr>
                      <a:t>Silt%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969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6091237" y="4221163"/>
                    <a:ext cx="402354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B03060"/>
                        </a:solidFill>
                        <a:cs typeface="Arial" pitchFamily="34" charset="0"/>
                      </a:rPr>
                      <a:t>Chlor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32970" name="Rectangle 253"/>
                  <p:cNvSpPr>
                    <a:spLocks noChangeArrowheads="1"/>
                  </p:cNvSpPr>
                  <p:nvPr/>
                </p:nvSpPr>
                <p:spPr bwMode="auto">
                  <a:xfrm>
                    <a:off x="6035675" y="2659857"/>
                    <a:ext cx="325410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b="1">
                        <a:solidFill>
                          <a:srgbClr val="B03060"/>
                        </a:solidFill>
                        <a:cs typeface="Arial" pitchFamily="34" charset="0"/>
                      </a:rPr>
                      <a:t>TSM</a:t>
                    </a:r>
                    <a:endParaRPr lang="en-US"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32780" name="TextBox 201"/>
            <p:cNvSpPr txBox="1">
              <a:spLocks noChangeArrowheads="1"/>
            </p:cNvSpPr>
            <p:nvPr/>
          </p:nvSpPr>
          <p:spPr bwMode="auto">
            <a:xfrm>
              <a:off x="2784" y="940"/>
              <a:ext cx="92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dirty="0">
                  <a:latin typeface="Calibri" pitchFamily="34" charset="0"/>
                </a:rPr>
                <a:t>Σ</a:t>
              </a:r>
              <a:r>
                <a:rPr lang="en-GB" b="1" dirty="0">
                  <a:latin typeface="Calibri" pitchFamily="34" charset="0"/>
                </a:rPr>
                <a:t> </a:t>
              </a:r>
              <a:r>
                <a:rPr lang="en-GB" b="1" dirty="0" err="1">
                  <a:latin typeface="Calibri" pitchFamily="34" charset="0"/>
                </a:rPr>
                <a:t>eigenvalues</a:t>
              </a:r>
              <a:endParaRPr lang="en-GB" b="1" dirty="0">
                <a:latin typeface="Calibri" pitchFamily="34" charset="0"/>
              </a:endParaRPr>
            </a:p>
            <a:p>
              <a:r>
                <a:rPr lang="en-GB" b="1" dirty="0">
                  <a:latin typeface="Calibri" pitchFamily="34" charset="0"/>
                </a:rPr>
                <a:t>0.34</a:t>
              </a:r>
            </a:p>
          </p:txBody>
        </p:sp>
      </p:grpSp>
      <p:grpSp>
        <p:nvGrpSpPr>
          <p:cNvPr id="32972" name="Group 204"/>
          <p:cNvGrpSpPr>
            <a:grpSpLocks/>
          </p:cNvGrpSpPr>
          <p:nvPr/>
        </p:nvGrpSpPr>
        <p:grpSpPr bwMode="auto">
          <a:xfrm>
            <a:off x="474663" y="2352675"/>
            <a:ext cx="3146425" cy="2755900"/>
            <a:chOff x="299" y="1482"/>
            <a:chExt cx="1982" cy="1736"/>
          </a:xfrm>
        </p:grpSpPr>
        <p:sp>
          <p:nvSpPr>
            <p:cNvPr id="32779" name="Rectangle 200"/>
            <p:cNvSpPr>
              <a:spLocks noChangeArrowheads="1"/>
            </p:cNvSpPr>
            <p:nvPr/>
          </p:nvSpPr>
          <p:spPr bwMode="auto">
            <a:xfrm>
              <a:off x="299" y="2482"/>
              <a:ext cx="198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GB" dirty="0">
                  <a:latin typeface="Calibri" pitchFamily="34" charset="0"/>
                </a:rPr>
                <a:t>Model: </a:t>
              </a:r>
              <a:r>
                <a:rPr lang="en-GB" b="1" u="sng" dirty="0">
                  <a:latin typeface="Calibri" pitchFamily="34" charset="0"/>
                </a:rPr>
                <a:t>TEMP : </a:t>
              </a:r>
              <a:r>
                <a:rPr lang="en-GB" b="1" u="sng" dirty="0" err="1">
                  <a:latin typeface="Calibri" pitchFamily="34" charset="0"/>
                </a:rPr>
                <a:t>Degday</a:t>
              </a:r>
              <a:r>
                <a:rPr lang="en-GB" b="1" u="sng" dirty="0">
                  <a:latin typeface="Calibri" pitchFamily="34" charset="0"/>
                </a:rPr>
                <a:t> : TSM</a:t>
              </a:r>
            </a:p>
            <a:p>
              <a:r>
                <a:rPr lang="en-GB" dirty="0">
                  <a:latin typeface="Calibri" pitchFamily="34" charset="0"/>
                </a:rPr>
                <a:t>79% explained variance </a:t>
              </a:r>
            </a:p>
          </p:txBody>
        </p:sp>
        <p:sp>
          <p:nvSpPr>
            <p:cNvPr id="32781" name="Rectangle 202"/>
            <p:cNvSpPr>
              <a:spLocks noChangeArrowheads="1"/>
            </p:cNvSpPr>
            <p:nvPr/>
          </p:nvSpPr>
          <p:spPr bwMode="auto">
            <a:xfrm>
              <a:off x="299" y="1815"/>
              <a:ext cx="19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GB" dirty="0">
                  <a:latin typeface="Calibri" pitchFamily="34" charset="0"/>
                </a:rPr>
                <a:t>Flatfish dominated in </a:t>
              </a:r>
              <a:r>
                <a:rPr lang="en-GB" dirty="0" smtClean="0">
                  <a:latin typeface="Calibri" pitchFamily="34" charset="0"/>
                </a:rPr>
                <a:t>April</a:t>
              </a:r>
              <a:endParaRPr lang="en-GB" dirty="0">
                <a:latin typeface="Calibri" pitchFamily="34" charset="0"/>
              </a:endParaRPr>
            </a:p>
          </p:txBody>
        </p:sp>
        <p:sp>
          <p:nvSpPr>
            <p:cNvPr id="32782" name="Rectangle 203"/>
            <p:cNvSpPr>
              <a:spLocks noChangeArrowheads="1"/>
            </p:cNvSpPr>
            <p:nvPr/>
          </p:nvSpPr>
          <p:spPr bwMode="auto">
            <a:xfrm>
              <a:off x="299" y="1482"/>
              <a:ext cx="198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GB" dirty="0">
                  <a:latin typeface="Calibri" pitchFamily="34" charset="0"/>
                </a:rPr>
                <a:t>Strong seasonal effect</a:t>
              </a:r>
            </a:p>
          </p:txBody>
        </p:sp>
        <p:sp>
          <p:nvSpPr>
            <p:cNvPr id="32783" name="Rectangle 204"/>
            <p:cNvSpPr>
              <a:spLocks noChangeArrowheads="1"/>
            </p:cNvSpPr>
            <p:nvPr/>
          </p:nvSpPr>
          <p:spPr bwMode="auto">
            <a:xfrm>
              <a:off x="299" y="2148"/>
              <a:ext cx="19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GB" dirty="0">
                  <a:latin typeface="Calibri" pitchFamily="34" charset="0"/>
                </a:rPr>
                <a:t>Peak diversity in Summer  </a:t>
              </a:r>
            </a:p>
          </p:txBody>
        </p:sp>
        <p:sp>
          <p:nvSpPr>
            <p:cNvPr id="32784" name="Rectangle 205"/>
            <p:cNvSpPr>
              <a:spLocks noChangeArrowheads="1"/>
            </p:cNvSpPr>
            <p:nvPr/>
          </p:nvSpPr>
          <p:spPr bwMode="auto">
            <a:xfrm>
              <a:off x="299" y="2987"/>
              <a:ext cx="19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GB">
                  <a:latin typeface="Calibri" pitchFamily="34" charset="0"/>
                </a:rPr>
                <a:t>TSM relevant?</a:t>
              </a:r>
              <a:r>
                <a:rPr lang="en-GB"/>
                <a:t>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57250" y="431800"/>
            <a:ext cx="77549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        LARVAL </a:t>
            </a:r>
            <a:r>
              <a:rPr lang="en-GB" sz="2400" dirty="0" smtClean="0">
                <a:solidFill>
                  <a:srgbClr val="984807"/>
                </a:solidFill>
                <a:cs typeface="Arial" pitchFamily="34" charset="0"/>
              </a:rPr>
              <a:t> ASSEMBLAGES</a:t>
            </a: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 dirty="0">
              <a:solidFill>
                <a:srgbClr val="984807"/>
              </a:solidFill>
              <a:cs typeface="Arial" pitchFamily="34" charset="0"/>
            </a:endParaRPr>
          </a:p>
        </p:txBody>
      </p:sp>
      <p:cxnSp>
        <p:nvCxnSpPr>
          <p:cNvPr id="206" name="Straight Connector 205"/>
          <p:cNvCxnSpPr/>
          <p:nvPr/>
        </p:nvCxnSpPr>
        <p:spPr>
          <a:xfrm>
            <a:off x="214313" y="6450364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13" y="6307489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1" name="Rectangle 260"/>
          <p:cNvSpPr/>
          <p:nvPr/>
        </p:nvSpPr>
        <p:spPr>
          <a:xfrm>
            <a:off x="598488" y="1122363"/>
            <a:ext cx="2978150" cy="6778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Assemblages: </a:t>
            </a:r>
            <a:r>
              <a:rPr lang="en-GB" dirty="0"/>
              <a:t>partial RDA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Covariates TEMP + </a:t>
            </a:r>
            <a:r>
              <a:rPr lang="en-GB" dirty="0" err="1"/>
              <a:t>Degday</a:t>
            </a:r>
            <a:endParaRPr lang="en-GB" dirty="0"/>
          </a:p>
        </p:txBody>
      </p:sp>
      <p:sp>
        <p:nvSpPr>
          <p:cNvPr id="34824" name="Line 12"/>
          <p:cNvSpPr>
            <a:spLocks noChangeShapeType="1"/>
          </p:cNvSpPr>
          <p:nvPr/>
        </p:nvSpPr>
        <p:spPr bwMode="auto">
          <a:xfrm flipH="1">
            <a:off x="4891088" y="3579813"/>
            <a:ext cx="1439862" cy="3190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5" name="Line 13"/>
          <p:cNvSpPr>
            <a:spLocks noChangeShapeType="1"/>
          </p:cNvSpPr>
          <p:nvPr/>
        </p:nvSpPr>
        <p:spPr bwMode="auto">
          <a:xfrm flipH="1">
            <a:off x="6030913" y="3579813"/>
            <a:ext cx="300037" cy="2794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6" name="Line 14"/>
          <p:cNvSpPr>
            <a:spLocks noChangeShapeType="1"/>
          </p:cNvSpPr>
          <p:nvPr/>
        </p:nvSpPr>
        <p:spPr bwMode="auto">
          <a:xfrm flipH="1">
            <a:off x="5054600" y="3579813"/>
            <a:ext cx="1276350" cy="3302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7" name="Line 16"/>
          <p:cNvSpPr>
            <a:spLocks noChangeShapeType="1"/>
          </p:cNvSpPr>
          <p:nvPr/>
        </p:nvSpPr>
        <p:spPr bwMode="auto">
          <a:xfrm flipH="1">
            <a:off x="6054725" y="3579813"/>
            <a:ext cx="276225" cy="2301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 flipH="1">
            <a:off x="6269038" y="3579813"/>
            <a:ext cx="61912" cy="2921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9" name="Line 18"/>
          <p:cNvSpPr>
            <a:spLocks noChangeShapeType="1"/>
          </p:cNvSpPr>
          <p:nvPr/>
        </p:nvSpPr>
        <p:spPr bwMode="auto">
          <a:xfrm flipH="1" flipV="1">
            <a:off x="6156325" y="3238500"/>
            <a:ext cx="174625" cy="3413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30" name="Line 21"/>
          <p:cNvSpPr>
            <a:spLocks noChangeShapeType="1"/>
          </p:cNvSpPr>
          <p:nvPr/>
        </p:nvSpPr>
        <p:spPr bwMode="auto">
          <a:xfrm flipH="1">
            <a:off x="5894388" y="3579813"/>
            <a:ext cx="436562" cy="3302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31" name="Line 22"/>
          <p:cNvSpPr>
            <a:spLocks noChangeShapeType="1"/>
          </p:cNvSpPr>
          <p:nvPr/>
        </p:nvSpPr>
        <p:spPr bwMode="auto">
          <a:xfrm flipH="1" flipV="1">
            <a:off x="6205538" y="3198813"/>
            <a:ext cx="125412" cy="3810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32" name="Line 23"/>
          <p:cNvSpPr>
            <a:spLocks noChangeShapeType="1"/>
          </p:cNvSpPr>
          <p:nvPr/>
        </p:nvSpPr>
        <p:spPr bwMode="auto">
          <a:xfrm flipH="1">
            <a:off x="5141913" y="3579813"/>
            <a:ext cx="1189037" cy="1905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33" name="Line 24"/>
          <p:cNvSpPr>
            <a:spLocks noChangeShapeType="1"/>
          </p:cNvSpPr>
          <p:nvPr/>
        </p:nvSpPr>
        <p:spPr bwMode="auto">
          <a:xfrm flipH="1">
            <a:off x="4930775" y="3579813"/>
            <a:ext cx="1400175" cy="2794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34" name="Rectangle 28"/>
          <p:cNvSpPr>
            <a:spLocks noChangeArrowheads="1"/>
          </p:cNvSpPr>
          <p:nvPr/>
        </p:nvSpPr>
        <p:spPr bwMode="auto">
          <a:xfrm>
            <a:off x="5656263" y="3873500"/>
            <a:ext cx="338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1002</a:t>
            </a:r>
            <a:endParaRPr lang="en-US"/>
          </a:p>
        </p:txBody>
      </p:sp>
      <p:sp>
        <p:nvSpPr>
          <p:cNvPr id="34835" name="Rectangle 29"/>
          <p:cNvSpPr>
            <a:spLocks noChangeArrowheads="1"/>
          </p:cNvSpPr>
          <p:nvPr/>
        </p:nvSpPr>
        <p:spPr bwMode="auto">
          <a:xfrm>
            <a:off x="6832600" y="50911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1005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36" name="Rectangle 30"/>
          <p:cNvSpPr>
            <a:spLocks noChangeArrowheads="1"/>
          </p:cNvSpPr>
          <p:nvPr/>
        </p:nvSpPr>
        <p:spPr bwMode="auto">
          <a:xfrm>
            <a:off x="6732588" y="46085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1006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37" name="Rectangle 31"/>
          <p:cNvSpPr>
            <a:spLocks noChangeArrowheads="1"/>
          </p:cNvSpPr>
          <p:nvPr/>
        </p:nvSpPr>
        <p:spPr bwMode="auto">
          <a:xfrm>
            <a:off x="6418263" y="3327400"/>
            <a:ext cx="24923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1013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38" name="Rectangle 32"/>
          <p:cNvSpPr>
            <a:spLocks noChangeArrowheads="1"/>
          </p:cNvSpPr>
          <p:nvPr/>
        </p:nvSpPr>
        <p:spPr bwMode="auto">
          <a:xfrm>
            <a:off x="6330950" y="2959100"/>
            <a:ext cx="24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1015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39" name="Rectangle 33"/>
          <p:cNvSpPr>
            <a:spLocks noChangeArrowheads="1"/>
          </p:cNvSpPr>
          <p:nvPr/>
        </p:nvSpPr>
        <p:spPr bwMode="auto">
          <a:xfrm>
            <a:off x="6181725" y="31115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1016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0" name="Rectangle 34"/>
          <p:cNvSpPr>
            <a:spLocks noChangeArrowheads="1"/>
          </p:cNvSpPr>
          <p:nvPr/>
        </p:nvSpPr>
        <p:spPr bwMode="auto">
          <a:xfrm>
            <a:off x="5743575" y="32131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1019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1" name="Rectangle 35"/>
          <p:cNvSpPr>
            <a:spLocks noChangeArrowheads="1"/>
          </p:cNvSpPr>
          <p:nvPr/>
        </p:nvSpPr>
        <p:spPr bwMode="auto">
          <a:xfrm>
            <a:off x="5505450" y="28067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1020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2" name="Rectangle 36"/>
          <p:cNvSpPr>
            <a:spLocks noChangeArrowheads="1"/>
          </p:cNvSpPr>
          <p:nvPr/>
        </p:nvSpPr>
        <p:spPr bwMode="auto">
          <a:xfrm>
            <a:off x="5730875" y="3275013"/>
            <a:ext cx="24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1022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3" name="Rectangle 37"/>
          <p:cNvSpPr>
            <a:spLocks noChangeArrowheads="1"/>
          </p:cNvSpPr>
          <p:nvPr/>
        </p:nvSpPr>
        <p:spPr bwMode="auto">
          <a:xfrm>
            <a:off x="6832600" y="26289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1029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4" name="Rectangle 38"/>
          <p:cNvSpPr>
            <a:spLocks noChangeArrowheads="1"/>
          </p:cNvSpPr>
          <p:nvPr/>
        </p:nvSpPr>
        <p:spPr bwMode="auto">
          <a:xfrm>
            <a:off x="6743700" y="3327400"/>
            <a:ext cx="2492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1030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5" name="Rectangle 39"/>
          <p:cNvSpPr>
            <a:spLocks noChangeArrowheads="1"/>
          </p:cNvSpPr>
          <p:nvPr/>
        </p:nvSpPr>
        <p:spPr bwMode="auto">
          <a:xfrm>
            <a:off x="6394450" y="28432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1032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6" name="Rectangle 40"/>
          <p:cNvSpPr>
            <a:spLocks noChangeArrowheads="1"/>
          </p:cNvSpPr>
          <p:nvPr/>
        </p:nvSpPr>
        <p:spPr bwMode="auto">
          <a:xfrm>
            <a:off x="6543675" y="31623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1033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7" name="Rectangle 41"/>
          <p:cNvSpPr>
            <a:spLocks noChangeArrowheads="1"/>
          </p:cNvSpPr>
          <p:nvPr/>
        </p:nvSpPr>
        <p:spPr bwMode="auto">
          <a:xfrm>
            <a:off x="6143625" y="3579813"/>
            <a:ext cx="24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1035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8" name="Rectangle 42"/>
          <p:cNvSpPr>
            <a:spLocks noChangeArrowheads="1"/>
          </p:cNvSpPr>
          <p:nvPr/>
        </p:nvSpPr>
        <p:spPr bwMode="auto">
          <a:xfrm>
            <a:off x="6430963" y="36195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1036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49" name="Rectangle 43"/>
          <p:cNvSpPr>
            <a:spLocks noChangeArrowheads="1"/>
          </p:cNvSpPr>
          <p:nvPr/>
        </p:nvSpPr>
        <p:spPr bwMode="auto">
          <a:xfrm>
            <a:off x="5843588" y="29083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1028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0" name="Rectangle 44"/>
          <p:cNvSpPr>
            <a:spLocks noChangeArrowheads="1"/>
          </p:cNvSpPr>
          <p:nvPr/>
        </p:nvSpPr>
        <p:spPr bwMode="auto">
          <a:xfrm>
            <a:off x="6330950" y="3516313"/>
            <a:ext cx="24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1043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1" name="Rectangle 45"/>
          <p:cNvSpPr>
            <a:spLocks noChangeArrowheads="1"/>
          </p:cNvSpPr>
          <p:nvPr/>
        </p:nvSpPr>
        <p:spPr bwMode="auto">
          <a:xfrm>
            <a:off x="6630988" y="44180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1046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2" name="Rectangle 46"/>
          <p:cNvSpPr>
            <a:spLocks noChangeArrowheads="1"/>
          </p:cNvSpPr>
          <p:nvPr/>
        </p:nvSpPr>
        <p:spPr bwMode="auto">
          <a:xfrm>
            <a:off x="6530975" y="30210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1047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3" name="Rectangle 47"/>
          <p:cNvSpPr>
            <a:spLocks noChangeArrowheads="1"/>
          </p:cNvSpPr>
          <p:nvPr/>
        </p:nvSpPr>
        <p:spPr bwMode="auto">
          <a:xfrm>
            <a:off x="6181725" y="31861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1050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4" name="Rectangle 48"/>
          <p:cNvSpPr>
            <a:spLocks noChangeArrowheads="1"/>
          </p:cNvSpPr>
          <p:nvPr/>
        </p:nvSpPr>
        <p:spPr bwMode="auto">
          <a:xfrm>
            <a:off x="6218238" y="34401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1051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5" name="Rectangle 49"/>
          <p:cNvSpPr>
            <a:spLocks noChangeArrowheads="1"/>
          </p:cNvSpPr>
          <p:nvPr/>
        </p:nvSpPr>
        <p:spPr bwMode="auto">
          <a:xfrm>
            <a:off x="6594475" y="35433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1054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6" name="Rectangle 50"/>
          <p:cNvSpPr>
            <a:spLocks noChangeArrowheads="1"/>
          </p:cNvSpPr>
          <p:nvPr/>
        </p:nvSpPr>
        <p:spPr bwMode="auto">
          <a:xfrm>
            <a:off x="6656388" y="5154613"/>
            <a:ext cx="2492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1058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7" name="Rectangle 51"/>
          <p:cNvSpPr>
            <a:spLocks noChangeArrowheads="1"/>
          </p:cNvSpPr>
          <p:nvPr/>
        </p:nvSpPr>
        <p:spPr bwMode="auto">
          <a:xfrm>
            <a:off x="5981700" y="35306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1061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8" name="Rectangle 52"/>
          <p:cNvSpPr>
            <a:spLocks noChangeArrowheads="1"/>
          </p:cNvSpPr>
          <p:nvPr/>
        </p:nvSpPr>
        <p:spPr bwMode="auto">
          <a:xfrm>
            <a:off x="5354638" y="3810000"/>
            <a:ext cx="24923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1062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59" name="Rectangle 53"/>
          <p:cNvSpPr>
            <a:spLocks noChangeArrowheads="1"/>
          </p:cNvSpPr>
          <p:nvPr/>
        </p:nvSpPr>
        <p:spPr bwMode="auto">
          <a:xfrm>
            <a:off x="6105525" y="37576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1064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0" name="Rectangle 54"/>
          <p:cNvSpPr>
            <a:spLocks noChangeArrowheads="1"/>
          </p:cNvSpPr>
          <p:nvPr/>
        </p:nvSpPr>
        <p:spPr bwMode="auto">
          <a:xfrm>
            <a:off x="6218238" y="38989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1065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1" name="Rectangle 55"/>
          <p:cNvSpPr>
            <a:spLocks noChangeArrowheads="1"/>
          </p:cNvSpPr>
          <p:nvPr/>
        </p:nvSpPr>
        <p:spPr bwMode="auto">
          <a:xfrm>
            <a:off x="6205538" y="45958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1066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2" name="Rectangle 56"/>
          <p:cNvSpPr>
            <a:spLocks noChangeArrowheads="1"/>
          </p:cNvSpPr>
          <p:nvPr/>
        </p:nvSpPr>
        <p:spPr bwMode="auto">
          <a:xfrm>
            <a:off x="5505450" y="33020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1068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3" name="Rectangle 57"/>
          <p:cNvSpPr>
            <a:spLocks noChangeArrowheads="1"/>
          </p:cNvSpPr>
          <p:nvPr/>
        </p:nvSpPr>
        <p:spPr bwMode="auto">
          <a:xfrm>
            <a:off x="6092825" y="3251200"/>
            <a:ext cx="2492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1069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4" name="Rectangle 58"/>
          <p:cNvSpPr>
            <a:spLocks noChangeArrowheads="1"/>
          </p:cNvSpPr>
          <p:nvPr/>
        </p:nvSpPr>
        <p:spPr bwMode="auto">
          <a:xfrm>
            <a:off x="6543675" y="35036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1070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5" name="Rectangle 59"/>
          <p:cNvSpPr>
            <a:spLocks noChangeArrowheads="1"/>
          </p:cNvSpPr>
          <p:nvPr/>
        </p:nvSpPr>
        <p:spPr bwMode="auto">
          <a:xfrm>
            <a:off x="5492750" y="3314700"/>
            <a:ext cx="2492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1072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6" name="Rectangle 60"/>
          <p:cNvSpPr>
            <a:spLocks noChangeArrowheads="1"/>
          </p:cNvSpPr>
          <p:nvPr/>
        </p:nvSpPr>
        <p:spPr bwMode="auto">
          <a:xfrm>
            <a:off x="6418263" y="3338513"/>
            <a:ext cx="2492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1075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7" name="Rectangle 61"/>
          <p:cNvSpPr>
            <a:spLocks noChangeArrowheads="1"/>
          </p:cNvSpPr>
          <p:nvPr/>
        </p:nvSpPr>
        <p:spPr bwMode="auto">
          <a:xfrm>
            <a:off x="6030913" y="35433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1081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8" name="Rectangle 62"/>
          <p:cNvSpPr>
            <a:spLocks noChangeArrowheads="1"/>
          </p:cNvSpPr>
          <p:nvPr/>
        </p:nvSpPr>
        <p:spPr bwMode="auto">
          <a:xfrm>
            <a:off x="6243638" y="35433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1087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69" name="Rectangle 63"/>
          <p:cNvSpPr>
            <a:spLocks noChangeArrowheads="1"/>
          </p:cNvSpPr>
          <p:nvPr/>
        </p:nvSpPr>
        <p:spPr bwMode="auto">
          <a:xfrm>
            <a:off x="5867400" y="3721100"/>
            <a:ext cx="2492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1089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70" name="Rectangle 64"/>
          <p:cNvSpPr>
            <a:spLocks noChangeArrowheads="1"/>
          </p:cNvSpPr>
          <p:nvPr/>
        </p:nvSpPr>
        <p:spPr bwMode="auto">
          <a:xfrm>
            <a:off x="6605588" y="2767013"/>
            <a:ext cx="2492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1095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871" name="Rectangle 65"/>
          <p:cNvSpPr>
            <a:spLocks noChangeArrowheads="1"/>
          </p:cNvSpPr>
          <p:nvPr/>
        </p:nvSpPr>
        <p:spPr bwMode="auto">
          <a:xfrm>
            <a:off x="5768975" y="35687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2002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72" name="Rectangle 66"/>
          <p:cNvSpPr>
            <a:spLocks noChangeArrowheads="1"/>
          </p:cNvSpPr>
          <p:nvPr/>
        </p:nvSpPr>
        <p:spPr bwMode="auto">
          <a:xfrm>
            <a:off x="6956425" y="37703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2098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73" name="Rectangle 67"/>
          <p:cNvSpPr>
            <a:spLocks noChangeArrowheads="1"/>
          </p:cNvSpPr>
          <p:nvPr/>
        </p:nvSpPr>
        <p:spPr bwMode="auto">
          <a:xfrm>
            <a:off x="6919913" y="37576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2097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74" name="Rectangle 68"/>
          <p:cNvSpPr>
            <a:spLocks noChangeArrowheads="1"/>
          </p:cNvSpPr>
          <p:nvPr/>
        </p:nvSpPr>
        <p:spPr bwMode="auto">
          <a:xfrm>
            <a:off x="6481763" y="36052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2072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75" name="Rectangle 69"/>
          <p:cNvSpPr>
            <a:spLocks noChangeArrowheads="1"/>
          </p:cNvSpPr>
          <p:nvPr/>
        </p:nvSpPr>
        <p:spPr bwMode="auto">
          <a:xfrm>
            <a:off x="6569075" y="30861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2023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76" name="Rectangle 70"/>
          <p:cNvSpPr>
            <a:spLocks noChangeArrowheads="1"/>
          </p:cNvSpPr>
          <p:nvPr/>
        </p:nvSpPr>
        <p:spPr bwMode="auto">
          <a:xfrm>
            <a:off x="6494463" y="33147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2024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77" name="Rectangle 71"/>
          <p:cNvSpPr>
            <a:spLocks noChangeArrowheads="1"/>
          </p:cNvSpPr>
          <p:nvPr/>
        </p:nvSpPr>
        <p:spPr bwMode="auto">
          <a:xfrm>
            <a:off x="5618163" y="38592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2066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78" name="Rectangle 72"/>
          <p:cNvSpPr>
            <a:spLocks noChangeArrowheads="1"/>
          </p:cNvSpPr>
          <p:nvPr/>
        </p:nvSpPr>
        <p:spPr bwMode="auto">
          <a:xfrm>
            <a:off x="5267325" y="3605213"/>
            <a:ext cx="24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2087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79" name="Rectangle 73"/>
          <p:cNvSpPr>
            <a:spLocks noChangeArrowheads="1"/>
          </p:cNvSpPr>
          <p:nvPr/>
        </p:nvSpPr>
        <p:spPr bwMode="auto">
          <a:xfrm>
            <a:off x="5856288" y="34798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2044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0" name="Rectangle 74"/>
          <p:cNvSpPr>
            <a:spLocks noChangeArrowheads="1"/>
          </p:cNvSpPr>
          <p:nvPr/>
        </p:nvSpPr>
        <p:spPr bwMode="auto">
          <a:xfrm>
            <a:off x="6169025" y="36576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2040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1" name="Rectangle 75"/>
          <p:cNvSpPr>
            <a:spLocks noChangeArrowheads="1"/>
          </p:cNvSpPr>
          <p:nvPr/>
        </p:nvSpPr>
        <p:spPr bwMode="auto">
          <a:xfrm>
            <a:off x="5867400" y="3351213"/>
            <a:ext cx="24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2039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2" name="Rectangle 76"/>
          <p:cNvSpPr>
            <a:spLocks noChangeArrowheads="1"/>
          </p:cNvSpPr>
          <p:nvPr/>
        </p:nvSpPr>
        <p:spPr bwMode="auto">
          <a:xfrm>
            <a:off x="6430963" y="30861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2057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3" name="Rectangle 77"/>
          <p:cNvSpPr>
            <a:spLocks noChangeArrowheads="1"/>
          </p:cNvSpPr>
          <p:nvPr/>
        </p:nvSpPr>
        <p:spPr bwMode="auto">
          <a:xfrm>
            <a:off x="6605588" y="3149600"/>
            <a:ext cx="24923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2056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4" name="Rectangle 78"/>
          <p:cNvSpPr>
            <a:spLocks noChangeArrowheads="1"/>
          </p:cNvSpPr>
          <p:nvPr/>
        </p:nvSpPr>
        <p:spPr bwMode="auto">
          <a:xfrm>
            <a:off x="6407150" y="36195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2054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5" name="Rectangle 79"/>
          <p:cNvSpPr>
            <a:spLocks noChangeArrowheads="1"/>
          </p:cNvSpPr>
          <p:nvPr/>
        </p:nvSpPr>
        <p:spPr bwMode="auto">
          <a:xfrm>
            <a:off x="6418263" y="3492500"/>
            <a:ext cx="24923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2053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6" name="Rectangle 80"/>
          <p:cNvSpPr>
            <a:spLocks noChangeArrowheads="1"/>
          </p:cNvSpPr>
          <p:nvPr/>
        </p:nvSpPr>
        <p:spPr bwMode="auto">
          <a:xfrm>
            <a:off x="6192838" y="3302000"/>
            <a:ext cx="24923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2062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7" name="Rectangle 81"/>
          <p:cNvSpPr>
            <a:spLocks noChangeArrowheads="1"/>
          </p:cNvSpPr>
          <p:nvPr/>
        </p:nvSpPr>
        <p:spPr bwMode="auto">
          <a:xfrm>
            <a:off x="6269038" y="32893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2063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8" name="Rectangle 82"/>
          <p:cNvSpPr>
            <a:spLocks noChangeArrowheads="1"/>
          </p:cNvSpPr>
          <p:nvPr/>
        </p:nvSpPr>
        <p:spPr bwMode="auto">
          <a:xfrm>
            <a:off x="5680075" y="3556000"/>
            <a:ext cx="24923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2081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89" name="Rectangle 83"/>
          <p:cNvSpPr>
            <a:spLocks noChangeArrowheads="1"/>
          </p:cNvSpPr>
          <p:nvPr/>
        </p:nvSpPr>
        <p:spPr bwMode="auto">
          <a:xfrm>
            <a:off x="6256338" y="40386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2019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0" name="Rectangle 84"/>
          <p:cNvSpPr>
            <a:spLocks noChangeArrowheads="1"/>
          </p:cNvSpPr>
          <p:nvPr/>
        </p:nvSpPr>
        <p:spPr bwMode="auto">
          <a:xfrm>
            <a:off x="6292850" y="37703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2068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1" name="Rectangle 85"/>
          <p:cNvSpPr>
            <a:spLocks noChangeArrowheads="1"/>
          </p:cNvSpPr>
          <p:nvPr/>
        </p:nvSpPr>
        <p:spPr bwMode="auto">
          <a:xfrm>
            <a:off x="6092825" y="3592513"/>
            <a:ext cx="24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2071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2" name="Rectangle 86"/>
          <p:cNvSpPr>
            <a:spLocks noChangeArrowheads="1"/>
          </p:cNvSpPr>
          <p:nvPr/>
        </p:nvSpPr>
        <p:spPr bwMode="auto">
          <a:xfrm>
            <a:off x="6994525" y="35306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2073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3" name="Rectangle 87"/>
          <p:cNvSpPr>
            <a:spLocks noChangeArrowheads="1"/>
          </p:cNvSpPr>
          <p:nvPr/>
        </p:nvSpPr>
        <p:spPr bwMode="auto">
          <a:xfrm>
            <a:off x="6005513" y="3186113"/>
            <a:ext cx="2492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2034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4" name="Rectangle 88"/>
          <p:cNvSpPr>
            <a:spLocks noChangeArrowheads="1"/>
          </p:cNvSpPr>
          <p:nvPr/>
        </p:nvSpPr>
        <p:spPr bwMode="auto">
          <a:xfrm>
            <a:off x="6718300" y="37703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2099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5" name="Rectangle 89"/>
          <p:cNvSpPr>
            <a:spLocks noChangeArrowheads="1"/>
          </p:cNvSpPr>
          <p:nvPr/>
        </p:nvSpPr>
        <p:spPr bwMode="auto">
          <a:xfrm>
            <a:off x="5867400" y="3757613"/>
            <a:ext cx="24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2102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6" name="Rectangle 90"/>
          <p:cNvSpPr>
            <a:spLocks noChangeArrowheads="1"/>
          </p:cNvSpPr>
          <p:nvPr/>
        </p:nvSpPr>
        <p:spPr bwMode="auto">
          <a:xfrm>
            <a:off x="5168900" y="3784600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2103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7" name="Rectangle 91"/>
          <p:cNvSpPr>
            <a:spLocks noChangeArrowheads="1"/>
          </p:cNvSpPr>
          <p:nvPr/>
        </p:nvSpPr>
        <p:spPr bwMode="auto">
          <a:xfrm>
            <a:off x="6605588" y="3238500"/>
            <a:ext cx="24923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2007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8" name="Rectangle 92"/>
          <p:cNvSpPr>
            <a:spLocks noChangeArrowheads="1"/>
          </p:cNvSpPr>
          <p:nvPr/>
        </p:nvSpPr>
        <p:spPr bwMode="auto">
          <a:xfrm>
            <a:off x="6581775" y="32385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2006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899" name="Rectangle 93"/>
          <p:cNvSpPr>
            <a:spLocks noChangeArrowheads="1"/>
          </p:cNvSpPr>
          <p:nvPr/>
        </p:nvSpPr>
        <p:spPr bwMode="auto">
          <a:xfrm>
            <a:off x="6554788" y="3479800"/>
            <a:ext cx="24923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2005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00" name="Rectangle 94"/>
          <p:cNvSpPr>
            <a:spLocks noChangeArrowheads="1"/>
          </p:cNvSpPr>
          <p:nvPr/>
        </p:nvSpPr>
        <p:spPr bwMode="auto">
          <a:xfrm>
            <a:off x="5318125" y="36322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2028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01" name="Line 6"/>
          <p:cNvSpPr>
            <a:spLocks noChangeShapeType="1"/>
          </p:cNvSpPr>
          <p:nvPr/>
        </p:nvSpPr>
        <p:spPr bwMode="auto">
          <a:xfrm>
            <a:off x="6330950" y="3579813"/>
            <a:ext cx="938213" cy="215900"/>
          </a:xfrm>
          <a:prstGeom prst="line">
            <a:avLst/>
          </a:prstGeom>
          <a:noFill/>
          <a:ln w="28575">
            <a:solidFill>
              <a:srgbClr val="B0306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902" name="Line 7"/>
          <p:cNvSpPr>
            <a:spLocks noChangeShapeType="1"/>
          </p:cNvSpPr>
          <p:nvPr/>
        </p:nvSpPr>
        <p:spPr bwMode="auto">
          <a:xfrm>
            <a:off x="6330950" y="3579813"/>
            <a:ext cx="49213" cy="749300"/>
          </a:xfrm>
          <a:prstGeom prst="line">
            <a:avLst/>
          </a:prstGeom>
          <a:noFill/>
          <a:ln w="28575">
            <a:solidFill>
              <a:srgbClr val="B0306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903" name="Line 8"/>
          <p:cNvSpPr>
            <a:spLocks noChangeShapeType="1"/>
          </p:cNvSpPr>
          <p:nvPr/>
        </p:nvSpPr>
        <p:spPr bwMode="auto">
          <a:xfrm>
            <a:off x="6330950" y="3579813"/>
            <a:ext cx="738188" cy="723900"/>
          </a:xfrm>
          <a:prstGeom prst="line">
            <a:avLst/>
          </a:prstGeom>
          <a:noFill/>
          <a:ln w="16">
            <a:solidFill>
              <a:srgbClr val="B0306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904" name="Line 9"/>
          <p:cNvSpPr>
            <a:spLocks noChangeShapeType="1"/>
          </p:cNvSpPr>
          <p:nvPr/>
        </p:nvSpPr>
        <p:spPr bwMode="auto">
          <a:xfrm flipH="1">
            <a:off x="6192838" y="3579813"/>
            <a:ext cx="138112" cy="660400"/>
          </a:xfrm>
          <a:prstGeom prst="line">
            <a:avLst/>
          </a:prstGeom>
          <a:noFill/>
          <a:ln w="16">
            <a:solidFill>
              <a:srgbClr val="B0306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905" name="Line 10"/>
          <p:cNvSpPr>
            <a:spLocks noChangeShapeType="1"/>
          </p:cNvSpPr>
          <p:nvPr/>
        </p:nvSpPr>
        <p:spPr bwMode="auto">
          <a:xfrm flipH="1">
            <a:off x="5443538" y="3579813"/>
            <a:ext cx="887412" cy="77787"/>
          </a:xfrm>
          <a:prstGeom prst="line">
            <a:avLst/>
          </a:prstGeom>
          <a:noFill/>
          <a:ln w="16">
            <a:solidFill>
              <a:srgbClr val="B0306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906" name="Rectangle 114"/>
          <p:cNvSpPr>
            <a:spLocks noChangeArrowheads="1"/>
          </p:cNvSpPr>
          <p:nvPr/>
        </p:nvSpPr>
        <p:spPr bwMode="auto">
          <a:xfrm>
            <a:off x="5930900" y="3492500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3039</a:t>
            </a:r>
            <a:endParaRPr lang="en-US"/>
          </a:p>
        </p:txBody>
      </p:sp>
      <p:sp>
        <p:nvSpPr>
          <p:cNvPr id="34907" name="Rectangle 147"/>
          <p:cNvSpPr>
            <a:spLocks noChangeArrowheads="1"/>
          </p:cNvSpPr>
          <p:nvPr/>
        </p:nvSpPr>
        <p:spPr bwMode="auto">
          <a:xfrm>
            <a:off x="5140325" y="3146425"/>
            <a:ext cx="5032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B03060"/>
                </a:solidFill>
              </a:rPr>
              <a:t>DEPTH</a:t>
            </a:r>
            <a:endParaRPr lang="en-US"/>
          </a:p>
        </p:txBody>
      </p:sp>
      <p:sp>
        <p:nvSpPr>
          <p:cNvPr id="34908" name="Rectangle 148"/>
          <p:cNvSpPr>
            <a:spLocks noChangeArrowheads="1"/>
          </p:cNvSpPr>
          <p:nvPr/>
        </p:nvSpPr>
        <p:spPr bwMode="auto">
          <a:xfrm>
            <a:off x="5159375" y="3562350"/>
            <a:ext cx="4016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B03060"/>
                </a:solidFill>
              </a:rPr>
              <a:t>SAL</a:t>
            </a:r>
            <a:endParaRPr lang="en-US"/>
          </a:p>
        </p:txBody>
      </p:sp>
      <p:sp>
        <p:nvSpPr>
          <p:cNvPr id="34909" name="Rectangle 149"/>
          <p:cNvSpPr>
            <a:spLocks noChangeArrowheads="1"/>
          </p:cNvSpPr>
          <p:nvPr/>
        </p:nvSpPr>
        <p:spPr bwMode="auto">
          <a:xfrm>
            <a:off x="5921375" y="4149725"/>
            <a:ext cx="2778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B03060"/>
                </a:solidFill>
              </a:rPr>
              <a:t>LAT</a:t>
            </a:r>
            <a:endParaRPr lang="en-US"/>
          </a:p>
        </p:txBody>
      </p:sp>
      <p:sp>
        <p:nvSpPr>
          <p:cNvPr id="34910" name="Rectangle 150"/>
          <p:cNvSpPr>
            <a:spLocks noChangeArrowheads="1"/>
          </p:cNvSpPr>
          <p:nvPr/>
        </p:nvSpPr>
        <p:spPr bwMode="auto">
          <a:xfrm>
            <a:off x="7008813" y="4292600"/>
            <a:ext cx="3651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B03060"/>
                </a:solidFill>
              </a:rPr>
              <a:t>Silt%</a:t>
            </a:r>
            <a:endParaRPr lang="en-US"/>
          </a:p>
        </p:txBody>
      </p:sp>
      <p:sp>
        <p:nvSpPr>
          <p:cNvPr id="34911" name="Rectangle 151"/>
          <p:cNvSpPr>
            <a:spLocks noChangeArrowheads="1"/>
          </p:cNvSpPr>
          <p:nvPr/>
        </p:nvSpPr>
        <p:spPr bwMode="auto">
          <a:xfrm>
            <a:off x="6154738" y="4329113"/>
            <a:ext cx="3889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B03060"/>
                </a:solidFill>
              </a:rPr>
              <a:t>Chlor</a:t>
            </a:r>
            <a:endParaRPr lang="en-US"/>
          </a:p>
        </p:txBody>
      </p:sp>
      <p:sp>
        <p:nvSpPr>
          <p:cNvPr id="34912" name="Rectangle 152"/>
          <p:cNvSpPr>
            <a:spLocks noChangeArrowheads="1"/>
          </p:cNvSpPr>
          <p:nvPr/>
        </p:nvSpPr>
        <p:spPr bwMode="auto">
          <a:xfrm>
            <a:off x="7275513" y="3679825"/>
            <a:ext cx="314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B03060"/>
                </a:solidFill>
              </a:rPr>
              <a:t>TSM</a:t>
            </a:r>
            <a:endParaRPr lang="en-US"/>
          </a:p>
        </p:txBody>
      </p:sp>
      <p:sp>
        <p:nvSpPr>
          <p:cNvPr id="34913" name="Line 11"/>
          <p:cNvSpPr>
            <a:spLocks noChangeShapeType="1"/>
          </p:cNvSpPr>
          <p:nvPr/>
        </p:nvSpPr>
        <p:spPr bwMode="auto">
          <a:xfrm flipH="1" flipV="1">
            <a:off x="5592763" y="3302000"/>
            <a:ext cx="738187" cy="277813"/>
          </a:xfrm>
          <a:prstGeom prst="line">
            <a:avLst/>
          </a:prstGeom>
          <a:noFill/>
          <a:ln w="16">
            <a:solidFill>
              <a:srgbClr val="B0306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914" name="Line 20"/>
          <p:cNvSpPr>
            <a:spLocks noChangeShapeType="1"/>
          </p:cNvSpPr>
          <p:nvPr/>
        </p:nvSpPr>
        <p:spPr bwMode="auto">
          <a:xfrm flipH="1" flipV="1">
            <a:off x="5641975" y="3541713"/>
            <a:ext cx="688975" cy="381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915" name="Rectangle 95"/>
          <p:cNvSpPr>
            <a:spLocks noChangeArrowheads="1"/>
          </p:cNvSpPr>
          <p:nvPr/>
        </p:nvSpPr>
        <p:spPr bwMode="auto">
          <a:xfrm>
            <a:off x="6092825" y="3289300"/>
            <a:ext cx="24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2029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16" name="Rectangle 96"/>
          <p:cNvSpPr>
            <a:spLocks noChangeArrowheads="1"/>
          </p:cNvSpPr>
          <p:nvPr/>
        </p:nvSpPr>
        <p:spPr bwMode="auto">
          <a:xfrm>
            <a:off x="6569075" y="30861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2030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17" name="Rectangle 97"/>
          <p:cNvSpPr>
            <a:spLocks noChangeArrowheads="1"/>
          </p:cNvSpPr>
          <p:nvPr/>
        </p:nvSpPr>
        <p:spPr bwMode="auto">
          <a:xfrm>
            <a:off x="5318125" y="36052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2011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18" name="Rectangle 98"/>
          <p:cNvSpPr>
            <a:spLocks noChangeArrowheads="1"/>
          </p:cNvSpPr>
          <p:nvPr/>
        </p:nvSpPr>
        <p:spPr bwMode="auto">
          <a:xfrm>
            <a:off x="6256338" y="39989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2084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19" name="Rectangle 99"/>
          <p:cNvSpPr>
            <a:spLocks noChangeArrowheads="1"/>
          </p:cNvSpPr>
          <p:nvPr/>
        </p:nvSpPr>
        <p:spPr bwMode="auto">
          <a:xfrm>
            <a:off x="5943600" y="37449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2045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20" name="Rectangle 100"/>
          <p:cNvSpPr>
            <a:spLocks noChangeArrowheads="1"/>
          </p:cNvSpPr>
          <p:nvPr/>
        </p:nvSpPr>
        <p:spPr bwMode="auto">
          <a:xfrm>
            <a:off x="6205538" y="335121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2058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21" name="Rectangle 101"/>
          <p:cNvSpPr>
            <a:spLocks noChangeArrowheads="1"/>
          </p:cNvSpPr>
          <p:nvPr/>
        </p:nvSpPr>
        <p:spPr bwMode="auto">
          <a:xfrm>
            <a:off x="5805488" y="36322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2060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22" name="Rectangle 102"/>
          <p:cNvSpPr>
            <a:spLocks noChangeArrowheads="1"/>
          </p:cNvSpPr>
          <p:nvPr/>
        </p:nvSpPr>
        <p:spPr bwMode="auto">
          <a:xfrm>
            <a:off x="6869113" y="2997200"/>
            <a:ext cx="2476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B0F0"/>
                </a:solidFill>
              </a:rPr>
              <a:t>2076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4923" name="Rectangle 103"/>
          <p:cNvSpPr>
            <a:spLocks noChangeArrowheads="1"/>
          </p:cNvSpPr>
          <p:nvPr/>
        </p:nvSpPr>
        <p:spPr bwMode="auto">
          <a:xfrm>
            <a:off x="5568950" y="3886200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3002</a:t>
            </a:r>
            <a:endParaRPr lang="en-US"/>
          </a:p>
        </p:txBody>
      </p:sp>
      <p:sp>
        <p:nvSpPr>
          <p:cNvPr id="34924" name="Rectangle 104"/>
          <p:cNvSpPr>
            <a:spLocks noChangeArrowheads="1"/>
          </p:cNvSpPr>
          <p:nvPr/>
        </p:nvSpPr>
        <p:spPr bwMode="auto">
          <a:xfrm>
            <a:off x="6456363" y="3833813"/>
            <a:ext cx="336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3079</a:t>
            </a:r>
            <a:endParaRPr lang="en-US"/>
          </a:p>
        </p:txBody>
      </p:sp>
      <p:sp>
        <p:nvSpPr>
          <p:cNvPr id="34925" name="Rectangle 105"/>
          <p:cNvSpPr>
            <a:spLocks noChangeArrowheads="1"/>
          </p:cNvSpPr>
          <p:nvPr/>
        </p:nvSpPr>
        <p:spPr bwMode="auto">
          <a:xfrm>
            <a:off x="6456363" y="3898900"/>
            <a:ext cx="336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3080</a:t>
            </a:r>
            <a:endParaRPr lang="en-US"/>
          </a:p>
        </p:txBody>
      </p:sp>
      <p:sp>
        <p:nvSpPr>
          <p:cNvPr id="34926" name="Rectangle 106"/>
          <p:cNvSpPr>
            <a:spLocks noChangeArrowheads="1"/>
          </p:cNvSpPr>
          <p:nvPr/>
        </p:nvSpPr>
        <p:spPr bwMode="auto">
          <a:xfrm>
            <a:off x="6569075" y="3619500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3101</a:t>
            </a:r>
            <a:endParaRPr lang="en-US"/>
          </a:p>
        </p:txBody>
      </p:sp>
      <p:sp>
        <p:nvSpPr>
          <p:cNvPr id="34927" name="Rectangle 107"/>
          <p:cNvSpPr>
            <a:spLocks noChangeArrowheads="1"/>
          </p:cNvSpPr>
          <p:nvPr/>
        </p:nvSpPr>
        <p:spPr bwMode="auto">
          <a:xfrm>
            <a:off x="6732588" y="3492500"/>
            <a:ext cx="336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3100</a:t>
            </a:r>
            <a:endParaRPr lang="en-US"/>
          </a:p>
        </p:txBody>
      </p:sp>
      <p:sp>
        <p:nvSpPr>
          <p:cNvPr id="34928" name="Rectangle 108"/>
          <p:cNvSpPr>
            <a:spLocks noChangeArrowheads="1"/>
          </p:cNvSpPr>
          <p:nvPr/>
        </p:nvSpPr>
        <p:spPr bwMode="auto">
          <a:xfrm>
            <a:off x="5994400" y="3479800"/>
            <a:ext cx="336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3059</a:t>
            </a:r>
            <a:endParaRPr lang="en-US"/>
          </a:p>
        </p:txBody>
      </p:sp>
      <p:sp>
        <p:nvSpPr>
          <p:cNvPr id="34929" name="Rectangle 109"/>
          <p:cNvSpPr>
            <a:spLocks noChangeArrowheads="1"/>
          </p:cNvSpPr>
          <p:nvPr/>
        </p:nvSpPr>
        <p:spPr bwMode="auto">
          <a:xfrm>
            <a:off x="5430838" y="3467100"/>
            <a:ext cx="338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3060</a:t>
            </a:r>
            <a:endParaRPr lang="en-US"/>
          </a:p>
        </p:txBody>
      </p:sp>
      <p:sp>
        <p:nvSpPr>
          <p:cNvPr id="34930" name="Rectangle 110"/>
          <p:cNvSpPr>
            <a:spLocks noChangeArrowheads="1"/>
          </p:cNvSpPr>
          <p:nvPr/>
        </p:nvSpPr>
        <p:spPr bwMode="auto">
          <a:xfrm>
            <a:off x="5730875" y="3605213"/>
            <a:ext cx="11414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	3062</a:t>
            </a:r>
            <a:endParaRPr lang="en-US"/>
          </a:p>
        </p:txBody>
      </p:sp>
      <p:sp>
        <p:nvSpPr>
          <p:cNvPr id="34931" name="Rectangle 111"/>
          <p:cNvSpPr>
            <a:spLocks noChangeArrowheads="1"/>
          </p:cNvSpPr>
          <p:nvPr/>
        </p:nvSpPr>
        <p:spPr bwMode="auto">
          <a:xfrm>
            <a:off x="6705600" y="2743200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3029</a:t>
            </a:r>
            <a:endParaRPr lang="en-US"/>
          </a:p>
        </p:txBody>
      </p:sp>
      <p:sp>
        <p:nvSpPr>
          <p:cNvPr id="34932" name="Rectangle 112"/>
          <p:cNvSpPr>
            <a:spLocks noChangeArrowheads="1"/>
          </p:cNvSpPr>
          <p:nvPr/>
        </p:nvSpPr>
        <p:spPr bwMode="auto">
          <a:xfrm>
            <a:off x="6330950" y="3008313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3026</a:t>
            </a:r>
            <a:endParaRPr lang="en-US"/>
          </a:p>
        </p:txBody>
      </p:sp>
      <p:sp>
        <p:nvSpPr>
          <p:cNvPr id="34933" name="Rectangle 113"/>
          <p:cNvSpPr>
            <a:spLocks noChangeArrowheads="1"/>
          </p:cNvSpPr>
          <p:nvPr/>
        </p:nvSpPr>
        <p:spPr bwMode="auto">
          <a:xfrm>
            <a:off x="6394450" y="2921000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3025</a:t>
            </a:r>
            <a:endParaRPr lang="en-US"/>
          </a:p>
        </p:txBody>
      </p:sp>
      <p:sp>
        <p:nvSpPr>
          <p:cNvPr id="34934" name="Rectangle 115"/>
          <p:cNvSpPr>
            <a:spLocks noChangeArrowheads="1"/>
          </p:cNvSpPr>
          <p:nvPr/>
        </p:nvSpPr>
        <p:spPr bwMode="auto">
          <a:xfrm>
            <a:off x="6018213" y="3238500"/>
            <a:ext cx="338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3040</a:t>
            </a:r>
            <a:endParaRPr lang="en-US"/>
          </a:p>
        </p:txBody>
      </p:sp>
      <p:sp>
        <p:nvSpPr>
          <p:cNvPr id="34935" name="Rectangle 116"/>
          <p:cNvSpPr>
            <a:spLocks noChangeArrowheads="1"/>
          </p:cNvSpPr>
          <p:nvPr/>
        </p:nvSpPr>
        <p:spPr bwMode="auto">
          <a:xfrm>
            <a:off x="6005513" y="3744913"/>
            <a:ext cx="338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3090</a:t>
            </a:r>
            <a:endParaRPr lang="en-US"/>
          </a:p>
        </p:txBody>
      </p:sp>
      <p:sp>
        <p:nvSpPr>
          <p:cNvPr id="34936" name="Rectangle 117"/>
          <p:cNvSpPr>
            <a:spLocks noChangeArrowheads="1"/>
          </p:cNvSpPr>
          <p:nvPr/>
        </p:nvSpPr>
        <p:spPr bwMode="auto">
          <a:xfrm>
            <a:off x="6605588" y="3822700"/>
            <a:ext cx="338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3021</a:t>
            </a:r>
            <a:endParaRPr lang="en-US"/>
          </a:p>
        </p:txBody>
      </p:sp>
      <p:sp>
        <p:nvSpPr>
          <p:cNvPr id="34937" name="Rectangle 118"/>
          <p:cNvSpPr>
            <a:spLocks noChangeArrowheads="1"/>
          </p:cNvSpPr>
          <p:nvPr/>
        </p:nvSpPr>
        <p:spPr bwMode="auto">
          <a:xfrm>
            <a:off x="6343650" y="4087813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3024</a:t>
            </a:r>
            <a:endParaRPr lang="en-US"/>
          </a:p>
        </p:txBody>
      </p:sp>
      <p:sp>
        <p:nvSpPr>
          <p:cNvPr id="34938" name="Rectangle 119"/>
          <p:cNvSpPr>
            <a:spLocks noChangeArrowheads="1"/>
          </p:cNvSpPr>
          <p:nvPr/>
        </p:nvSpPr>
        <p:spPr bwMode="auto">
          <a:xfrm>
            <a:off x="6530975" y="3314700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3013</a:t>
            </a:r>
            <a:endParaRPr lang="en-US"/>
          </a:p>
        </p:txBody>
      </p:sp>
      <p:sp>
        <p:nvSpPr>
          <p:cNvPr id="34939" name="Rectangle 120"/>
          <p:cNvSpPr>
            <a:spLocks noChangeArrowheads="1"/>
          </p:cNvSpPr>
          <p:nvPr/>
        </p:nvSpPr>
        <p:spPr bwMode="auto">
          <a:xfrm>
            <a:off x="6543675" y="3694113"/>
            <a:ext cx="336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3046</a:t>
            </a:r>
            <a:endParaRPr lang="en-US"/>
          </a:p>
        </p:txBody>
      </p:sp>
      <p:sp>
        <p:nvSpPr>
          <p:cNvPr id="34940" name="Rectangle 121"/>
          <p:cNvSpPr>
            <a:spLocks noChangeArrowheads="1"/>
          </p:cNvSpPr>
          <p:nvPr/>
        </p:nvSpPr>
        <p:spPr bwMode="auto">
          <a:xfrm>
            <a:off x="6467475" y="3200400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3072</a:t>
            </a:r>
            <a:endParaRPr lang="en-US"/>
          </a:p>
        </p:txBody>
      </p:sp>
      <p:sp>
        <p:nvSpPr>
          <p:cNvPr id="34941" name="Rectangle 122"/>
          <p:cNvSpPr>
            <a:spLocks noChangeArrowheads="1"/>
          </p:cNvSpPr>
          <p:nvPr/>
        </p:nvSpPr>
        <p:spPr bwMode="auto">
          <a:xfrm>
            <a:off x="6394450" y="3770313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3012</a:t>
            </a:r>
            <a:endParaRPr lang="en-US"/>
          </a:p>
        </p:txBody>
      </p:sp>
      <p:sp>
        <p:nvSpPr>
          <p:cNvPr id="34942" name="Rectangle 123"/>
          <p:cNvSpPr>
            <a:spLocks noChangeArrowheads="1"/>
          </p:cNvSpPr>
          <p:nvPr/>
        </p:nvSpPr>
        <p:spPr bwMode="auto">
          <a:xfrm>
            <a:off x="6081713" y="3744913"/>
            <a:ext cx="336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3009</a:t>
            </a:r>
            <a:endParaRPr lang="en-US"/>
          </a:p>
        </p:txBody>
      </p:sp>
      <p:sp>
        <p:nvSpPr>
          <p:cNvPr id="34943" name="Rectangle 124"/>
          <p:cNvSpPr>
            <a:spLocks noChangeArrowheads="1"/>
          </p:cNvSpPr>
          <p:nvPr/>
        </p:nvSpPr>
        <p:spPr bwMode="auto">
          <a:xfrm>
            <a:off x="6069013" y="3530600"/>
            <a:ext cx="338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3007</a:t>
            </a:r>
            <a:endParaRPr lang="en-US"/>
          </a:p>
        </p:txBody>
      </p:sp>
      <p:sp>
        <p:nvSpPr>
          <p:cNvPr id="34944" name="Rectangle 125"/>
          <p:cNvSpPr>
            <a:spLocks noChangeArrowheads="1"/>
          </p:cNvSpPr>
          <p:nvPr/>
        </p:nvSpPr>
        <p:spPr bwMode="auto">
          <a:xfrm>
            <a:off x="6054725" y="3757613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3006</a:t>
            </a:r>
            <a:endParaRPr lang="en-US"/>
          </a:p>
        </p:txBody>
      </p:sp>
      <p:sp>
        <p:nvSpPr>
          <p:cNvPr id="34945" name="Rectangle 126"/>
          <p:cNvSpPr>
            <a:spLocks noChangeArrowheads="1"/>
          </p:cNvSpPr>
          <p:nvPr/>
        </p:nvSpPr>
        <p:spPr bwMode="auto">
          <a:xfrm>
            <a:off x="5768975" y="3378200"/>
            <a:ext cx="336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3075</a:t>
            </a:r>
            <a:endParaRPr lang="en-US"/>
          </a:p>
        </p:txBody>
      </p:sp>
      <p:sp>
        <p:nvSpPr>
          <p:cNvPr id="34946" name="Rectangle 127"/>
          <p:cNvSpPr>
            <a:spLocks noChangeArrowheads="1"/>
          </p:cNvSpPr>
          <p:nvPr/>
        </p:nvSpPr>
        <p:spPr bwMode="auto">
          <a:xfrm>
            <a:off x="6343650" y="2908300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3077</a:t>
            </a:r>
            <a:endParaRPr lang="en-US"/>
          </a:p>
        </p:txBody>
      </p:sp>
      <p:sp>
        <p:nvSpPr>
          <p:cNvPr id="34947" name="Rectangle 128"/>
          <p:cNvSpPr>
            <a:spLocks noChangeArrowheads="1"/>
          </p:cNvSpPr>
          <p:nvPr/>
        </p:nvSpPr>
        <p:spPr bwMode="auto">
          <a:xfrm>
            <a:off x="5656263" y="3619500"/>
            <a:ext cx="338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3056</a:t>
            </a:r>
            <a:endParaRPr lang="en-US"/>
          </a:p>
        </p:txBody>
      </p:sp>
      <p:sp>
        <p:nvSpPr>
          <p:cNvPr id="34948" name="Rectangle 129"/>
          <p:cNvSpPr>
            <a:spLocks noChangeArrowheads="1"/>
          </p:cNvSpPr>
          <p:nvPr/>
        </p:nvSpPr>
        <p:spPr bwMode="auto">
          <a:xfrm>
            <a:off x="6467475" y="3668713"/>
            <a:ext cx="338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3093</a:t>
            </a:r>
            <a:endParaRPr lang="en-US"/>
          </a:p>
        </p:txBody>
      </p:sp>
      <p:sp>
        <p:nvSpPr>
          <p:cNvPr id="34949" name="Rectangle 130"/>
          <p:cNvSpPr>
            <a:spLocks noChangeArrowheads="1"/>
          </p:cNvSpPr>
          <p:nvPr/>
        </p:nvSpPr>
        <p:spPr bwMode="auto">
          <a:xfrm>
            <a:off x="6192838" y="3721100"/>
            <a:ext cx="338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3063</a:t>
            </a:r>
            <a:endParaRPr lang="en-US"/>
          </a:p>
        </p:txBody>
      </p:sp>
      <p:sp>
        <p:nvSpPr>
          <p:cNvPr id="34950" name="Rectangle 131"/>
          <p:cNvSpPr>
            <a:spLocks noChangeArrowheads="1"/>
          </p:cNvSpPr>
          <p:nvPr/>
        </p:nvSpPr>
        <p:spPr bwMode="auto">
          <a:xfrm>
            <a:off x="6005513" y="3516313"/>
            <a:ext cx="3381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3037</a:t>
            </a:r>
            <a:endParaRPr lang="en-US"/>
          </a:p>
        </p:txBody>
      </p:sp>
      <p:sp>
        <p:nvSpPr>
          <p:cNvPr id="34951" name="Rectangle 132"/>
          <p:cNvSpPr>
            <a:spLocks noChangeArrowheads="1"/>
          </p:cNvSpPr>
          <p:nvPr/>
        </p:nvSpPr>
        <p:spPr bwMode="auto">
          <a:xfrm>
            <a:off x="6456363" y="3427413"/>
            <a:ext cx="3365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3043</a:t>
            </a:r>
            <a:endParaRPr lang="en-US"/>
          </a:p>
        </p:txBody>
      </p:sp>
      <p:sp>
        <p:nvSpPr>
          <p:cNvPr id="34952" name="Rectangle 134"/>
          <p:cNvSpPr>
            <a:spLocks noChangeArrowheads="1"/>
          </p:cNvSpPr>
          <p:nvPr/>
        </p:nvSpPr>
        <p:spPr bwMode="auto">
          <a:xfrm>
            <a:off x="4471988" y="3767138"/>
            <a:ext cx="439737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FF"/>
                </a:solidFill>
              </a:rPr>
              <a:t>B luteum</a:t>
            </a:r>
            <a:endParaRPr lang="en-US"/>
          </a:p>
        </p:txBody>
      </p:sp>
      <p:sp>
        <p:nvSpPr>
          <p:cNvPr id="34953" name="Rectangle 135"/>
          <p:cNvSpPr>
            <a:spLocks noChangeArrowheads="1"/>
          </p:cNvSpPr>
          <p:nvPr/>
        </p:nvSpPr>
        <p:spPr bwMode="auto">
          <a:xfrm>
            <a:off x="4813300" y="3678238"/>
            <a:ext cx="292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FF"/>
                </a:solidFill>
              </a:rPr>
              <a:t>C lyra</a:t>
            </a:r>
            <a:endParaRPr lang="en-US"/>
          </a:p>
        </p:txBody>
      </p:sp>
      <p:sp>
        <p:nvSpPr>
          <p:cNvPr id="34954" name="Rectangle 136"/>
          <p:cNvSpPr>
            <a:spLocks noChangeArrowheads="1"/>
          </p:cNvSpPr>
          <p:nvPr/>
        </p:nvSpPr>
        <p:spPr bwMode="auto">
          <a:xfrm>
            <a:off x="5934075" y="3041650"/>
            <a:ext cx="57626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FF"/>
                </a:solidFill>
              </a:rPr>
              <a:t>C harengus</a:t>
            </a:r>
            <a:endParaRPr lang="en-US"/>
          </a:p>
        </p:txBody>
      </p:sp>
      <p:sp>
        <p:nvSpPr>
          <p:cNvPr id="34955" name="Rectangle 138"/>
          <p:cNvSpPr>
            <a:spLocks noChangeArrowheads="1"/>
          </p:cNvSpPr>
          <p:nvPr/>
        </p:nvSpPr>
        <p:spPr bwMode="auto">
          <a:xfrm>
            <a:off x="5272088" y="3424238"/>
            <a:ext cx="458787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FF"/>
                </a:solidFill>
              </a:rPr>
              <a:t>L imanda</a:t>
            </a:r>
            <a:endParaRPr lang="en-US"/>
          </a:p>
        </p:txBody>
      </p:sp>
      <p:sp>
        <p:nvSpPr>
          <p:cNvPr id="34956" name="Rectangle 140"/>
          <p:cNvSpPr>
            <a:spLocks noChangeArrowheads="1"/>
          </p:cNvSpPr>
          <p:nvPr/>
        </p:nvSpPr>
        <p:spPr bwMode="auto">
          <a:xfrm>
            <a:off x="5695950" y="3133725"/>
            <a:ext cx="520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FF"/>
                </a:solidFill>
              </a:rPr>
              <a:t>P platessa</a:t>
            </a:r>
            <a:endParaRPr lang="en-US"/>
          </a:p>
        </p:txBody>
      </p:sp>
      <p:sp>
        <p:nvSpPr>
          <p:cNvPr id="34957" name="Rectangle 144"/>
          <p:cNvSpPr>
            <a:spLocks noChangeArrowheads="1"/>
          </p:cNvSpPr>
          <p:nvPr/>
        </p:nvSpPr>
        <p:spPr bwMode="auto">
          <a:xfrm>
            <a:off x="4475163" y="3854450"/>
            <a:ext cx="50323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FF"/>
                </a:solidFill>
              </a:rPr>
              <a:t>S sprattus</a:t>
            </a:r>
            <a:endParaRPr lang="en-US"/>
          </a:p>
        </p:txBody>
      </p:sp>
      <p:grpSp>
        <p:nvGrpSpPr>
          <p:cNvPr id="34958" name="Group 188"/>
          <p:cNvGrpSpPr>
            <a:grpSpLocks/>
          </p:cNvGrpSpPr>
          <p:nvPr/>
        </p:nvGrpSpPr>
        <p:grpSpPr bwMode="auto">
          <a:xfrm>
            <a:off x="5372100" y="3579813"/>
            <a:ext cx="2051050" cy="1819275"/>
            <a:chOff x="3240883" y="2846388"/>
            <a:chExt cx="2122487" cy="1852999"/>
          </a:xfrm>
        </p:grpSpPr>
        <p:sp>
          <p:nvSpPr>
            <p:cNvPr id="34985" name="Line 15"/>
            <p:cNvSpPr>
              <a:spLocks noChangeShapeType="1"/>
            </p:cNvSpPr>
            <p:nvPr/>
          </p:nvSpPr>
          <p:spPr bwMode="auto">
            <a:xfrm>
              <a:off x="4233863" y="2846388"/>
              <a:ext cx="374650" cy="62071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86" name="Line 19"/>
            <p:cNvSpPr>
              <a:spLocks noChangeShapeType="1"/>
            </p:cNvSpPr>
            <p:nvPr/>
          </p:nvSpPr>
          <p:spPr bwMode="auto">
            <a:xfrm>
              <a:off x="4233863" y="2846388"/>
              <a:ext cx="763588" cy="133191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87" name="Line 25"/>
            <p:cNvSpPr>
              <a:spLocks noChangeShapeType="1"/>
            </p:cNvSpPr>
            <p:nvPr/>
          </p:nvSpPr>
          <p:spPr bwMode="auto">
            <a:xfrm>
              <a:off x="4233863" y="2846388"/>
              <a:ext cx="309563" cy="166846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88" name="Rectangle 133"/>
            <p:cNvSpPr>
              <a:spLocks noChangeArrowheads="1"/>
            </p:cNvSpPr>
            <p:nvPr/>
          </p:nvSpPr>
          <p:spPr bwMode="auto">
            <a:xfrm>
              <a:off x="4398170" y="4560888"/>
              <a:ext cx="46166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</a:rPr>
                <a:t>A laterna</a:t>
              </a:r>
              <a:endParaRPr lang="en-US"/>
            </a:p>
          </p:txBody>
        </p:sp>
        <p:sp>
          <p:nvSpPr>
            <p:cNvPr id="34989" name="Rectangle 137"/>
            <p:cNvSpPr>
              <a:spLocks noChangeArrowheads="1"/>
            </p:cNvSpPr>
            <p:nvPr/>
          </p:nvSpPr>
          <p:spPr bwMode="auto">
            <a:xfrm>
              <a:off x="3240883" y="3237904"/>
              <a:ext cx="75020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 dirty="0">
                  <a:solidFill>
                    <a:srgbClr val="0000FF"/>
                  </a:solidFill>
                </a:rPr>
                <a:t>E </a:t>
              </a:r>
              <a:r>
                <a:rPr lang="en-US" sz="900" i="1" dirty="0" err="1">
                  <a:solidFill>
                    <a:srgbClr val="0000FF"/>
                  </a:solidFill>
                </a:rPr>
                <a:t>encrasicolus</a:t>
              </a:r>
              <a:endParaRPr lang="en-US" dirty="0"/>
            </a:p>
          </p:txBody>
        </p:sp>
        <p:sp>
          <p:nvSpPr>
            <p:cNvPr id="34990" name="Rectangle 139"/>
            <p:cNvSpPr>
              <a:spLocks noChangeArrowheads="1"/>
            </p:cNvSpPr>
            <p:nvPr/>
          </p:nvSpPr>
          <p:spPr bwMode="auto">
            <a:xfrm>
              <a:off x="4953001" y="4174332"/>
              <a:ext cx="41036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</a:rPr>
                <a:t>P flesus</a:t>
              </a:r>
              <a:endParaRPr lang="en-US"/>
            </a:p>
          </p:txBody>
        </p:sp>
        <p:sp>
          <p:nvSpPr>
            <p:cNvPr id="34991" name="Rectangle 141"/>
            <p:cNvSpPr>
              <a:spLocks noChangeArrowheads="1"/>
            </p:cNvSpPr>
            <p:nvPr/>
          </p:nvSpPr>
          <p:spPr bwMode="auto">
            <a:xfrm>
              <a:off x="3568700" y="3123408"/>
              <a:ext cx="512961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</a:rPr>
                <a:t>P minutus</a:t>
              </a:r>
              <a:endParaRPr lang="en-US"/>
            </a:p>
          </p:txBody>
        </p:sp>
        <p:sp>
          <p:nvSpPr>
            <p:cNvPr id="34992" name="Rectangle 142"/>
            <p:cNvSpPr>
              <a:spLocks noChangeArrowheads="1"/>
            </p:cNvSpPr>
            <p:nvPr/>
          </p:nvSpPr>
          <p:spPr bwMode="auto">
            <a:xfrm>
              <a:off x="3440114" y="3034507"/>
              <a:ext cx="63478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</a:rPr>
                <a:t>S pilchardus</a:t>
              </a:r>
              <a:endParaRPr lang="en-US"/>
            </a:p>
          </p:txBody>
        </p:sp>
        <p:sp>
          <p:nvSpPr>
            <p:cNvPr id="34993" name="Rectangle 143"/>
            <p:cNvSpPr>
              <a:spLocks noChangeArrowheads="1"/>
            </p:cNvSpPr>
            <p:nvPr/>
          </p:nvSpPr>
          <p:spPr bwMode="auto">
            <a:xfrm>
              <a:off x="4610895" y="3453607"/>
              <a:ext cx="384721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FF"/>
                  </a:solidFill>
                </a:rPr>
                <a:t>S solea</a:t>
              </a:r>
              <a:endParaRPr lang="en-US"/>
            </a:p>
          </p:txBody>
        </p:sp>
      </p:grpSp>
      <p:sp>
        <p:nvSpPr>
          <p:cNvPr id="34959" name="Rectangle 146"/>
          <p:cNvSpPr>
            <a:spLocks noChangeArrowheads="1"/>
          </p:cNvSpPr>
          <p:nvPr/>
        </p:nvSpPr>
        <p:spPr bwMode="auto">
          <a:xfrm>
            <a:off x="4659313" y="3941763"/>
            <a:ext cx="565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FF"/>
                </a:solidFill>
              </a:rPr>
              <a:t>T trachurus</a:t>
            </a:r>
            <a:endParaRPr lang="en-US"/>
          </a:p>
        </p:txBody>
      </p:sp>
      <p:grpSp>
        <p:nvGrpSpPr>
          <p:cNvPr id="34960" name="Group 187"/>
          <p:cNvGrpSpPr>
            <a:grpSpLocks/>
          </p:cNvGrpSpPr>
          <p:nvPr/>
        </p:nvGrpSpPr>
        <p:grpSpPr bwMode="auto">
          <a:xfrm>
            <a:off x="3978275" y="1612900"/>
            <a:ext cx="4291013" cy="4467225"/>
            <a:chOff x="1800226" y="841376"/>
            <a:chExt cx="4438650" cy="4552950"/>
          </a:xfrm>
        </p:grpSpPr>
        <p:sp>
          <p:nvSpPr>
            <p:cNvPr id="34965" name="Line 26"/>
            <p:cNvSpPr>
              <a:spLocks noChangeShapeType="1"/>
            </p:cNvSpPr>
            <p:nvPr/>
          </p:nvSpPr>
          <p:spPr bwMode="auto">
            <a:xfrm>
              <a:off x="2227263" y="2846388"/>
              <a:ext cx="40116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66" name="Line 27"/>
            <p:cNvSpPr>
              <a:spLocks noChangeShapeType="1"/>
            </p:cNvSpPr>
            <p:nvPr/>
          </p:nvSpPr>
          <p:spPr bwMode="auto">
            <a:xfrm flipV="1">
              <a:off x="4233863" y="841376"/>
              <a:ext cx="1588" cy="40100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67" name="Rectangle 166"/>
            <p:cNvSpPr>
              <a:spLocks noChangeArrowheads="1"/>
            </p:cNvSpPr>
            <p:nvPr/>
          </p:nvSpPr>
          <p:spPr bwMode="auto">
            <a:xfrm>
              <a:off x="2500313" y="5173663"/>
              <a:ext cx="16827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Narrow" pitchFamily="34" charset="0"/>
                </a:rPr>
                <a:t>-1</a:t>
              </a:r>
              <a:endParaRPr lang="en-US"/>
            </a:p>
          </p:txBody>
        </p:sp>
        <p:sp>
          <p:nvSpPr>
            <p:cNvPr id="34968" name="Rectangle 167"/>
            <p:cNvSpPr>
              <a:spLocks noChangeArrowheads="1"/>
            </p:cNvSpPr>
            <p:nvPr/>
          </p:nvSpPr>
          <p:spPr bwMode="auto">
            <a:xfrm>
              <a:off x="4206876" y="5173663"/>
              <a:ext cx="13017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  <a:endParaRPr lang="en-US"/>
            </a:p>
          </p:txBody>
        </p:sp>
        <p:sp>
          <p:nvSpPr>
            <p:cNvPr id="34969" name="Rectangle 168"/>
            <p:cNvSpPr>
              <a:spLocks noChangeArrowheads="1"/>
            </p:cNvSpPr>
            <p:nvPr/>
          </p:nvSpPr>
          <p:spPr bwMode="auto">
            <a:xfrm>
              <a:off x="5876926" y="5173663"/>
              <a:ext cx="13017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/>
            </a:p>
          </p:txBody>
        </p:sp>
        <p:sp>
          <p:nvSpPr>
            <p:cNvPr id="34970" name="Line 169"/>
            <p:cNvSpPr>
              <a:spLocks noChangeShapeType="1"/>
            </p:cNvSpPr>
            <p:nvPr/>
          </p:nvSpPr>
          <p:spPr bwMode="auto">
            <a:xfrm>
              <a:off x="2227263" y="5019676"/>
              <a:ext cx="40116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71" name="Line 170"/>
            <p:cNvSpPr>
              <a:spLocks noChangeShapeType="1"/>
            </p:cNvSpPr>
            <p:nvPr/>
          </p:nvSpPr>
          <p:spPr bwMode="auto">
            <a:xfrm>
              <a:off x="3392488" y="5019676"/>
              <a:ext cx="1588" cy="650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72" name="Line 171"/>
            <p:cNvSpPr>
              <a:spLocks noChangeShapeType="1"/>
            </p:cNvSpPr>
            <p:nvPr/>
          </p:nvSpPr>
          <p:spPr bwMode="auto">
            <a:xfrm>
              <a:off x="2551113" y="5019676"/>
              <a:ext cx="1588" cy="1031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73" name="Line 172"/>
            <p:cNvSpPr>
              <a:spLocks noChangeShapeType="1"/>
            </p:cNvSpPr>
            <p:nvPr/>
          </p:nvSpPr>
          <p:spPr bwMode="auto">
            <a:xfrm>
              <a:off x="5060951" y="5019676"/>
              <a:ext cx="1588" cy="650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74" name="Line 173"/>
            <p:cNvSpPr>
              <a:spLocks noChangeShapeType="1"/>
            </p:cNvSpPr>
            <p:nvPr/>
          </p:nvSpPr>
          <p:spPr bwMode="auto">
            <a:xfrm>
              <a:off x="4233863" y="5019676"/>
              <a:ext cx="1588" cy="1031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75" name="Line 174"/>
            <p:cNvSpPr>
              <a:spLocks noChangeShapeType="1"/>
            </p:cNvSpPr>
            <p:nvPr/>
          </p:nvSpPr>
          <p:spPr bwMode="auto">
            <a:xfrm>
              <a:off x="5902326" y="5019676"/>
              <a:ext cx="1588" cy="1031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76" name="Rectangle 176"/>
            <p:cNvSpPr>
              <a:spLocks noChangeArrowheads="1"/>
            </p:cNvSpPr>
            <p:nvPr/>
          </p:nvSpPr>
          <p:spPr bwMode="auto">
            <a:xfrm>
              <a:off x="1800226" y="4449763"/>
              <a:ext cx="16827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Narrow" pitchFamily="34" charset="0"/>
                </a:rPr>
                <a:t>-1</a:t>
              </a:r>
              <a:endParaRPr lang="en-US"/>
            </a:p>
          </p:txBody>
        </p:sp>
        <p:sp>
          <p:nvSpPr>
            <p:cNvPr id="34977" name="Rectangle 177"/>
            <p:cNvSpPr>
              <a:spLocks noChangeArrowheads="1"/>
            </p:cNvSpPr>
            <p:nvPr/>
          </p:nvSpPr>
          <p:spPr bwMode="auto">
            <a:xfrm>
              <a:off x="1839913" y="2781301"/>
              <a:ext cx="13017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Narrow" pitchFamily="34" charset="0"/>
                </a:rPr>
                <a:t>0</a:t>
              </a:r>
              <a:endParaRPr lang="en-US"/>
            </a:p>
          </p:txBody>
        </p:sp>
        <p:sp>
          <p:nvSpPr>
            <p:cNvPr id="34978" name="Rectangle 178"/>
            <p:cNvSpPr>
              <a:spLocks noChangeArrowheads="1"/>
            </p:cNvSpPr>
            <p:nvPr/>
          </p:nvSpPr>
          <p:spPr bwMode="auto">
            <a:xfrm>
              <a:off x="1839913" y="1098551"/>
              <a:ext cx="13017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/>
            </a:p>
          </p:txBody>
        </p:sp>
        <p:sp>
          <p:nvSpPr>
            <p:cNvPr id="34979" name="Line 179"/>
            <p:cNvSpPr>
              <a:spLocks noChangeShapeType="1"/>
            </p:cNvSpPr>
            <p:nvPr/>
          </p:nvSpPr>
          <p:spPr bwMode="auto">
            <a:xfrm flipV="1">
              <a:off x="2060576" y="841376"/>
              <a:ext cx="1588" cy="40100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80" name="Line 180"/>
            <p:cNvSpPr>
              <a:spLocks noChangeShapeType="1"/>
            </p:cNvSpPr>
            <p:nvPr/>
          </p:nvSpPr>
          <p:spPr bwMode="auto">
            <a:xfrm flipH="1">
              <a:off x="1995488" y="3675063"/>
              <a:ext cx="650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81" name="Line 181"/>
            <p:cNvSpPr>
              <a:spLocks noChangeShapeType="1"/>
            </p:cNvSpPr>
            <p:nvPr/>
          </p:nvSpPr>
          <p:spPr bwMode="auto">
            <a:xfrm flipH="1">
              <a:off x="1955801" y="4514851"/>
              <a:ext cx="1047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82" name="Line 182"/>
            <p:cNvSpPr>
              <a:spLocks noChangeShapeType="1"/>
            </p:cNvSpPr>
            <p:nvPr/>
          </p:nvSpPr>
          <p:spPr bwMode="auto">
            <a:xfrm flipH="1">
              <a:off x="1995488" y="2005013"/>
              <a:ext cx="650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83" name="Line 183"/>
            <p:cNvSpPr>
              <a:spLocks noChangeShapeType="1"/>
            </p:cNvSpPr>
            <p:nvPr/>
          </p:nvSpPr>
          <p:spPr bwMode="auto">
            <a:xfrm flipH="1">
              <a:off x="1955801" y="2846388"/>
              <a:ext cx="1047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984" name="Line 184"/>
            <p:cNvSpPr>
              <a:spLocks noChangeShapeType="1"/>
            </p:cNvSpPr>
            <p:nvPr/>
          </p:nvSpPr>
          <p:spPr bwMode="auto">
            <a:xfrm flipH="1">
              <a:off x="1955801" y="1163638"/>
              <a:ext cx="1047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962" name="Rectangle 284"/>
          <p:cNvSpPr>
            <a:spLocks noChangeArrowheads="1"/>
          </p:cNvSpPr>
          <p:nvPr/>
        </p:nvSpPr>
        <p:spPr bwMode="auto">
          <a:xfrm rot="16200000">
            <a:off x="7602936" y="3203803"/>
            <a:ext cx="17232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"/>
                <a:cs typeface="Arial" pitchFamily="34" charset="0"/>
              </a:rPr>
              <a:t>30% variability; axis 2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4963" name="TextBox 550"/>
          <p:cNvSpPr txBox="1">
            <a:spLocks noChangeArrowheads="1"/>
          </p:cNvSpPr>
          <p:nvPr/>
        </p:nvSpPr>
        <p:spPr bwMode="auto">
          <a:xfrm>
            <a:off x="4454978" y="1495652"/>
            <a:ext cx="1466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>
                <a:latin typeface="Calibri" pitchFamily="34" charset="0"/>
              </a:rPr>
              <a:t>Σ</a:t>
            </a:r>
            <a:r>
              <a:rPr lang="en-GB" b="1" dirty="0">
                <a:latin typeface="Calibri" pitchFamily="34" charset="0"/>
              </a:rPr>
              <a:t> </a:t>
            </a:r>
            <a:r>
              <a:rPr lang="en-GB" b="1" dirty="0" err="1">
                <a:latin typeface="Calibri" pitchFamily="34" charset="0"/>
              </a:rPr>
              <a:t>eigenvalues</a:t>
            </a:r>
            <a:endParaRPr lang="en-GB" b="1" dirty="0">
              <a:latin typeface="Calibri" pitchFamily="34" charset="0"/>
            </a:endParaRPr>
          </a:p>
          <a:p>
            <a:r>
              <a:rPr lang="en-GB" b="1" dirty="0">
                <a:latin typeface="Calibri" pitchFamily="34" charset="0"/>
              </a:rPr>
              <a:t>0.09</a:t>
            </a:r>
          </a:p>
        </p:txBody>
      </p:sp>
      <p:sp>
        <p:nvSpPr>
          <p:cNvPr id="34964" name="Rectangle 551"/>
          <p:cNvSpPr>
            <a:spLocks noChangeArrowheads="1"/>
          </p:cNvSpPr>
          <p:nvPr/>
        </p:nvSpPr>
        <p:spPr bwMode="auto">
          <a:xfrm>
            <a:off x="578069" y="2466483"/>
            <a:ext cx="31464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GB" dirty="0">
                <a:latin typeface="Calibri" pitchFamily="34" charset="0"/>
              </a:rPr>
              <a:t> Model: </a:t>
            </a:r>
            <a:r>
              <a:rPr lang="en-GB" b="1" u="sng" dirty="0">
                <a:latin typeface="Calibri" pitchFamily="34" charset="0"/>
              </a:rPr>
              <a:t>TSM : </a:t>
            </a:r>
            <a:r>
              <a:rPr lang="en-GB" b="1" u="sng" dirty="0" err="1">
                <a:latin typeface="Calibri" pitchFamily="34" charset="0"/>
              </a:rPr>
              <a:t>Chlor</a:t>
            </a:r>
            <a:endParaRPr lang="en-GB" b="1" u="sng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21.2% explained variance, but very low predictive power</a:t>
            </a:r>
          </a:p>
          <a:p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is TSM </a:t>
            </a:r>
            <a:r>
              <a:rPr lang="en-GB" dirty="0" smtClean="0">
                <a:latin typeface="Calibri" pitchFamily="34" charset="0"/>
              </a:rPr>
              <a:t>driving </a:t>
            </a:r>
            <a:r>
              <a:rPr lang="en-GB" dirty="0">
                <a:latin typeface="Calibri" pitchFamily="34" charset="0"/>
              </a:rPr>
              <a:t>the </a:t>
            </a:r>
            <a:r>
              <a:rPr lang="en-GB" dirty="0" smtClean="0">
                <a:latin typeface="Calibri" pitchFamily="34" charset="0"/>
              </a:rPr>
              <a:t>assemblage structure </a:t>
            </a:r>
            <a:r>
              <a:rPr lang="en-GB" dirty="0">
                <a:latin typeface="Calibri" pitchFamily="34" charset="0"/>
              </a:rPr>
              <a:t>or are they linked by a 3</a:t>
            </a:r>
            <a:r>
              <a:rPr lang="en-GB" baseline="30000" dirty="0">
                <a:latin typeface="Calibri" pitchFamily="34" charset="0"/>
              </a:rPr>
              <a:t>rd</a:t>
            </a:r>
            <a:r>
              <a:rPr lang="en-GB" dirty="0">
                <a:latin typeface="Calibri" pitchFamily="34" charset="0"/>
              </a:rPr>
              <a:t> unknown variable?</a:t>
            </a:r>
          </a:p>
        </p:txBody>
      </p:sp>
      <p:sp>
        <p:nvSpPr>
          <p:cNvPr id="34997" name="Rectangle 551"/>
          <p:cNvSpPr>
            <a:spLocks noChangeArrowheads="1"/>
          </p:cNvSpPr>
          <p:nvPr/>
        </p:nvSpPr>
        <p:spPr bwMode="auto">
          <a:xfrm>
            <a:off x="939800" y="4939480"/>
            <a:ext cx="285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… most explanatory power in the seasonal effect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335494" y="5260688"/>
            <a:ext cx="1907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47% variability; axis 1</a:t>
            </a:r>
            <a:endParaRPr lang="en-US" sz="1400" dirty="0">
              <a:cs typeface="Arial" pitchFamily="34" charset="0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214313" y="6450364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13" y="6307489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64" grpId="0"/>
      <p:bldP spid="349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0" name="Rectangle 259"/>
          <p:cNvSpPr/>
          <p:nvPr/>
        </p:nvSpPr>
        <p:spPr>
          <a:xfrm>
            <a:off x="469900" y="941653"/>
            <a:ext cx="8324850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Assemblages</a:t>
            </a:r>
            <a:r>
              <a:rPr lang="en-GB" sz="2000" b="1" dirty="0" smtClean="0"/>
              <a:t>:</a:t>
            </a:r>
            <a:endParaRPr lang="en-GB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/>
              <a:t>Cluster analysis (Bray-Curtis similarity and SIMPROF test) &amp; SIMPER  (PRIMER v6)</a:t>
            </a:r>
          </a:p>
        </p:txBody>
      </p:sp>
      <p:sp>
        <p:nvSpPr>
          <p:cNvPr id="38922" name="Rectangle 264"/>
          <p:cNvSpPr>
            <a:spLocks noChangeArrowheads="1"/>
          </p:cNvSpPr>
          <p:nvPr/>
        </p:nvSpPr>
        <p:spPr bwMode="auto">
          <a:xfrm>
            <a:off x="3859612" y="1844860"/>
            <a:ext cx="2962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Significant </a:t>
            </a:r>
            <a:r>
              <a:rPr lang="en-GB" dirty="0">
                <a:latin typeface="Calibri" pitchFamily="34" charset="0"/>
              </a:rPr>
              <a:t>spatial </a:t>
            </a:r>
            <a:r>
              <a:rPr lang="en-GB" dirty="0" smtClean="0">
                <a:latin typeface="Calibri" pitchFamily="34" charset="0"/>
              </a:rPr>
              <a:t>segregation </a:t>
            </a:r>
            <a:r>
              <a:rPr lang="en-GB" i="1" dirty="0" smtClean="0">
                <a:latin typeface="Calibri" pitchFamily="34" charset="0"/>
              </a:rPr>
              <a:t>p</a:t>
            </a:r>
            <a:r>
              <a:rPr lang="en-GB" dirty="0" smtClean="0">
                <a:latin typeface="Calibri" pitchFamily="34" charset="0"/>
              </a:rPr>
              <a:t>&lt;0.05 </a:t>
            </a:r>
            <a:r>
              <a:rPr lang="en-GB" sz="1400" dirty="0" smtClean="0">
                <a:latin typeface="Calibri" pitchFamily="34" charset="0"/>
              </a:rPr>
              <a:t> (PERMANOVA)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 dirty="0">
              <a:solidFill>
                <a:srgbClr val="984807"/>
              </a:solidFill>
              <a:cs typeface="Arial" pitchFamily="34" charset="0"/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>
            <a:off x="214313" y="6450364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13" y="6307489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1" name="Group 160"/>
          <p:cNvGrpSpPr/>
          <p:nvPr/>
        </p:nvGrpSpPr>
        <p:grpSpPr>
          <a:xfrm>
            <a:off x="4685357" y="2369305"/>
            <a:ext cx="1993855" cy="3106808"/>
            <a:chOff x="844550" y="1819275"/>
            <a:chExt cx="2563813" cy="3702050"/>
          </a:xfrm>
        </p:grpSpPr>
        <p:sp>
          <p:nvSpPr>
            <p:cNvPr id="38928" name="Rectangle 102"/>
            <p:cNvSpPr>
              <a:spLocks noChangeArrowheads="1"/>
            </p:cNvSpPr>
            <p:nvPr/>
          </p:nvSpPr>
          <p:spPr bwMode="auto">
            <a:xfrm>
              <a:off x="1272233" y="2141764"/>
              <a:ext cx="99226" cy="9127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29" name="Rectangle 58"/>
            <p:cNvSpPr>
              <a:spLocks noChangeArrowheads="1"/>
            </p:cNvSpPr>
            <p:nvPr/>
          </p:nvSpPr>
          <p:spPr bwMode="auto">
            <a:xfrm>
              <a:off x="2279734" y="4181374"/>
              <a:ext cx="28577" cy="28573"/>
            </a:xfrm>
            <a:prstGeom prst="rect">
              <a:avLst/>
            </a:prstGeom>
            <a:solidFill>
              <a:srgbClr val="DCE6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30" name="Rectangle 62"/>
            <p:cNvSpPr>
              <a:spLocks noChangeArrowheads="1"/>
            </p:cNvSpPr>
            <p:nvPr/>
          </p:nvSpPr>
          <p:spPr bwMode="auto">
            <a:xfrm>
              <a:off x="2682983" y="3492445"/>
              <a:ext cx="66679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31" name="Freeform 63"/>
            <p:cNvSpPr>
              <a:spLocks noEditPoints="1"/>
            </p:cNvSpPr>
            <p:nvPr/>
          </p:nvSpPr>
          <p:spPr bwMode="auto">
            <a:xfrm>
              <a:off x="2678221" y="3487682"/>
              <a:ext cx="76204" cy="76195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2" name="Rectangle 64"/>
            <p:cNvSpPr>
              <a:spLocks noChangeArrowheads="1"/>
            </p:cNvSpPr>
            <p:nvPr/>
          </p:nvSpPr>
          <p:spPr bwMode="auto">
            <a:xfrm>
              <a:off x="2236870" y="4157563"/>
              <a:ext cx="66679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33" name="Freeform 65"/>
            <p:cNvSpPr>
              <a:spLocks noEditPoints="1"/>
            </p:cNvSpPr>
            <p:nvPr/>
          </p:nvSpPr>
          <p:spPr bwMode="auto">
            <a:xfrm>
              <a:off x="2232107" y="4152801"/>
              <a:ext cx="76204" cy="76195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4" name="Rectangle 66"/>
            <p:cNvSpPr>
              <a:spLocks noChangeArrowheads="1"/>
            </p:cNvSpPr>
            <p:nvPr/>
          </p:nvSpPr>
          <p:spPr bwMode="auto">
            <a:xfrm>
              <a:off x="1836796" y="4205185"/>
              <a:ext cx="66679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35" name="Freeform 67"/>
            <p:cNvSpPr>
              <a:spLocks noEditPoints="1"/>
            </p:cNvSpPr>
            <p:nvPr/>
          </p:nvSpPr>
          <p:spPr bwMode="auto">
            <a:xfrm>
              <a:off x="1832033" y="4200423"/>
              <a:ext cx="76204" cy="76195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6" name="Rectangle 68"/>
            <p:cNvSpPr>
              <a:spLocks noChangeArrowheads="1"/>
            </p:cNvSpPr>
            <p:nvPr/>
          </p:nvSpPr>
          <p:spPr bwMode="auto">
            <a:xfrm>
              <a:off x="1609770" y="4176612"/>
              <a:ext cx="57153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37" name="Freeform 69"/>
            <p:cNvSpPr>
              <a:spLocks noEditPoints="1"/>
            </p:cNvSpPr>
            <p:nvPr/>
          </p:nvSpPr>
          <p:spPr bwMode="auto">
            <a:xfrm>
              <a:off x="1605008" y="4171850"/>
              <a:ext cx="66679" cy="76195"/>
            </a:xfrm>
            <a:custGeom>
              <a:avLst/>
              <a:gdLst>
                <a:gd name="T0" fmla="*/ 0 w 112"/>
                <a:gd name="T1" fmla="*/ 8 h 128"/>
                <a:gd name="T2" fmla="*/ 8 w 112"/>
                <a:gd name="T3" fmla="*/ 0 h 128"/>
                <a:gd name="T4" fmla="*/ 104 w 112"/>
                <a:gd name="T5" fmla="*/ 0 h 128"/>
                <a:gd name="T6" fmla="*/ 112 w 112"/>
                <a:gd name="T7" fmla="*/ 8 h 128"/>
                <a:gd name="T8" fmla="*/ 112 w 112"/>
                <a:gd name="T9" fmla="*/ 120 h 128"/>
                <a:gd name="T10" fmla="*/ 104 w 112"/>
                <a:gd name="T11" fmla="*/ 128 h 128"/>
                <a:gd name="T12" fmla="*/ 8 w 112"/>
                <a:gd name="T13" fmla="*/ 128 h 128"/>
                <a:gd name="T14" fmla="*/ 0 w 112"/>
                <a:gd name="T15" fmla="*/ 120 h 128"/>
                <a:gd name="T16" fmla="*/ 0 w 112"/>
                <a:gd name="T17" fmla="*/ 8 h 128"/>
                <a:gd name="T18" fmla="*/ 16 w 112"/>
                <a:gd name="T19" fmla="*/ 120 h 128"/>
                <a:gd name="T20" fmla="*/ 8 w 112"/>
                <a:gd name="T21" fmla="*/ 112 h 128"/>
                <a:gd name="T22" fmla="*/ 104 w 112"/>
                <a:gd name="T23" fmla="*/ 112 h 128"/>
                <a:gd name="T24" fmla="*/ 96 w 112"/>
                <a:gd name="T25" fmla="*/ 120 h 128"/>
                <a:gd name="T26" fmla="*/ 96 w 112"/>
                <a:gd name="T27" fmla="*/ 8 h 128"/>
                <a:gd name="T28" fmla="*/ 104 w 112"/>
                <a:gd name="T29" fmla="*/ 16 h 128"/>
                <a:gd name="T30" fmla="*/ 8 w 112"/>
                <a:gd name="T31" fmla="*/ 16 h 128"/>
                <a:gd name="T32" fmla="*/ 16 w 112"/>
                <a:gd name="T33" fmla="*/ 8 h 128"/>
                <a:gd name="T34" fmla="*/ 16 w 112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28"/>
                <a:gd name="T56" fmla="*/ 112 w 112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8" name="Rectangle 70"/>
            <p:cNvSpPr>
              <a:spLocks noChangeArrowheads="1"/>
            </p:cNvSpPr>
            <p:nvPr/>
          </p:nvSpPr>
          <p:spPr bwMode="auto">
            <a:xfrm>
              <a:off x="1514514" y="4557587"/>
              <a:ext cx="66679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39" name="Freeform 71"/>
            <p:cNvSpPr>
              <a:spLocks noEditPoints="1"/>
            </p:cNvSpPr>
            <p:nvPr/>
          </p:nvSpPr>
          <p:spPr bwMode="auto">
            <a:xfrm>
              <a:off x="1509752" y="4552825"/>
              <a:ext cx="76204" cy="76195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0" name="Rectangle 72"/>
            <p:cNvSpPr>
              <a:spLocks noChangeArrowheads="1"/>
            </p:cNvSpPr>
            <p:nvPr/>
          </p:nvSpPr>
          <p:spPr bwMode="auto">
            <a:xfrm>
              <a:off x="1116029" y="5383032"/>
              <a:ext cx="65092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41" name="Freeform 73"/>
            <p:cNvSpPr>
              <a:spLocks noEditPoints="1"/>
            </p:cNvSpPr>
            <p:nvPr/>
          </p:nvSpPr>
          <p:spPr bwMode="auto">
            <a:xfrm>
              <a:off x="1111266" y="5378270"/>
              <a:ext cx="74617" cy="76195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2" name="Rectangle 74"/>
            <p:cNvSpPr>
              <a:spLocks noChangeArrowheads="1"/>
            </p:cNvSpPr>
            <p:nvPr/>
          </p:nvSpPr>
          <p:spPr bwMode="auto">
            <a:xfrm>
              <a:off x="1020773" y="5308425"/>
              <a:ext cx="66679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43" name="Freeform 75"/>
            <p:cNvSpPr>
              <a:spLocks noEditPoints="1"/>
            </p:cNvSpPr>
            <p:nvPr/>
          </p:nvSpPr>
          <p:spPr bwMode="auto">
            <a:xfrm>
              <a:off x="1016010" y="5303662"/>
              <a:ext cx="76204" cy="74608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4" name="Rectangle 76"/>
            <p:cNvSpPr>
              <a:spLocks noChangeArrowheads="1"/>
            </p:cNvSpPr>
            <p:nvPr/>
          </p:nvSpPr>
          <p:spPr bwMode="auto">
            <a:xfrm>
              <a:off x="868364" y="5308425"/>
              <a:ext cx="66679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45" name="Freeform 77"/>
            <p:cNvSpPr>
              <a:spLocks noEditPoints="1"/>
            </p:cNvSpPr>
            <p:nvPr/>
          </p:nvSpPr>
          <p:spPr bwMode="auto">
            <a:xfrm>
              <a:off x="863601" y="5303662"/>
              <a:ext cx="76204" cy="74608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6" name="Rectangle 78"/>
            <p:cNvSpPr>
              <a:spLocks noChangeArrowheads="1"/>
            </p:cNvSpPr>
            <p:nvPr/>
          </p:nvSpPr>
          <p:spPr bwMode="auto">
            <a:xfrm>
              <a:off x="849313" y="5298901"/>
              <a:ext cx="66679" cy="5714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47" name="Freeform 79"/>
            <p:cNvSpPr>
              <a:spLocks noEditPoints="1"/>
            </p:cNvSpPr>
            <p:nvPr/>
          </p:nvSpPr>
          <p:spPr bwMode="auto">
            <a:xfrm>
              <a:off x="844550" y="5294138"/>
              <a:ext cx="76204" cy="66671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8" name="Rectangle 80"/>
            <p:cNvSpPr>
              <a:spLocks noChangeArrowheads="1"/>
            </p:cNvSpPr>
            <p:nvPr/>
          </p:nvSpPr>
          <p:spPr bwMode="auto">
            <a:xfrm>
              <a:off x="1438310" y="4822682"/>
              <a:ext cx="57153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49" name="Freeform 81"/>
            <p:cNvSpPr>
              <a:spLocks noEditPoints="1"/>
            </p:cNvSpPr>
            <p:nvPr/>
          </p:nvSpPr>
          <p:spPr bwMode="auto">
            <a:xfrm>
              <a:off x="1433548" y="4817919"/>
              <a:ext cx="66679" cy="76195"/>
            </a:xfrm>
            <a:custGeom>
              <a:avLst/>
              <a:gdLst>
                <a:gd name="T0" fmla="*/ 0 w 112"/>
                <a:gd name="T1" fmla="*/ 8 h 128"/>
                <a:gd name="T2" fmla="*/ 8 w 112"/>
                <a:gd name="T3" fmla="*/ 0 h 128"/>
                <a:gd name="T4" fmla="*/ 104 w 112"/>
                <a:gd name="T5" fmla="*/ 0 h 128"/>
                <a:gd name="T6" fmla="*/ 112 w 112"/>
                <a:gd name="T7" fmla="*/ 8 h 128"/>
                <a:gd name="T8" fmla="*/ 112 w 112"/>
                <a:gd name="T9" fmla="*/ 120 h 128"/>
                <a:gd name="T10" fmla="*/ 104 w 112"/>
                <a:gd name="T11" fmla="*/ 128 h 128"/>
                <a:gd name="T12" fmla="*/ 8 w 112"/>
                <a:gd name="T13" fmla="*/ 128 h 128"/>
                <a:gd name="T14" fmla="*/ 0 w 112"/>
                <a:gd name="T15" fmla="*/ 120 h 128"/>
                <a:gd name="T16" fmla="*/ 0 w 112"/>
                <a:gd name="T17" fmla="*/ 8 h 128"/>
                <a:gd name="T18" fmla="*/ 16 w 112"/>
                <a:gd name="T19" fmla="*/ 120 h 128"/>
                <a:gd name="T20" fmla="*/ 8 w 112"/>
                <a:gd name="T21" fmla="*/ 112 h 128"/>
                <a:gd name="T22" fmla="*/ 104 w 112"/>
                <a:gd name="T23" fmla="*/ 112 h 128"/>
                <a:gd name="T24" fmla="*/ 96 w 112"/>
                <a:gd name="T25" fmla="*/ 120 h 128"/>
                <a:gd name="T26" fmla="*/ 96 w 112"/>
                <a:gd name="T27" fmla="*/ 8 h 128"/>
                <a:gd name="T28" fmla="*/ 104 w 112"/>
                <a:gd name="T29" fmla="*/ 16 h 128"/>
                <a:gd name="T30" fmla="*/ 8 w 112"/>
                <a:gd name="T31" fmla="*/ 16 h 128"/>
                <a:gd name="T32" fmla="*/ 16 w 112"/>
                <a:gd name="T33" fmla="*/ 8 h 128"/>
                <a:gd name="T34" fmla="*/ 16 w 112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28"/>
                <a:gd name="T56" fmla="*/ 112 w 112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0" name="Rectangle 82"/>
            <p:cNvSpPr>
              <a:spLocks noChangeArrowheads="1"/>
            </p:cNvSpPr>
            <p:nvPr/>
          </p:nvSpPr>
          <p:spPr bwMode="auto">
            <a:xfrm>
              <a:off x="1543091" y="4822682"/>
              <a:ext cx="66679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51" name="Freeform 83"/>
            <p:cNvSpPr>
              <a:spLocks noEditPoints="1"/>
            </p:cNvSpPr>
            <p:nvPr/>
          </p:nvSpPr>
          <p:spPr bwMode="auto">
            <a:xfrm>
              <a:off x="1538329" y="4817919"/>
              <a:ext cx="76204" cy="76195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2" name="Rectangle 84"/>
            <p:cNvSpPr>
              <a:spLocks noChangeArrowheads="1"/>
            </p:cNvSpPr>
            <p:nvPr/>
          </p:nvSpPr>
          <p:spPr bwMode="auto">
            <a:xfrm>
              <a:off x="1733602" y="4443294"/>
              <a:ext cx="65092" cy="5714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53" name="Freeform 85"/>
            <p:cNvSpPr>
              <a:spLocks noEditPoints="1"/>
            </p:cNvSpPr>
            <p:nvPr/>
          </p:nvSpPr>
          <p:spPr bwMode="auto">
            <a:xfrm>
              <a:off x="1728840" y="4438532"/>
              <a:ext cx="74617" cy="66671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4" name="Rectangle 86"/>
            <p:cNvSpPr>
              <a:spLocks noChangeArrowheads="1"/>
            </p:cNvSpPr>
            <p:nvPr/>
          </p:nvSpPr>
          <p:spPr bwMode="auto">
            <a:xfrm>
              <a:off x="2208293" y="3968663"/>
              <a:ext cx="66679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55" name="Freeform 87"/>
            <p:cNvSpPr>
              <a:spLocks noEditPoints="1"/>
            </p:cNvSpPr>
            <p:nvPr/>
          </p:nvSpPr>
          <p:spPr bwMode="auto">
            <a:xfrm>
              <a:off x="2203530" y="3963901"/>
              <a:ext cx="76204" cy="76195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6" name="Rectangle 88"/>
            <p:cNvSpPr>
              <a:spLocks noChangeArrowheads="1"/>
            </p:cNvSpPr>
            <p:nvPr/>
          </p:nvSpPr>
          <p:spPr bwMode="auto">
            <a:xfrm>
              <a:off x="2435319" y="3959139"/>
              <a:ext cx="66679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57" name="Freeform 89"/>
            <p:cNvSpPr>
              <a:spLocks noEditPoints="1"/>
            </p:cNvSpPr>
            <p:nvPr/>
          </p:nvSpPr>
          <p:spPr bwMode="auto">
            <a:xfrm>
              <a:off x="2430556" y="3954376"/>
              <a:ext cx="76204" cy="76195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8" name="Rectangle 90"/>
            <p:cNvSpPr>
              <a:spLocks noChangeArrowheads="1"/>
            </p:cNvSpPr>
            <p:nvPr/>
          </p:nvSpPr>
          <p:spPr bwMode="auto">
            <a:xfrm>
              <a:off x="2606779" y="3501969"/>
              <a:ext cx="66679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59" name="Freeform 91"/>
            <p:cNvSpPr>
              <a:spLocks noEditPoints="1"/>
            </p:cNvSpPr>
            <p:nvPr/>
          </p:nvSpPr>
          <p:spPr bwMode="auto">
            <a:xfrm>
              <a:off x="2602016" y="3497206"/>
              <a:ext cx="76204" cy="76195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0" name="Rectangle 92"/>
            <p:cNvSpPr>
              <a:spLocks noChangeArrowheads="1"/>
            </p:cNvSpPr>
            <p:nvPr/>
          </p:nvSpPr>
          <p:spPr bwMode="auto">
            <a:xfrm>
              <a:off x="2787764" y="3274971"/>
              <a:ext cx="66679" cy="5714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61" name="Freeform 93"/>
            <p:cNvSpPr>
              <a:spLocks noEditPoints="1"/>
            </p:cNvSpPr>
            <p:nvPr/>
          </p:nvSpPr>
          <p:spPr bwMode="auto">
            <a:xfrm>
              <a:off x="2783002" y="3270209"/>
              <a:ext cx="76204" cy="66671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2" name="Rectangle 94"/>
            <p:cNvSpPr>
              <a:spLocks noChangeArrowheads="1"/>
            </p:cNvSpPr>
            <p:nvPr/>
          </p:nvSpPr>
          <p:spPr bwMode="auto">
            <a:xfrm>
              <a:off x="2921122" y="2552707"/>
              <a:ext cx="66679" cy="5714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63" name="Freeform 95"/>
            <p:cNvSpPr>
              <a:spLocks noEditPoints="1"/>
            </p:cNvSpPr>
            <p:nvPr/>
          </p:nvSpPr>
          <p:spPr bwMode="auto">
            <a:xfrm>
              <a:off x="2916360" y="2547944"/>
              <a:ext cx="76204" cy="66671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4" name="Rectangle 96"/>
            <p:cNvSpPr>
              <a:spLocks noChangeArrowheads="1"/>
            </p:cNvSpPr>
            <p:nvPr/>
          </p:nvSpPr>
          <p:spPr bwMode="auto">
            <a:xfrm>
              <a:off x="2654406" y="2552707"/>
              <a:ext cx="57153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65" name="Freeform 97"/>
            <p:cNvSpPr>
              <a:spLocks noEditPoints="1"/>
            </p:cNvSpPr>
            <p:nvPr/>
          </p:nvSpPr>
          <p:spPr bwMode="auto">
            <a:xfrm>
              <a:off x="2649644" y="2547944"/>
              <a:ext cx="66679" cy="76195"/>
            </a:xfrm>
            <a:custGeom>
              <a:avLst/>
              <a:gdLst>
                <a:gd name="T0" fmla="*/ 0 w 112"/>
                <a:gd name="T1" fmla="*/ 8 h 128"/>
                <a:gd name="T2" fmla="*/ 8 w 112"/>
                <a:gd name="T3" fmla="*/ 0 h 128"/>
                <a:gd name="T4" fmla="*/ 104 w 112"/>
                <a:gd name="T5" fmla="*/ 0 h 128"/>
                <a:gd name="T6" fmla="*/ 112 w 112"/>
                <a:gd name="T7" fmla="*/ 8 h 128"/>
                <a:gd name="T8" fmla="*/ 112 w 112"/>
                <a:gd name="T9" fmla="*/ 120 h 128"/>
                <a:gd name="T10" fmla="*/ 104 w 112"/>
                <a:gd name="T11" fmla="*/ 128 h 128"/>
                <a:gd name="T12" fmla="*/ 8 w 112"/>
                <a:gd name="T13" fmla="*/ 128 h 128"/>
                <a:gd name="T14" fmla="*/ 0 w 112"/>
                <a:gd name="T15" fmla="*/ 120 h 128"/>
                <a:gd name="T16" fmla="*/ 0 w 112"/>
                <a:gd name="T17" fmla="*/ 8 h 128"/>
                <a:gd name="T18" fmla="*/ 16 w 112"/>
                <a:gd name="T19" fmla="*/ 120 h 128"/>
                <a:gd name="T20" fmla="*/ 8 w 112"/>
                <a:gd name="T21" fmla="*/ 112 h 128"/>
                <a:gd name="T22" fmla="*/ 104 w 112"/>
                <a:gd name="T23" fmla="*/ 112 h 128"/>
                <a:gd name="T24" fmla="*/ 96 w 112"/>
                <a:gd name="T25" fmla="*/ 120 h 128"/>
                <a:gd name="T26" fmla="*/ 96 w 112"/>
                <a:gd name="T27" fmla="*/ 8 h 128"/>
                <a:gd name="T28" fmla="*/ 104 w 112"/>
                <a:gd name="T29" fmla="*/ 16 h 128"/>
                <a:gd name="T30" fmla="*/ 8 w 112"/>
                <a:gd name="T31" fmla="*/ 16 h 128"/>
                <a:gd name="T32" fmla="*/ 16 w 112"/>
                <a:gd name="T33" fmla="*/ 8 h 128"/>
                <a:gd name="T34" fmla="*/ 16 w 112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28"/>
                <a:gd name="T56" fmla="*/ 112 w 112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6" name="Rectangle 98"/>
            <p:cNvSpPr>
              <a:spLocks noChangeArrowheads="1"/>
            </p:cNvSpPr>
            <p:nvPr/>
          </p:nvSpPr>
          <p:spPr bwMode="auto">
            <a:xfrm>
              <a:off x="3052893" y="2324122"/>
              <a:ext cx="66679" cy="5714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67" name="Freeform 99"/>
            <p:cNvSpPr>
              <a:spLocks noEditPoints="1"/>
            </p:cNvSpPr>
            <p:nvPr/>
          </p:nvSpPr>
          <p:spPr bwMode="auto">
            <a:xfrm>
              <a:off x="3048130" y="2319359"/>
              <a:ext cx="76204" cy="66671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8" name="Rectangle 100"/>
            <p:cNvSpPr>
              <a:spLocks noChangeArrowheads="1"/>
            </p:cNvSpPr>
            <p:nvPr/>
          </p:nvSpPr>
          <p:spPr bwMode="auto">
            <a:xfrm>
              <a:off x="3081470" y="2333646"/>
              <a:ext cx="66679" cy="5714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69" name="Freeform 101"/>
            <p:cNvSpPr>
              <a:spLocks noEditPoints="1"/>
            </p:cNvSpPr>
            <p:nvPr/>
          </p:nvSpPr>
          <p:spPr bwMode="auto">
            <a:xfrm>
              <a:off x="3076706" y="2328883"/>
              <a:ext cx="76204" cy="66671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0" name="Rectangle 102"/>
            <p:cNvSpPr>
              <a:spLocks noChangeArrowheads="1"/>
            </p:cNvSpPr>
            <p:nvPr/>
          </p:nvSpPr>
          <p:spPr bwMode="auto">
            <a:xfrm>
              <a:off x="2606779" y="3027337"/>
              <a:ext cx="66679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71" name="Freeform 103"/>
            <p:cNvSpPr>
              <a:spLocks noEditPoints="1"/>
            </p:cNvSpPr>
            <p:nvPr/>
          </p:nvSpPr>
          <p:spPr bwMode="auto">
            <a:xfrm>
              <a:off x="2602016" y="3022576"/>
              <a:ext cx="76204" cy="76195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2" name="Rectangle 104"/>
            <p:cNvSpPr>
              <a:spLocks noChangeArrowheads="1"/>
            </p:cNvSpPr>
            <p:nvPr/>
          </p:nvSpPr>
          <p:spPr bwMode="auto">
            <a:xfrm>
              <a:off x="2854443" y="3027337"/>
              <a:ext cx="66679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73" name="Freeform 105"/>
            <p:cNvSpPr>
              <a:spLocks noEditPoints="1"/>
            </p:cNvSpPr>
            <p:nvPr/>
          </p:nvSpPr>
          <p:spPr bwMode="auto">
            <a:xfrm>
              <a:off x="2849681" y="3022576"/>
              <a:ext cx="76204" cy="76195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4" name="Rectangle 106"/>
            <p:cNvSpPr>
              <a:spLocks noChangeArrowheads="1"/>
            </p:cNvSpPr>
            <p:nvPr/>
          </p:nvSpPr>
          <p:spPr bwMode="auto">
            <a:xfrm>
              <a:off x="2949699" y="3036862"/>
              <a:ext cx="65092" cy="5714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75" name="Freeform 107"/>
            <p:cNvSpPr>
              <a:spLocks noEditPoints="1"/>
            </p:cNvSpPr>
            <p:nvPr/>
          </p:nvSpPr>
          <p:spPr bwMode="auto">
            <a:xfrm>
              <a:off x="2944937" y="3032100"/>
              <a:ext cx="74617" cy="66671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6" name="Rectangle 108"/>
            <p:cNvSpPr>
              <a:spLocks noChangeArrowheads="1"/>
            </p:cNvSpPr>
            <p:nvPr/>
          </p:nvSpPr>
          <p:spPr bwMode="auto">
            <a:xfrm>
              <a:off x="2360702" y="3379739"/>
              <a:ext cx="65092" cy="6508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77" name="Freeform 109"/>
            <p:cNvSpPr>
              <a:spLocks noEditPoints="1"/>
            </p:cNvSpPr>
            <p:nvPr/>
          </p:nvSpPr>
          <p:spPr bwMode="auto">
            <a:xfrm>
              <a:off x="2355939" y="3374977"/>
              <a:ext cx="74617" cy="74608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8" name="Rectangle 110"/>
            <p:cNvSpPr>
              <a:spLocks noChangeArrowheads="1"/>
            </p:cNvSpPr>
            <p:nvPr/>
          </p:nvSpPr>
          <p:spPr bwMode="auto">
            <a:xfrm>
              <a:off x="2027308" y="4395672"/>
              <a:ext cx="66679" cy="5714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79" name="Freeform 111"/>
            <p:cNvSpPr>
              <a:spLocks noEditPoints="1"/>
            </p:cNvSpPr>
            <p:nvPr/>
          </p:nvSpPr>
          <p:spPr bwMode="auto">
            <a:xfrm>
              <a:off x="2022544" y="4390911"/>
              <a:ext cx="76204" cy="66671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80" name="Rectangle 112"/>
            <p:cNvSpPr>
              <a:spLocks noChangeArrowheads="1"/>
            </p:cNvSpPr>
            <p:nvPr/>
          </p:nvSpPr>
          <p:spPr bwMode="auto">
            <a:xfrm>
              <a:off x="1457361" y="5003645"/>
              <a:ext cx="66679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81" name="Freeform 113"/>
            <p:cNvSpPr>
              <a:spLocks noEditPoints="1"/>
            </p:cNvSpPr>
            <p:nvPr/>
          </p:nvSpPr>
          <p:spPr bwMode="auto">
            <a:xfrm>
              <a:off x="1452599" y="4998882"/>
              <a:ext cx="76204" cy="76195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82" name="Rectangle 114"/>
            <p:cNvSpPr>
              <a:spLocks noChangeArrowheads="1"/>
            </p:cNvSpPr>
            <p:nvPr/>
          </p:nvSpPr>
          <p:spPr bwMode="auto">
            <a:xfrm>
              <a:off x="1314478" y="4841731"/>
              <a:ext cx="66679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83" name="Freeform 115"/>
            <p:cNvSpPr>
              <a:spLocks noEditPoints="1"/>
            </p:cNvSpPr>
            <p:nvPr/>
          </p:nvSpPr>
          <p:spPr bwMode="auto">
            <a:xfrm>
              <a:off x="1309715" y="4836968"/>
              <a:ext cx="76204" cy="76195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84" name="Rectangle 116"/>
            <p:cNvSpPr>
              <a:spLocks noChangeArrowheads="1"/>
            </p:cNvSpPr>
            <p:nvPr/>
          </p:nvSpPr>
          <p:spPr bwMode="auto">
            <a:xfrm>
              <a:off x="2597253" y="3740078"/>
              <a:ext cx="66679" cy="6667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85" name="Freeform 117"/>
            <p:cNvSpPr>
              <a:spLocks noEditPoints="1"/>
            </p:cNvSpPr>
            <p:nvPr/>
          </p:nvSpPr>
          <p:spPr bwMode="auto">
            <a:xfrm>
              <a:off x="2592491" y="3735316"/>
              <a:ext cx="76204" cy="76195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86" name="Freeform 119"/>
            <p:cNvSpPr>
              <a:spLocks noEditPoints="1"/>
            </p:cNvSpPr>
            <p:nvPr/>
          </p:nvSpPr>
          <p:spPr bwMode="auto">
            <a:xfrm>
              <a:off x="3057655" y="2054265"/>
              <a:ext cx="77793" cy="76138"/>
            </a:xfrm>
            <a:custGeom>
              <a:avLst/>
              <a:gdLst>
                <a:gd name="T0" fmla="*/ 128 w 129"/>
                <a:gd name="T1" fmla="*/ 58 h 113"/>
                <a:gd name="T2" fmla="*/ 123 w 129"/>
                <a:gd name="T3" fmla="*/ 80 h 113"/>
                <a:gd name="T4" fmla="*/ 108 w 129"/>
                <a:gd name="T5" fmla="*/ 97 h 113"/>
                <a:gd name="T6" fmla="*/ 88 w 129"/>
                <a:gd name="T7" fmla="*/ 108 h 113"/>
                <a:gd name="T8" fmla="*/ 63 w 129"/>
                <a:gd name="T9" fmla="*/ 112 h 113"/>
                <a:gd name="T10" fmla="*/ 40 w 129"/>
                <a:gd name="T11" fmla="*/ 107 h 113"/>
                <a:gd name="T12" fmla="*/ 19 w 129"/>
                <a:gd name="T13" fmla="*/ 95 h 113"/>
                <a:gd name="T14" fmla="*/ 6 w 129"/>
                <a:gd name="T15" fmla="*/ 78 h 113"/>
                <a:gd name="T16" fmla="*/ 1 w 129"/>
                <a:gd name="T17" fmla="*/ 54 h 113"/>
                <a:gd name="T18" fmla="*/ 7 w 129"/>
                <a:gd name="T19" fmla="*/ 34 h 113"/>
                <a:gd name="T20" fmla="*/ 22 w 129"/>
                <a:gd name="T21" fmla="*/ 15 h 113"/>
                <a:gd name="T22" fmla="*/ 42 w 129"/>
                <a:gd name="T23" fmla="*/ 5 h 113"/>
                <a:gd name="T24" fmla="*/ 66 w 129"/>
                <a:gd name="T25" fmla="*/ 1 h 113"/>
                <a:gd name="T26" fmla="*/ 90 w 129"/>
                <a:gd name="T27" fmla="*/ 5 h 113"/>
                <a:gd name="T28" fmla="*/ 111 w 129"/>
                <a:gd name="T29" fmla="*/ 18 h 113"/>
                <a:gd name="T30" fmla="*/ 124 w 129"/>
                <a:gd name="T31" fmla="*/ 37 h 113"/>
                <a:gd name="T32" fmla="*/ 109 w 129"/>
                <a:gd name="T33" fmla="*/ 40 h 113"/>
                <a:gd name="T34" fmla="*/ 98 w 129"/>
                <a:gd name="T35" fmla="*/ 27 h 113"/>
                <a:gd name="T36" fmla="*/ 83 w 129"/>
                <a:gd name="T37" fmla="*/ 19 h 113"/>
                <a:gd name="T38" fmla="*/ 63 w 129"/>
                <a:gd name="T39" fmla="*/ 16 h 113"/>
                <a:gd name="T40" fmla="*/ 45 w 129"/>
                <a:gd name="T41" fmla="*/ 20 h 113"/>
                <a:gd name="T42" fmla="*/ 29 w 129"/>
                <a:gd name="T43" fmla="*/ 29 h 113"/>
                <a:gd name="T44" fmla="*/ 20 w 129"/>
                <a:gd name="T45" fmla="*/ 43 h 113"/>
                <a:gd name="T46" fmla="*/ 16 w 129"/>
                <a:gd name="T47" fmla="*/ 59 h 113"/>
                <a:gd name="T48" fmla="*/ 21 w 129"/>
                <a:gd name="T49" fmla="*/ 73 h 113"/>
                <a:gd name="T50" fmla="*/ 32 w 129"/>
                <a:gd name="T51" fmla="*/ 85 h 113"/>
                <a:gd name="T52" fmla="*/ 47 w 129"/>
                <a:gd name="T53" fmla="*/ 93 h 113"/>
                <a:gd name="T54" fmla="*/ 66 w 129"/>
                <a:gd name="T55" fmla="*/ 97 h 113"/>
                <a:gd name="T56" fmla="*/ 85 w 129"/>
                <a:gd name="T57" fmla="*/ 93 h 113"/>
                <a:gd name="T58" fmla="*/ 101 w 129"/>
                <a:gd name="T59" fmla="*/ 83 h 113"/>
                <a:gd name="T60" fmla="*/ 110 w 129"/>
                <a:gd name="T61" fmla="*/ 70 h 113"/>
                <a:gd name="T62" fmla="*/ 113 w 129"/>
                <a:gd name="T63" fmla="*/ 55 h 113"/>
                <a:gd name="T64" fmla="*/ 109 w 129"/>
                <a:gd name="T65" fmla="*/ 4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13"/>
                <a:gd name="T101" fmla="*/ 129 w 129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13">
                  <a:moveTo>
                    <a:pt x="128" y="55"/>
                  </a:moveTo>
                  <a:cubicBezTo>
                    <a:pt x="129" y="56"/>
                    <a:pt x="129" y="57"/>
                    <a:pt x="128" y="58"/>
                  </a:cubicBezTo>
                  <a:lnTo>
                    <a:pt x="124" y="77"/>
                  </a:lnTo>
                  <a:cubicBezTo>
                    <a:pt x="124" y="78"/>
                    <a:pt x="123" y="79"/>
                    <a:pt x="123" y="80"/>
                  </a:cubicBezTo>
                  <a:lnTo>
                    <a:pt x="111" y="95"/>
                  </a:lnTo>
                  <a:cubicBezTo>
                    <a:pt x="110" y="96"/>
                    <a:pt x="109" y="97"/>
                    <a:pt x="108" y="97"/>
                  </a:cubicBezTo>
                  <a:lnTo>
                    <a:pt x="90" y="107"/>
                  </a:lnTo>
                  <a:cubicBezTo>
                    <a:pt x="90" y="108"/>
                    <a:pt x="89" y="108"/>
                    <a:pt x="88" y="108"/>
                  </a:cubicBezTo>
                  <a:lnTo>
                    <a:pt x="66" y="112"/>
                  </a:lnTo>
                  <a:cubicBezTo>
                    <a:pt x="65" y="113"/>
                    <a:pt x="64" y="113"/>
                    <a:pt x="63" y="112"/>
                  </a:cubicBezTo>
                  <a:lnTo>
                    <a:pt x="42" y="108"/>
                  </a:lnTo>
                  <a:cubicBezTo>
                    <a:pt x="41" y="108"/>
                    <a:pt x="40" y="108"/>
                    <a:pt x="40" y="107"/>
                  </a:cubicBezTo>
                  <a:lnTo>
                    <a:pt x="22" y="97"/>
                  </a:lnTo>
                  <a:cubicBezTo>
                    <a:pt x="21" y="97"/>
                    <a:pt x="20" y="96"/>
                    <a:pt x="19" y="95"/>
                  </a:cubicBezTo>
                  <a:lnTo>
                    <a:pt x="7" y="80"/>
                  </a:lnTo>
                  <a:cubicBezTo>
                    <a:pt x="7" y="80"/>
                    <a:pt x="6" y="79"/>
                    <a:pt x="6" y="78"/>
                  </a:cubicBezTo>
                  <a:lnTo>
                    <a:pt x="1" y="59"/>
                  </a:lnTo>
                  <a:cubicBezTo>
                    <a:pt x="0" y="57"/>
                    <a:pt x="0" y="56"/>
                    <a:pt x="1" y="54"/>
                  </a:cubicBezTo>
                  <a:lnTo>
                    <a:pt x="6" y="36"/>
                  </a:lnTo>
                  <a:cubicBezTo>
                    <a:pt x="6" y="35"/>
                    <a:pt x="6" y="34"/>
                    <a:pt x="7" y="34"/>
                  </a:cubicBezTo>
                  <a:lnTo>
                    <a:pt x="19" y="18"/>
                  </a:lnTo>
                  <a:cubicBezTo>
                    <a:pt x="20" y="17"/>
                    <a:pt x="21" y="16"/>
                    <a:pt x="22" y="15"/>
                  </a:cubicBezTo>
                  <a:lnTo>
                    <a:pt x="40" y="5"/>
                  </a:lnTo>
                  <a:cubicBezTo>
                    <a:pt x="40" y="5"/>
                    <a:pt x="41" y="5"/>
                    <a:pt x="42" y="5"/>
                  </a:cubicBezTo>
                  <a:lnTo>
                    <a:pt x="63" y="1"/>
                  </a:lnTo>
                  <a:cubicBezTo>
                    <a:pt x="64" y="0"/>
                    <a:pt x="65" y="0"/>
                    <a:pt x="66" y="1"/>
                  </a:cubicBezTo>
                  <a:lnTo>
                    <a:pt x="88" y="5"/>
                  </a:lnTo>
                  <a:cubicBezTo>
                    <a:pt x="89" y="5"/>
                    <a:pt x="90" y="5"/>
                    <a:pt x="90" y="5"/>
                  </a:cubicBezTo>
                  <a:lnTo>
                    <a:pt x="108" y="15"/>
                  </a:lnTo>
                  <a:cubicBezTo>
                    <a:pt x="109" y="16"/>
                    <a:pt x="110" y="17"/>
                    <a:pt x="111" y="18"/>
                  </a:cubicBezTo>
                  <a:lnTo>
                    <a:pt x="123" y="34"/>
                  </a:lnTo>
                  <a:cubicBezTo>
                    <a:pt x="124" y="35"/>
                    <a:pt x="124" y="36"/>
                    <a:pt x="124" y="37"/>
                  </a:cubicBezTo>
                  <a:lnTo>
                    <a:pt x="128" y="55"/>
                  </a:lnTo>
                  <a:close/>
                  <a:moveTo>
                    <a:pt x="109" y="40"/>
                  </a:moveTo>
                  <a:lnTo>
                    <a:pt x="110" y="43"/>
                  </a:lnTo>
                  <a:lnTo>
                    <a:pt x="98" y="27"/>
                  </a:lnTo>
                  <a:lnTo>
                    <a:pt x="101" y="29"/>
                  </a:lnTo>
                  <a:lnTo>
                    <a:pt x="83" y="19"/>
                  </a:lnTo>
                  <a:lnTo>
                    <a:pt x="85" y="20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45" y="20"/>
                  </a:lnTo>
                  <a:lnTo>
                    <a:pt x="47" y="19"/>
                  </a:lnTo>
                  <a:lnTo>
                    <a:pt x="29" y="29"/>
                  </a:lnTo>
                  <a:lnTo>
                    <a:pt x="32" y="27"/>
                  </a:lnTo>
                  <a:lnTo>
                    <a:pt x="20" y="43"/>
                  </a:lnTo>
                  <a:lnTo>
                    <a:pt x="21" y="41"/>
                  </a:lnTo>
                  <a:lnTo>
                    <a:pt x="16" y="59"/>
                  </a:lnTo>
                  <a:lnTo>
                    <a:pt x="16" y="54"/>
                  </a:lnTo>
                  <a:lnTo>
                    <a:pt x="21" y="73"/>
                  </a:lnTo>
                  <a:lnTo>
                    <a:pt x="20" y="70"/>
                  </a:lnTo>
                  <a:lnTo>
                    <a:pt x="32" y="85"/>
                  </a:lnTo>
                  <a:lnTo>
                    <a:pt x="29" y="83"/>
                  </a:lnTo>
                  <a:lnTo>
                    <a:pt x="47" y="93"/>
                  </a:lnTo>
                  <a:lnTo>
                    <a:pt x="45" y="93"/>
                  </a:lnTo>
                  <a:lnTo>
                    <a:pt x="66" y="97"/>
                  </a:lnTo>
                  <a:lnTo>
                    <a:pt x="63" y="97"/>
                  </a:lnTo>
                  <a:lnTo>
                    <a:pt x="85" y="93"/>
                  </a:lnTo>
                  <a:lnTo>
                    <a:pt x="83" y="93"/>
                  </a:lnTo>
                  <a:lnTo>
                    <a:pt x="101" y="83"/>
                  </a:lnTo>
                  <a:lnTo>
                    <a:pt x="98" y="85"/>
                  </a:lnTo>
                  <a:lnTo>
                    <a:pt x="110" y="70"/>
                  </a:lnTo>
                  <a:lnTo>
                    <a:pt x="109" y="74"/>
                  </a:lnTo>
                  <a:lnTo>
                    <a:pt x="113" y="55"/>
                  </a:lnTo>
                  <a:lnTo>
                    <a:pt x="113" y="58"/>
                  </a:lnTo>
                  <a:lnTo>
                    <a:pt x="109" y="40"/>
                  </a:lnTo>
                  <a:close/>
                </a:path>
              </a:pathLst>
            </a:custGeom>
            <a:solidFill>
              <a:srgbClr val="FF0000"/>
            </a:solidFill>
            <a:ln w="6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87" name="Oval 120"/>
            <p:cNvSpPr>
              <a:spLocks noChangeArrowheads="1"/>
            </p:cNvSpPr>
            <p:nvPr/>
          </p:nvSpPr>
          <p:spPr bwMode="auto">
            <a:xfrm>
              <a:off x="3033842" y="2789228"/>
              <a:ext cx="66679" cy="6667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88" name="Freeform 121"/>
            <p:cNvSpPr>
              <a:spLocks noEditPoints="1"/>
            </p:cNvSpPr>
            <p:nvPr/>
          </p:nvSpPr>
          <p:spPr bwMode="auto">
            <a:xfrm>
              <a:off x="3029078" y="2784466"/>
              <a:ext cx="77793" cy="77783"/>
            </a:xfrm>
            <a:custGeom>
              <a:avLst/>
              <a:gdLst>
                <a:gd name="T0" fmla="*/ 128 w 129"/>
                <a:gd name="T1" fmla="*/ 66 h 129"/>
                <a:gd name="T2" fmla="*/ 123 w 129"/>
                <a:gd name="T3" fmla="*/ 91 h 129"/>
                <a:gd name="T4" fmla="*/ 109 w 129"/>
                <a:gd name="T5" fmla="*/ 111 h 129"/>
                <a:gd name="T6" fmla="*/ 88 w 129"/>
                <a:gd name="T7" fmla="*/ 124 h 129"/>
                <a:gd name="T8" fmla="*/ 63 w 129"/>
                <a:gd name="T9" fmla="*/ 128 h 129"/>
                <a:gd name="T10" fmla="*/ 39 w 129"/>
                <a:gd name="T11" fmla="*/ 123 h 129"/>
                <a:gd name="T12" fmla="*/ 19 w 129"/>
                <a:gd name="T13" fmla="*/ 109 h 129"/>
                <a:gd name="T14" fmla="*/ 6 w 129"/>
                <a:gd name="T15" fmla="*/ 88 h 129"/>
                <a:gd name="T16" fmla="*/ 1 w 129"/>
                <a:gd name="T17" fmla="*/ 63 h 129"/>
                <a:gd name="T18" fmla="*/ 7 w 129"/>
                <a:gd name="T19" fmla="*/ 39 h 129"/>
                <a:gd name="T20" fmla="*/ 21 w 129"/>
                <a:gd name="T21" fmla="*/ 19 h 129"/>
                <a:gd name="T22" fmla="*/ 42 w 129"/>
                <a:gd name="T23" fmla="*/ 6 h 129"/>
                <a:gd name="T24" fmla="*/ 66 w 129"/>
                <a:gd name="T25" fmla="*/ 1 h 129"/>
                <a:gd name="T26" fmla="*/ 91 w 129"/>
                <a:gd name="T27" fmla="*/ 7 h 129"/>
                <a:gd name="T28" fmla="*/ 111 w 129"/>
                <a:gd name="T29" fmla="*/ 21 h 129"/>
                <a:gd name="T30" fmla="*/ 124 w 129"/>
                <a:gd name="T31" fmla="*/ 42 h 129"/>
                <a:gd name="T32" fmla="*/ 109 w 129"/>
                <a:gd name="T33" fmla="*/ 45 h 129"/>
                <a:gd name="T34" fmla="*/ 98 w 129"/>
                <a:gd name="T35" fmla="*/ 30 h 129"/>
                <a:gd name="T36" fmla="*/ 82 w 129"/>
                <a:gd name="T37" fmla="*/ 20 h 129"/>
                <a:gd name="T38" fmla="*/ 63 w 129"/>
                <a:gd name="T39" fmla="*/ 16 h 129"/>
                <a:gd name="T40" fmla="*/ 45 w 129"/>
                <a:gd name="T41" fmla="*/ 21 h 129"/>
                <a:gd name="T42" fmla="*/ 30 w 129"/>
                <a:gd name="T43" fmla="*/ 32 h 129"/>
                <a:gd name="T44" fmla="*/ 20 w 129"/>
                <a:gd name="T45" fmla="*/ 48 h 129"/>
                <a:gd name="T46" fmla="*/ 16 w 129"/>
                <a:gd name="T47" fmla="*/ 66 h 129"/>
                <a:gd name="T48" fmla="*/ 21 w 129"/>
                <a:gd name="T49" fmla="*/ 85 h 129"/>
                <a:gd name="T50" fmla="*/ 32 w 129"/>
                <a:gd name="T51" fmla="*/ 100 h 129"/>
                <a:gd name="T52" fmla="*/ 48 w 129"/>
                <a:gd name="T53" fmla="*/ 110 h 129"/>
                <a:gd name="T54" fmla="*/ 66 w 129"/>
                <a:gd name="T55" fmla="*/ 113 h 129"/>
                <a:gd name="T56" fmla="*/ 85 w 129"/>
                <a:gd name="T57" fmla="*/ 109 h 129"/>
                <a:gd name="T58" fmla="*/ 100 w 129"/>
                <a:gd name="T59" fmla="*/ 98 h 129"/>
                <a:gd name="T60" fmla="*/ 110 w 129"/>
                <a:gd name="T61" fmla="*/ 82 h 129"/>
                <a:gd name="T62" fmla="*/ 113 w 129"/>
                <a:gd name="T63" fmla="*/ 63 h 129"/>
                <a:gd name="T64" fmla="*/ 109 w 129"/>
                <a:gd name="T65" fmla="*/ 45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29"/>
                <a:gd name="T101" fmla="*/ 129 w 129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29">
                  <a:moveTo>
                    <a:pt x="128" y="63"/>
                  </a:moveTo>
                  <a:cubicBezTo>
                    <a:pt x="129" y="64"/>
                    <a:pt x="129" y="65"/>
                    <a:pt x="128" y="66"/>
                  </a:cubicBezTo>
                  <a:lnTo>
                    <a:pt x="124" y="88"/>
                  </a:lnTo>
                  <a:cubicBezTo>
                    <a:pt x="124" y="89"/>
                    <a:pt x="124" y="90"/>
                    <a:pt x="123" y="91"/>
                  </a:cubicBezTo>
                  <a:lnTo>
                    <a:pt x="111" y="109"/>
                  </a:lnTo>
                  <a:cubicBezTo>
                    <a:pt x="111" y="110"/>
                    <a:pt x="110" y="111"/>
                    <a:pt x="109" y="111"/>
                  </a:cubicBezTo>
                  <a:lnTo>
                    <a:pt x="91" y="123"/>
                  </a:lnTo>
                  <a:cubicBezTo>
                    <a:pt x="90" y="124"/>
                    <a:pt x="89" y="124"/>
                    <a:pt x="88" y="124"/>
                  </a:cubicBezTo>
                  <a:lnTo>
                    <a:pt x="66" y="128"/>
                  </a:lnTo>
                  <a:cubicBezTo>
                    <a:pt x="65" y="129"/>
                    <a:pt x="64" y="129"/>
                    <a:pt x="63" y="128"/>
                  </a:cubicBezTo>
                  <a:lnTo>
                    <a:pt x="42" y="124"/>
                  </a:lnTo>
                  <a:cubicBezTo>
                    <a:pt x="41" y="124"/>
                    <a:pt x="40" y="124"/>
                    <a:pt x="39" y="123"/>
                  </a:cubicBezTo>
                  <a:lnTo>
                    <a:pt x="21" y="111"/>
                  </a:lnTo>
                  <a:cubicBezTo>
                    <a:pt x="20" y="111"/>
                    <a:pt x="19" y="110"/>
                    <a:pt x="19" y="109"/>
                  </a:cubicBezTo>
                  <a:lnTo>
                    <a:pt x="7" y="91"/>
                  </a:lnTo>
                  <a:cubicBezTo>
                    <a:pt x="6" y="90"/>
                    <a:pt x="6" y="89"/>
                    <a:pt x="6" y="88"/>
                  </a:cubicBezTo>
                  <a:lnTo>
                    <a:pt x="1" y="66"/>
                  </a:lnTo>
                  <a:cubicBezTo>
                    <a:pt x="0" y="65"/>
                    <a:pt x="0" y="64"/>
                    <a:pt x="1" y="63"/>
                  </a:cubicBezTo>
                  <a:lnTo>
                    <a:pt x="6" y="42"/>
                  </a:lnTo>
                  <a:cubicBezTo>
                    <a:pt x="6" y="41"/>
                    <a:pt x="6" y="40"/>
                    <a:pt x="7" y="39"/>
                  </a:cubicBezTo>
                  <a:lnTo>
                    <a:pt x="19" y="21"/>
                  </a:lnTo>
                  <a:cubicBezTo>
                    <a:pt x="19" y="20"/>
                    <a:pt x="20" y="19"/>
                    <a:pt x="21" y="19"/>
                  </a:cubicBezTo>
                  <a:lnTo>
                    <a:pt x="39" y="7"/>
                  </a:lnTo>
                  <a:cubicBezTo>
                    <a:pt x="40" y="6"/>
                    <a:pt x="41" y="6"/>
                    <a:pt x="42" y="6"/>
                  </a:cubicBezTo>
                  <a:lnTo>
                    <a:pt x="63" y="1"/>
                  </a:lnTo>
                  <a:cubicBezTo>
                    <a:pt x="64" y="0"/>
                    <a:pt x="65" y="0"/>
                    <a:pt x="66" y="1"/>
                  </a:cubicBezTo>
                  <a:lnTo>
                    <a:pt x="88" y="6"/>
                  </a:lnTo>
                  <a:cubicBezTo>
                    <a:pt x="89" y="6"/>
                    <a:pt x="90" y="6"/>
                    <a:pt x="91" y="7"/>
                  </a:cubicBezTo>
                  <a:lnTo>
                    <a:pt x="109" y="19"/>
                  </a:lnTo>
                  <a:cubicBezTo>
                    <a:pt x="110" y="19"/>
                    <a:pt x="111" y="20"/>
                    <a:pt x="111" y="21"/>
                  </a:cubicBezTo>
                  <a:lnTo>
                    <a:pt x="123" y="39"/>
                  </a:lnTo>
                  <a:cubicBezTo>
                    <a:pt x="124" y="40"/>
                    <a:pt x="124" y="41"/>
                    <a:pt x="124" y="42"/>
                  </a:cubicBezTo>
                  <a:lnTo>
                    <a:pt x="128" y="63"/>
                  </a:lnTo>
                  <a:close/>
                  <a:moveTo>
                    <a:pt x="109" y="45"/>
                  </a:moveTo>
                  <a:lnTo>
                    <a:pt x="110" y="48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82" y="20"/>
                  </a:lnTo>
                  <a:lnTo>
                    <a:pt x="85" y="21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20" y="48"/>
                  </a:lnTo>
                  <a:lnTo>
                    <a:pt x="21" y="45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21" y="85"/>
                  </a:lnTo>
                  <a:lnTo>
                    <a:pt x="20" y="82"/>
                  </a:lnTo>
                  <a:lnTo>
                    <a:pt x="32" y="100"/>
                  </a:lnTo>
                  <a:lnTo>
                    <a:pt x="30" y="98"/>
                  </a:lnTo>
                  <a:lnTo>
                    <a:pt x="48" y="110"/>
                  </a:lnTo>
                  <a:lnTo>
                    <a:pt x="45" y="109"/>
                  </a:lnTo>
                  <a:lnTo>
                    <a:pt x="66" y="113"/>
                  </a:lnTo>
                  <a:lnTo>
                    <a:pt x="63" y="113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100" y="98"/>
                  </a:lnTo>
                  <a:lnTo>
                    <a:pt x="98" y="100"/>
                  </a:lnTo>
                  <a:lnTo>
                    <a:pt x="110" y="82"/>
                  </a:lnTo>
                  <a:lnTo>
                    <a:pt x="109" y="85"/>
                  </a:lnTo>
                  <a:lnTo>
                    <a:pt x="113" y="63"/>
                  </a:lnTo>
                  <a:lnTo>
                    <a:pt x="113" y="66"/>
                  </a:lnTo>
                  <a:lnTo>
                    <a:pt x="109" y="45"/>
                  </a:lnTo>
                  <a:close/>
                </a:path>
              </a:pathLst>
            </a:custGeom>
            <a:solidFill>
              <a:srgbClr val="FF0000"/>
            </a:solidFill>
            <a:ln w="6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89" name="Oval 122"/>
            <p:cNvSpPr>
              <a:spLocks noChangeArrowheads="1"/>
            </p:cNvSpPr>
            <p:nvPr/>
          </p:nvSpPr>
          <p:spPr bwMode="auto">
            <a:xfrm>
              <a:off x="3006852" y="2798752"/>
              <a:ext cx="65092" cy="6667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90" name="Freeform 123"/>
            <p:cNvSpPr>
              <a:spLocks noEditPoints="1"/>
            </p:cNvSpPr>
            <p:nvPr/>
          </p:nvSpPr>
          <p:spPr bwMode="auto">
            <a:xfrm>
              <a:off x="3002090" y="2793991"/>
              <a:ext cx="76204" cy="77783"/>
            </a:xfrm>
            <a:custGeom>
              <a:avLst/>
              <a:gdLst>
                <a:gd name="T0" fmla="*/ 128 w 129"/>
                <a:gd name="T1" fmla="*/ 66 h 129"/>
                <a:gd name="T2" fmla="*/ 123 w 129"/>
                <a:gd name="T3" fmla="*/ 91 h 129"/>
                <a:gd name="T4" fmla="*/ 109 w 129"/>
                <a:gd name="T5" fmla="*/ 111 h 129"/>
                <a:gd name="T6" fmla="*/ 88 w 129"/>
                <a:gd name="T7" fmla="*/ 124 h 129"/>
                <a:gd name="T8" fmla="*/ 63 w 129"/>
                <a:gd name="T9" fmla="*/ 128 h 129"/>
                <a:gd name="T10" fmla="*/ 39 w 129"/>
                <a:gd name="T11" fmla="*/ 123 h 129"/>
                <a:gd name="T12" fmla="*/ 19 w 129"/>
                <a:gd name="T13" fmla="*/ 109 h 129"/>
                <a:gd name="T14" fmla="*/ 6 w 129"/>
                <a:gd name="T15" fmla="*/ 88 h 129"/>
                <a:gd name="T16" fmla="*/ 1 w 129"/>
                <a:gd name="T17" fmla="*/ 63 h 129"/>
                <a:gd name="T18" fmla="*/ 7 w 129"/>
                <a:gd name="T19" fmla="*/ 39 h 129"/>
                <a:gd name="T20" fmla="*/ 21 w 129"/>
                <a:gd name="T21" fmla="*/ 19 h 129"/>
                <a:gd name="T22" fmla="*/ 42 w 129"/>
                <a:gd name="T23" fmla="*/ 6 h 129"/>
                <a:gd name="T24" fmla="*/ 66 w 129"/>
                <a:gd name="T25" fmla="*/ 1 h 129"/>
                <a:gd name="T26" fmla="*/ 91 w 129"/>
                <a:gd name="T27" fmla="*/ 7 h 129"/>
                <a:gd name="T28" fmla="*/ 111 w 129"/>
                <a:gd name="T29" fmla="*/ 21 h 129"/>
                <a:gd name="T30" fmla="*/ 124 w 129"/>
                <a:gd name="T31" fmla="*/ 42 h 129"/>
                <a:gd name="T32" fmla="*/ 109 w 129"/>
                <a:gd name="T33" fmla="*/ 45 h 129"/>
                <a:gd name="T34" fmla="*/ 98 w 129"/>
                <a:gd name="T35" fmla="*/ 30 h 129"/>
                <a:gd name="T36" fmla="*/ 82 w 129"/>
                <a:gd name="T37" fmla="*/ 20 h 129"/>
                <a:gd name="T38" fmla="*/ 63 w 129"/>
                <a:gd name="T39" fmla="*/ 16 h 129"/>
                <a:gd name="T40" fmla="*/ 45 w 129"/>
                <a:gd name="T41" fmla="*/ 21 h 129"/>
                <a:gd name="T42" fmla="*/ 30 w 129"/>
                <a:gd name="T43" fmla="*/ 32 h 129"/>
                <a:gd name="T44" fmla="*/ 20 w 129"/>
                <a:gd name="T45" fmla="*/ 48 h 129"/>
                <a:gd name="T46" fmla="*/ 16 w 129"/>
                <a:gd name="T47" fmla="*/ 66 h 129"/>
                <a:gd name="T48" fmla="*/ 21 w 129"/>
                <a:gd name="T49" fmla="*/ 85 h 129"/>
                <a:gd name="T50" fmla="*/ 32 w 129"/>
                <a:gd name="T51" fmla="*/ 100 h 129"/>
                <a:gd name="T52" fmla="*/ 48 w 129"/>
                <a:gd name="T53" fmla="*/ 110 h 129"/>
                <a:gd name="T54" fmla="*/ 66 w 129"/>
                <a:gd name="T55" fmla="*/ 113 h 129"/>
                <a:gd name="T56" fmla="*/ 85 w 129"/>
                <a:gd name="T57" fmla="*/ 109 h 129"/>
                <a:gd name="T58" fmla="*/ 100 w 129"/>
                <a:gd name="T59" fmla="*/ 98 h 129"/>
                <a:gd name="T60" fmla="*/ 110 w 129"/>
                <a:gd name="T61" fmla="*/ 82 h 129"/>
                <a:gd name="T62" fmla="*/ 113 w 129"/>
                <a:gd name="T63" fmla="*/ 63 h 129"/>
                <a:gd name="T64" fmla="*/ 109 w 129"/>
                <a:gd name="T65" fmla="*/ 45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29"/>
                <a:gd name="T101" fmla="*/ 129 w 129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29">
                  <a:moveTo>
                    <a:pt x="128" y="63"/>
                  </a:moveTo>
                  <a:cubicBezTo>
                    <a:pt x="129" y="64"/>
                    <a:pt x="129" y="65"/>
                    <a:pt x="128" y="66"/>
                  </a:cubicBezTo>
                  <a:lnTo>
                    <a:pt x="124" y="88"/>
                  </a:lnTo>
                  <a:cubicBezTo>
                    <a:pt x="124" y="89"/>
                    <a:pt x="124" y="90"/>
                    <a:pt x="123" y="91"/>
                  </a:cubicBezTo>
                  <a:lnTo>
                    <a:pt x="111" y="109"/>
                  </a:lnTo>
                  <a:cubicBezTo>
                    <a:pt x="111" y="110"/>
                    <a:pt x="110" y="111"/>
                    <a:pt x="109" y="111"/>
                  </a:cubicBezTo>
                  <a:lnTo>
                    <a:pt x="91" y="123"/>
                  </a:lnTo>
                  <a:cubicBezTo>
                    <a:pt x="90" y="124"/>
                    <a:pt x="89" y="124"/>
                    <a:pt x="88" y="124"/>
                  </a:cubicBezTo>
                  <a:lnTo>
                    <a:pt x="66" y="128"/>
                  </a:lnTo>
                  <a:cubicBezTo>
                    <a:pt x="65" y="129"/>
                    <a:pt x="64" y="129"/>
                    <a:pt x="63" y="128"/>
                  </a:cubicBezTo>
                  <a:lnTo>
                    <a:pt x="42" y="124"/>
                  </a:lnTo>
                  <a:cubicBezTo>
                    <a:pt x="41" y="124"/>
                    <a:pt x="40" y="124"/>
                    <a:pt x="39" y="123"/>
                  </a:cubicBezTo>
                  <a:lnTo>
                    <a:pt x="21" y="111"/>
                  </a:lnTo>
                  <a:cubicBezTo>
                    <a:pt x="20" y="111"/>
                    <a:pt x="19" y="110"/>
                    <a:pt x="19" y="109"/>
                  </a:cubicBezTo>
                  <a:lnTo>
                    <a:pt x="7" y="91"/>
                  </a:lnTo>
                  <a:cubicBezTo>
                    <a:pt x="6" y="90"/>
                    <a:pt x="6" y="89"/>
                    <a:pt x="6" y="88"/>
                  </a:cubicBezTo>
                  <a:lnTo>
                    <a:pt x="1" y="66"/>
                  </a:lnTo>
                  <a:cubicBezTo>
                    <a:pt x="0" y="65"/>
                    <a:pt x="0" y="64"/>
                    <a:pt x="1" y="63"/>
                  </a:cubicBezTo>
                  <a:lnTo>
                    <a:pt x="6" y="42"/>
                  </a:lnTo>
                  <a:cubicBezTo>
                    <a:pt x="6" y="41"/>
                    <a:pt x="6" y="40"/>
                    <a:pt x="7" y="39"/>
                  </a:cubicBezTo>
                  <a:lnTo>
                    <a:pt x="19" y="21"/>
                  </a:lnTo>
                  <a:cubicBezTo>
                    <a:pt x="19" y="20"/>
                    <a:pt x="20" y="19"/>
                    <a:pt x="21" y="19"/>
                  </a:cubicBezTo>
                  <a:lnTo>
                    <a:pt x="39" y="7"/>
                  </a:lnTo>
                  <a:cubicBezTo>
                    <a:pt x="40" y="6"/>
                    <a:pt x="41" y="6"/>
                    <a:pt x="42" y="6"/>
                  </a:cubicBezTo>
                  <a:lnTo>
                    <a:pt x="63" y="1"/>
                  </a:lnTo>
                  <a:cubicBezTo>
                    <a:pt x="64" y="0"/>
                    <a:pt x="65" y="0"/>
                    <a:pt x="66" y="1"/>
                  </a:cubicBezTo>
                  <a:lnTo>
                    <a:pt x="88" y="6"/>
                  </a:lnTo>
                  <a:cubicBezTo>
                    <a:pt x="89" y="6"/>
                    <a:pt x="90" y="6"/>
                    <a:pt x="91" y="7"/>
                  </a:cubicBezTo>
                  <a:lnTo>
                    <a:pt x="109" y="19"/>
                  </a:lnTo>
                  <a:cubicBezTo>
                    <a:pt x="110" y="19"/>
                    <a:pt x="111" y="20"/>
                    <a:pt x="111" y="21"/>
                  </a:cubicBezTo>
                  <a:lnTo>
                    <a:pt x="123" y="39"/>
                  </a:lnTo>
                  <a:cubicBezTo>
                    <a:pt x="124" y="40"/>
                    <a:pt x="124" y="41"/>
                    <a:pt x="124" y="42"/>
                  </a:cubicBezTo>
                  <a:lnTo>
                    <a:pt x="128" y="63"/>
                  </a:lnTo>
                  <a:close/>
                  <a:moveTo>
                    <a:pt x="109" y="45"/>
                  </a:moveTo>
                  <a:lnTo>
                    <a:pt x="110" y="48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82" y="20"/>
                  </a:lnTo>
                  <a:lnTo>
                    <a:pt x="85" y="21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20" y="48"/>
                  </a:lnTo>
                  <a:lnTo>
                    <a:pt x="21" y="45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21" y="85"/>
                  </a:lnTo>
                  <a:lnTo>
                    <a:pt x="20" y="82"/>
                  </a:lnTo>
                  <a:lnTo>
                    <a:pt x="32" y="100"/>
                  </a:lnTo>
                  <a:lnTo>
                    <a:pt x="30" y="98"/>
                  </a:lnTo>
                  <a:lnTo>
                    <a:pt x="48" y="110"/>
                  </a:lnTo>
                  <a:lnTo>
                    <a:pt x="45" y="109"/>
                  </a:lnTo>
                  <a:lnTo>
                    <a:pt x="66" y="113"/>
                  </a:lnTo>
                  <a:lnTo>
                    <a:pt x="63" y="113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100" y="98"/>
                  </a:lnTo>
                  <a:lnTo>
                    <a:pt x="98" y="100"/>
                  </a:lnTo>
                  <a:lnTo>
                    <a:pt x="110" y="82"/>
                  </a:lnTo>
                  <a:lnTo>
                    <a:pt x="109" y="85"/>
                  </a:lnTo>
                  <a:lnTo>
                    <a:pt x="113" y="63"/>
                  </a:lnTo>
                  <a:lnTo>
                    <a:pt x="113" y="66"/>
                  </a:lnTo>
                  <a:lnTo>
                    <a:pt x="109" y="45"/>
                  </a:lnTo>
                  <a:close/>
                </a:path>
              </a:pathLst>
            </a:custGeom>
            <a:solidFill>
              <a:srgbClr val="FF0000"/>
            </a:solidFill>
            <a:ln w="6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1" name="Oval 124"/>
            <p:cNvSpPr>
              <a:spLocks noChangeArrowheads="1"/>
            </p:cNvSpPr>
            <p:nvPr/>
          </p:nvSpPr>
          <p:spPr bwMode="auto">
            <a:xfrm>
              <a:off x="2265447" y="4157563"/>
              <a:ext cx="66679" cy="6667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92" name="Freeform 125"/>
            <p:cNvSpPr>
              <a:spLocks noEditPoints="1"/>
            </p:cNvSpPr>
            <p:nvPr/>
          </p:nvSpPr>
          <p:spPr bwMode="auto">
            <a:xfrm>
              <a:off x="2260683" y="4152801"/>
              <a:ext cx="76204" cy="77783"/>
            </a:xfrm>
            <a:custGeom>
              <a:avLst/>
              <a:gdLst>
                <a:gd name="T0" fmla="*/ 128 w 129"/>
                <a:gd name="T1" fmla="*/ 66 h 129"/>
                <a:gd name="T2" fmla="*/ 123 w 129"/>
                <a:gd name="T3" fmla="*/ 91 h 129"/>
                <a:gd name="T4" fmla="*/ 109 w 129"/>
                <a:gd name="T5" fmla="*/ 111 h 129"/>
                <a:gd name="T6" fmla="*/ 88 w 129"/>
                <a:gd name="T7" fmla="*/ 124 h 129"/>
                <a:gd name="T8" fmla="*/ 63 w 129"/>
                <a:gd name="T9" fmla="*/ 128 h 129"/>
                <a:gd name="T10" fmla="*/ 39 w 129"/>
                <a:gd name="T11" fmla="*/ 123 h 129"/>
                <a:gd name="T12" fmla="*/ 19 w 129"/>
                <a:gd name="T13" fmla="*/ 109 h 129"/>
                <a:gd name="T14" fmla="*/ 6 w 129"/>
                <a:gd name="T15" fmla="*/ 88 h 129"/>
                <a:gd name="T16" fmla="*/ 1 w 129"/>
                <a:gd name="T17" fmla="*/ 63 h 129"/>
                <a:gd name="T18" fmla="*/ 7 w 129"/>
                <a:gd name="T19" fmla="*/ 39 h 129"/>
                <a:gd name="T20" fmla="*/ 21 w 129"/>
                <a:gd name="T21" fmla="*/ 19 h 129"/>
                <a:gd name="T22" fmla="*/ 42 w 129"/>
                <a:gd name="T23" fmla="*/ 6 h 129"/>
                <a:gd name="T24" fmla="*/ 66 w 129"/>
                <a:gd name="T25" fmla="*/ 1 h 129"/>
                <a:gd name="T26" fmla="*/ 91 w 129"/>
                <a:gd name="T27" fmla="*/ 7 h 129"/>
                <a:gd name="T28" fmla="*/ 111 w 129"/>
                <a:gd name="T29" fmla="*/ 21 h 129"/>
                <a:gd name="T30" fmla="*/ 124 w 129"/>
                <a:gd name="T31" fmla="*/ 42 h 129"/>
                <a:gd name="T32" fmla="*/ 109 w 129"/>
                <a:gd name="T33" fmla="*/ 45 h 129"/>
                <a:gd name="T34" fmla="*/ 98 w 129"/>
                <a:gd name="T35" fmla="*/ 30 h 129"/>
                <a:gd name="T36" fmla="*/ 82 w 129"/>
                <a:gd name="T37" fmla="*/ 20 h 129"/>
                <a:gd name="T38" fmla="*/ 63 w 129"/>
                <a:gd name="T39" fmla="*/ 16 h 129"/>
                <a:gd name="T40" fmla="*/ 45 w 129"/>
                <a:gd name="T41" fmla="*/ 21 h 129"/>
                <a:gd name="T42" fmla="*/ 30 w 129"/>
                <a:gd name="T43" fmla="*/ 32 h 129"/>
                <a:gd name="T44" fmla="*/ 20 w 129"/>
                <a:gd name="T45" fmla="*/ 48 h 129"/>
                <a:gd name="T46" fmla="*/ 16 w 129"/>
                <a:gd name="T47" fmla="*/ 66 h 129"/>
                <a:gd name="T48" fmla="*/ 21 w 129"/>
                <a:gd name="T49" fmla="*/ 85 h 129"/>
                <a:gd name="T50" fmla="*/ 32 w 129"/>
                <a:gd name="T51" fmla="*/ 100 h 129"/>
                <a:gd name="T52" fmla="*/ 48 w 129"/>
                <a:gd name="T53" fmla="*/ 110 h 129"/>
                <a:gd name="T54" fmla="*/ 66 w 129"/>
                <a:gd name="T55" fmla="*/ 113 h 129"/>
                <a:gd name="T56" fmla="*/ 85 w 129"/>
                <a:gd name="T57" fmla="*/ 109 h 129"/>
                <a:gd name="T58" fmla="*/ 100 w 129"/>
                <a:gd name="T59" fmla="*/ 98 h 129"/>
                <a:gd name="T60" fmla="*/ 110 w 129"/>
                <a:gd name="T61" fmla="*/ 82 h 129"/>
                <a:gd name="T62" fmla="*/ 113 w 129"/>
                <a:gd name="T63" fmla="*/ 63 h 129"/>
                <a:gd name="T64" fmla="*/ 109 w 129"/>
                <a:gd name="T65" fmla="*/ 45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29"/>
                <a:gd name="T101" fmla="*/ 129 w 129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29">
                  <a:moveTo>
                    <a:pt x="128" y="63"/>
                  </a:moveTo>
                  <a:cubicBezTo>
                    <a:pt x="129" y="64"/>
                    <a:pt x="129" y="65"/>
                    <a:pt x="128" y="66"/>
                  </a:cubicBezTo>
                  <a:lnTo>
                    <a:pt x="124" y="88"/>
                  </a:lnTo>
                  <a:cubicBezTo>
                    <a:pt x="124" y="89"/>
                    <a:pt x="124" y="90"/>
                    <a:pt x="123" y="91"/>
                  </a:cubicBezTo>
                  <a:lnTo>
                    <a:pt x="111" y="109"/>
                  </a:lnTo>
                  <a:cubicBezTo>
                    <a:pt x="111" y="110"/>
                    <a:pt x="110" y="111"/>
                    <a:pt x="109" y="111"/>
                  </a:cubicBezTo>
                  <a:lnTo>
                    <a:pt x="91" y="123"/>
                  </a:lnTo>
                  <a:cubicBezTo>
                    <a:pt x="90" y="124"/>
                    <a:pt x="89" y="124"/>
                    <a:pt x="88" y="124"/>
                  </a:cubicBezTo>
                  <a:lnTo>
                    <a:pt x="66" y="128"/>
                  </a:lnTo>
                  <a:cubicBezTo>
                    <a:pt x="65" y="129"/>
                    <a:pt x="64" y="129"/>
                    <a:pt x="63" y="128"/>
                  </a:cubicBezTo>
                  <a:lnTo>
                    <a:pt x="42" y="124"/>
                  </a:lnTo>
                  <a:cubicBezTo>
                    <a:pt x="41" y="124"/>
                    <a:pt x="40" y="124"/>
                    <a:pt x="39" y="123"/>
                  </a:cubicBezTo>
                  <a:lnTo>
                    <a:pt x="21" y="111"/>
                  </a:lnTo>
                  <a:cubicBezTo>
                    <a:pt x="20" y="111"/>
                    <a:pt x="19" y="110"/>
                    <a:pt x="19" y="109"/>
                  </a:cubicBezTo>
                  <a:lnTo>
                    <a:pt x="7" y="91"/>
                  </a:lnTo>
                  <a:cubicBezTo>
                    <a:pt x="6" y="90"/>
                    <a:pt x="6" y="89"/>
                    <a:pt x="6" y="88"/>
                  </a:cubicBezTo>
                  <a:lnTo>
                    <a:pt x="1" y="66"/>
                  </a:lnTo>
                  <a:cubicBezTo>
                    <a:pt x="0" y="65"/>
                    <a:pt x="0" y="64"/>
                    <a:pt x="1" y="63"/>
                  </a:cubicBezTo>
                  <a:lnTo>
                    <a:pt x="6" y="42"/>
                  </a:lnTo>
                  <a:cubicBezTo>
                    <a:pt x="6" y="41"/>
                    <a:pt x="6" y="40"/>
                    <a:pt x="7" y="39"/>
                  </a:cubicBezTo>
                  <a:lnTo>
                    <a:pt x="19" y="21"/>
                  </a:lnTo>
                  <a:cubicBezTo>
                    <a:pt x="19" y="20"/>
                    <a:pt x="20" y="19"/>
                    <a:pt x="21" y="19"/>
                  </a:cubicBezTo>
                  <a:lnTo>
                    <a:pt x="39" y="7"/>
                  </a:lnTo>
                  <a:cubicBezTo>
                    <a:pt x="40" y="6"/>
                    <a:pt x="41" y="6"/>
                    <a:pt x="42" y="6"/>
                  </a:cubicBezTo>
                  <a:lnTo>
                    <a:pt x="63" y="1"/>
                  </a:lnTo>
                  <a:cubicBezTo>
                    <a:pt x="64" y="0"/>
                    <a:pt x="65" y="0"/>
                    <a:pt x="66" y="1"/>
                  </a:cubicBezTo>
                  <a:lnTo>
                    <a:pt x="88" y="6"/>
                  </a:lnTo>
                  <a:cubicBezTo>
                    <a:pt x="89" y="6"/>
                    <a:pt x="90" y="6"/>
                    <a:pt x="91" y="7"/>
                  </a:cubicBezTo>
                  <a:lnTo>
                    <a:pt x="109" y="19"/>
                  </a:lnTo>
                  <a:cubicBezTo>
                    <a:pt x="110" y="19"/>
                    <a:pt x="111" y="20"/>
                    <a:pt x="111" y="21"/>
                  </a:cubicBezTo>
                  <a:lnTo>
                    <a:pt x="123" y="39"/>
                  </a:lnTo>
                  <a:cubicBezTo>
                    <a:pt x="124" y="40"/>
                    <a:pt x="124" y="41"/>
                    <a:pt x="124" y="42"/>
                  </a:cubicBezTo>
                  <a:lnTo>
                    <a:pt x="128" y="63"/>
                  </a:lnTo>
                  <a:close/>
                  <a:moveTo>
                    <a:pt x="109" y="45"/>
                  </a:moveTo>
                  <a:lnTo>
                    <a:pt x="110" y="48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82" y="20"/>
                  </a:lnTo>
                  <a:lnTo>
                    <a:pt x="85" y="21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20" y="48"/>
                  </a:lnTo>
                  <a:lnTo>
                    <a:pt x="21" y="45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21" y="85"/>
                  </a:lnTo>
                  <a:lnTo>
                    <a:pt x="20" y="82"/>
                  </a:lnTo>
                  <a:lnTo>
                    <a:pt x="32" y="100"/>
                  </a:lnTo>
                  <a:lnTo>
                    <a:pt x="30" y="98"/>
                  </a:lnTo>
                  <a:lnTo>
                    <a:pt x="48" y="110"/>
                  </a:lnTo>
                  <a:lnTo>
                    <a:pt x="45" y="109"/>
                  </a:lnTo>
                  <a:lnTo>
                    <a:pt x="66" y="113"/>
                  </a:lnTo>
                  <a:lnTo>
                    <a:pt x="63" y="113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100" y="98"/>
                  </a:lnTo>
                  <a:lnTo>
                    <a:pt x="98" y="100"/>
                  </a:lnTo>
                  <a:lnTo>
                    <a:pt x="110" y="82"/>
                  </a:lnTo>
                  <a:lnTo>
                    <a:pt x="109" y="85"/>
                  </a:lnTo>
                  <a:lnTo>
                    <a:pt x="113" y="63"/>
                  </a:lnTo>
                  <a:lnTo>
                    <a:pt x="113" y="66"/>
                  </a:lnTo>
                  <a:lnTo>
                    <a:pt x="109" y="4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3" name="Oval 126"/>
            <p:cNvSpPr>
              <a:spLocks noChangeArrowheads="1"/>
            </p:cNvSpPr>
            <p:nvPr/>
          </p:nvSpPr>
          <p:spPr bwMode="auto">
            <a:xfrm>
              <a:off x="2389279" y="3854371"/>
              <a:ext cx="55566" cy="5714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94" name="Freeform 127"/>
            <p:cNvSpPr>
              <a:spLocks noEditPoints="1"/>
            </p:cNvSpPr>
            <p:nvPr/>
          </p:nvSpPr>
          <p:spPr bwMode="auto">
            <a:xfrm>
              <a:off x="2384516" y="3849608"/>
              <a:ext cx="66679" cy="66671"/>
            </a:xfrm>
            <a:custGeom>
              <a:avLst/>
              <a:gdLst>
                <a:gd name="T0" fmla="*/ 112 w 113"/>
                <a:gd name="T1" fmla="*/ 58 h 113"/>
                <a:gd name="T2" fmla="*/ 107 w 113"/>
                <a:gd name="T3" fmla="*/ 80 h 113"/>
                <a:gd name="T4" fmla="*/ 95 w 113"/>
                <a:gd name="T5" fmla="*/ 97 h 113"/>
                <a:gd name="T6" fmla="*/ 77 w 113"/>
                <a:gd name="T7" fmla="*/ 108 h 113"/>
                <a:gd name="T8" fmla="*/ 55 w 113"/>
                <a:gd name="T9" fmla="*/ 112 h 113"/>
                <a:gd name="T10" fmla="*/ 34 w 113"/>
                <a:gd name="T11" fmla="*/ 107 h 113"/>
                <a:gd name="T12" fmla="*/ 16 w 113"/>
                <a:gd name="T13" fmla="*/ 95 h 113"/>
                <a:gd name="T14" fmla="*/ 5 w 113"/>
                <a:gd name="T15" fmla="*/ 77 h 113"/>
                <a:gd name="T16" fmla="*/ 1 w 113"/>
                <a:gd name="T17" fmla="*/ 55 h 113"/>
                <a:gd name="T18" fmla="*/ 6 w 113"/>
                <a:gd name="T19" fmla="*/ 34 h 113"/>
                <a:gd name="T20" fmla="*/ 18 w 113"/>
                <a:gd name="T21" fmla="*/ 16 h 113"/>
                <a:gd name="T22" fmla="*/ 37 w 113"/>
                <a:gd name="T23" fmla="*/ 5 h 113"/>
                <a:gd name="T24" fmla="*/ 58 w 113"/>
                <a:gd name="T25" fmla="*/ 1 h 113"/>
                <a:gd name="T26" fmla="*/ 80 w 113"/>
                <a:gd name="T27" fmla="*/ 6 h 113"/>
                <a:gd name="T28" fmla="*/ 97 w 113"/>
                <a:gd name="T29" fmla="*/ 18 h 113"/>
                <a:gd name="T30" fmla="*/ 108 w 113"/>
                <a:gd name="T31" fmla="*/ 37 h 113"/>
                <a:gd name="T32" fmla="*/ 93 w 113"/>
                <a:gd name="T33" fmla="*/ 40 h 113"/>
                <a:gd name="T34" fmla="*/ 84 w 113"/>
                <a:gd name="T35" fmla="*/ 27 h 113"/>
                <a:gd name="T36" fmla="*/ 71 w 113"/>
                <a:gd name="T37" fmla="*/ 19 h 113"/>
                <a:gd name="T38" fmla="*/ 55 w 113"/>
                <a:gd name="T39" fmla="*/ 16 h 113"/>
                <a:gd name="T40" fmla="*/ 40 w 113"/>
                <a:gd name="T41" fmla="*/ 20 h 113"/>
                <a:gd name="T42" fmla="*/ 27 w 113"/>
                <a:gd name="T43" fmla="*/ 29 h 113"/>
                <a:gd name="T44" fmla="*/ 19 w 113"/>
                <a:gd name="T45" fmla="*/ 43 h 113"/>
                <a:gd name="T46" fmla="*/ 16 w 113"/>
                <a:gd name="T47" fmla="*/ 58 h 113"/>
                <a:gd name="T48" fmla="*/ 20 w 113"/>
                <a:gd name="T49" fmla="*/ 74 h 113"/>
                <a:gd name="T50" fmla="*/ 29 w 113"/>
                <a:gd name="T51" fmla="*/ 86 h 113"/>
                <a:gd name="T52" fmla="*/ 43 w 113"/>
                <a:gd name="T53" fmla="*/ 94 h 113"/>
                <a:gd name="T54" fmla="*/ 58 w 113"/>
                <a:gd name="T55" fmla="*/ 97 h 113"/>
                <a:gd name="T56" fmla="*/ 74 w 113"/>
                <a:gd name="T57" fmla="*/ 93 h 113"/>
                <a:gd name="T58" fmla="*/ 86 w 113"/>
                <a:gd name="T59" fmla="*/ 84 h 113"/>
                <a:gd name="T60" fmla="*/ 94 w 113"/>
                <a:gd name="T61" fmla="*/ 71 h 113"/>
                <a:gd name="T62" fmla="*/ 97 w 113"/>
                <a:gd name="T63" fmla="*/ 55 h 113"/>
                <a:gd name="T64" fmla="*/ 93 w 113"/>
                <a:gd name="T65" fmla="*/ 4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"/>
                <a:gd name="T100" fmla="*/ 0 h 113"/>
                <a:gd name="T101" fmla="*/ 113 w 113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" h="113">
                  <a:moveTo>
                    <a:pt x="112" y="55"/>
                  </a:moveTo>
                  <a:cubicBezTo>
                    <a:pt x="113" y="56"/>
                    <a:pt x="113" y="57"/>
                    <a:pt x="112" y="58"/>
                  </a:cubicBezTo>
                  <a:lnTo>
                    <a:pt x="108" y="77"/>
                  </a:lnTo>
                  <a:cubicBezTo>
                    <a:pt x="108" y="78"/>
                    <a:pt x="108" y="79"/>
                    <a:pt x="107" y="80"/>
                  </a:cubicBezTo>
                  <a:lnTo>
                    <a:pt x="97" y="95"/>
                  </a:lnTo>
                  <a:cubicBezTo>
                    <a:pt x="97" y="96"/>
                    <a:pt x="96" y="97"/>
                    <a:pt x="95" y="97"/>
                  </a:cubicBezTo>
                  <a:lnTo>
                    <a:pt x="80" y="107"/>
                  </a:lnTo>
                  <a:cubicBezTo>
                    <a:pt x="79" y="108"/>
                    <a:pt x="78" y="108"/>
                    <a:pt x="77" y="108"/>
                  </a:cubicBezTo>
                  <a:lnTo>
                    <a:pt x="58" y="112"/>
                  </a:lnTo>
                  <a:cubicBezTo>
                    <a:pt x="57" y="113"/>
                    <a:pt x="56" y="113"/>
                    <a:pt x="55" y="112"/>
                  </a:cubicBezTo>
                  <a:lnTo>
                    <a:pt x="37" y="108"/>
                  </a:lnTo>
                  <a:cubicBezTo>
                    <a:pt x="36" y="108"/>
                    <a:pt x="35" y="108"/>
                    <a:pt x="34" y="107"/>
                  </a:cubicBezTo>
                  <a:lnTo>
                    <a:pt x="18" y="97"/>
                  </a:lnTo>
                  <a:cubicBezTo>
                    <a:pt x="17" y="97"/>
                    <a:pt x="16" y="96"/>
                    <a:pt x="16" y="95"/>
                  </a:cubicBezTo>
                  <a:lnTo>
                    <a:pt x="6" y="80"/>
                  </a:lnTo>
                  <a:cubicBezTo>
                    <a:pt x="5" y="79"/>
                    <a:pt x="5" y="78"/>
                    <a:pt x="5" y="77"/>
                  </a:cubicBezTo>
                  <a:lnTo>
                    <a:pt x="1" y="58"/>
                  </a:lnTo>
                  <a:cubicBezTo>
                    <a:pt x="0" y="57"/>
                    <a:pt x="0" y="56"/>
                    <a:pt x="1" y="55"/>
                  </a:cubicBezTo>
                  <a:lnTo>
                    <a:pt x="5" y="37"/>
                  </a:lnTo>
                  <a:cubicBezTo>
                    <a:pt x="5" y="36"/>
                    <a:pt x="5" y="35"/>
                    <a:pt x="6" y="34"/>
                  </a:cubicBezTo>
                  <a:lnTo>
                    <a:pt x="16" y="18"/>
                  </a:lnTo>
                  <a:cubicBezTo>
                    <a:pt x="16" y="17"/>
                    <a:pt x="17" y="16"/>
                    <a:pt x="18" y="16"/>
                  </a:cubicBezTo>
                  <a:lnTo>
                    <a:pt x="34" y="6"/>
                  </a:lnTo>
                  <a:cubicBezTo>
                    <a:pt x="35" y="5"/>
                    <a:pt x="36" y="5"/>
                    <a:pt x="37" y="5"/>
                  </a:cubicBezTo>
                  <a:lnTo>
                    <a:pt x="55" y="1"/>
                  </a:lnTo>
                  <a:cubicBezTo>
                    <a:pt x="56" y="0"/>
                    <a:pt x="57" y="0"/>
                    <a:pt x="58" y="1"/>
                  </a:cubicBezTo>
                  <a:lnTo>
                    <a:pt x="77" y="5"/>
                  </a:lnTo>
                  <a:cubicBezTo>
                    <a:pt x="78" y="5"/>
                    <a:pt x="79" y="5"/>
                    <a:pt x="80" y="6"/>
                  </a:cubicBezTo>
                  <a:lnTo>
                    <a:pt x="95" y="16"/>
                  </a:lnTo>
                  <a:cubicBezTo>
                    <a:pt x="96" y="16"/>
                    <a:pt x="97" y="17"/>
                    <a:pt x="97" y="18"/>
                  </a:cubicBezTo>
                  <a:lnTo>
                    <a:pt x="107" y="34"/>
                  </a:lnTo>
                  <a:cubicBezTo>
                    <a:pt x="108" y="35"/>
                    <a:pt x="108" y="36"/>
                    <a:pt x="108" y="37"/>
                  </a:cubicBezTo>
                  <a:lnTo>
                    <a:pt x="112" y="55"/>
                  </a:lnTo>
                  <a:close/>
                  <a:moveTo>
                    <a:pt x="93" y="40"/>
                  </a:moveTo>
                  <a:lnTo>
                    <a:pt x="94" y="43"/>
                  </a:lnTo>
                  <a:lnTo>
                    <a:pt x="84" y="27"/>
                  </a:lnTo>
                  <a:lnTo>
                    <a:pt x="86" y="29"/>
                  </a:lnTo>
                  <a:lnTo>
                    <a:pt x="71" y="19"/>
                  </a:lnTo>
                  <a:lnTo>
                    <a:pt x="74" y="20"/>
                  </a:lnTo>
                  <a:lnTo>
                    <a:pt x="55" y="16"/>
                  </a:lnTo>
                  <a:lnTo>
                    <a:pt x="58" y="16"/>
                  </a:lnTo>
                  <a:lnTo>
                    <a:pt x="40" y="20"/>
                  </a:lnTo>
                  <a:lnTo>
                    <a:pt x="43" y="19"/>
                  </a:lnTo>
                  <a:lnTo>
                    <a:pt x="27" y="29"/>
                  </a:lnTo>
                  <a:lnTo>
                    <a:pt x="29" y="27"/>
                  </a:lnTo>
                  <a:lnTo>
                    <a:pt x="19" y="43"/>
                  </a:lnTo>
                  <a:lnTo>
                    <a:pt x="20" y="40"/>
                  </a:lnTo>
                  <a:lnTo>
                    <a:pt x="16" y="58"/>
                  </a:lnTo>
                  <a:lnTo>
                    <a:pt x="16" y="55"/>
                  </a:lnTo>
                  <a:lnTo>
                    <a:pt x="20" y="74"/>
                  </a:lnTo>
                  <a:lnTo>
                    <a:pt x="19" y="71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43" y="94"/>
                  </a:lnTo>
                  <a:lnTo>
                    <a:pt x="40" y="93"/>
                  </a:lnTo>
                  <a:lnTo>
                    <a:pt x="58" y="97"/>
                  </a:lnTo>
                  <a:lnTo>
                    <a:pt x="55" y="97"/>
                  </a:lnTo>
                  <a:lnTo>
                    <a:pt x="74" y="93"/>
                  </a:lnTo>
                  <a:lnTo>
                    <a:pt x="71" y="94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94" y="71"/>
                  </a:lnTo>
                  <a:lnTo>
                    <a:pt x="93" y="74"/>
                  </a:lnTo>
                  <a:lnTo>
                    <a:pt x="97" y="55"/>
                  </a:lnTo>
                  <a:lnTo>
                    <a:pt x="97" y="58"/>
                  </a:lnTo>
                  <a:lnTo>
                    <a:pt x="93" y="40"/>
                  </a:lnTo>
                  <a:close/>
                </a:path>
              </a:pathLst>
            </a:custGeom>
            <a:solidFill>
              <a:srgbClr val="FF0000"/>
            </a:solidFill>
            <a:ln w="6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5" name="Oval 128"/>
            <p:cNvSpPr>
              <a:spLocks noChangeArrowheads="1"/>
            </p:cNvSpPr>
            <p:nvPr/>
          </p:nvSpPr>
          <p:spPr bwMode="auto">
            <a:xfrm>
              <a:off x="2768713" y="3501969"/>
              <a:ext cx="57153" cy="5714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96" name="Freeform 129"/>
            <p:cNvSpPr>
              <a:spLocks noEditPoints="1"/>
            </p:cNvSpPr>
            <p:nvPr/>
          </p:nvSpPr>
          <p:spPr bwMode="auto">
            <a:xfrm>
              <a:off x="2763951" y="3497206"/>
              <a:ext cx="66679" cy="68259"/>
            </a:xfrm>
            <a:custGeom>
              <a:avLst/>
              <a:gdLst>
                <a:gd name="T0" fmla="*/ 112 w 113"/>
                <a:gd name="T1" fmla="*/ 58 h 113"/>
                <a:gd name="T2" fmla="*/ 107 w 113"/>
                <a:gd name="T3" fmla="*/ 80 h 113"/>
                <a:gd name="T4" fmla="*/ 95 w 113"/>
                <a:gd name="T5" fmla="*/ 97 h 113"/>
                <a:gd name="T6" fmla="*/ 77 w 113"/>
                <a:gd name="T7" fmla="*/ 108 h 113"/>
                <a:gd name="T8" fmla="*/ 55 w 113"/>
                <a:gd name="T9" fmla="*/ 112 h 113"/>
                <a:gd name="T10" fmla="*/ 34 w 113"/>
                <a:gd name="T11" fmla="*/ 107 h 113"/>
                <a:gd name="T12" fmla="*/ 16 w 113"/>
                <a:gd name="T13" fmla="*/ 95 h 113"/>
                <a:gd name="T14" fmla="*/ 5 w 113"/>
                <a:gd name="T15" fmla="*/ 77 h 113"/>
                <a:gd name="T16" fmla="*/ 1 w 113"/>
                <a:gd name="T17" fmla="*/ 55 h 113"/>
                <a:gd name="T18" fmla="*/ 6 w 113"/>
                <a:gd name="T19" fmla="*/ 34 h 113"/>
                <a:gd name="T20" fmla="*/ 18 w 113"/>
                <a:gd name="T21" fmla="*/ 16 h 113"/>
                <a:gd name="T22" fmla="*/ 37 w 113"/>
                <a:gd name="T23" fmla="*/ 5 h 113"/>
                <a:gd name="T24" fmla="*/ 58 w 113"/>
                <a:gd name="T25" fmla="*/ 1 h 113"/>
                <a:gd name="T26" fmla="*/ 80 w 113"/>
                <a:gd name="T27" fmla="*/ 6 h 113"/>
                <a:gd name="T28" fmla="*/ 97 w 113"/>
                <a:gd name="T29" fmla="*/ 18 h 113"/>
                <a:gd name="T30" fmla="*/ 108 w 113"/>
                <a:gd name="T31" fmla="*/ 37 h 113"/>
                <a:gd name="T32" fmla="*/ 93 w 113"/>
                <a:gd name="T33" fmla="*/ 40 h 113"/>
                <a:gd name="T34" fmla="*/ 84 w 113"/>
                <a:gd name="T35" fmla="*/ 27 h 113"/>
                <a:gd name="T36" fmla="*/ 71 w 113"/>
                <a:gd name="T37" fmla="*/ 19 h 113"/>
                <a:gd name="T38" fmla="*/ 55 w 113"/>
                <a:gd name="T39" fmla="*/ 16 h 113"/>
                <a:gd name="T40" fmla="*/ 40 w 113"/>
                <a:gd name="T41" fmla="*/ 20 h 113"/>
                <a:gd name="T42" fmla="*/ 27 w 113"/>
                <a:gd name="T43" fmla="*/ 29 h 113"/>
                <a:gd name="T44" fmla="*/ 19 w 113"/>
                <a:gd name="T45" fmla="*/ 43 h 113"/>
                <a:gd name="T46" fmla="*/ 16 w 113"/>
                <a:gd name="T47" fmla="*/ 58 h 113"/>
                <a:gd name="T48" fmla="*/ 20 w 113"/>
                <a:gd name="T49" fmla="*/ 74 h 113"/>
                <a:gd name="T50" fmla="*/ 29 w 113"/>
                <a:gd name="T51" fmla="*/ 86 h 113"/>
                <a:gd name="T52" fmla="*/ 43 w 113"/>
                <a:gd name="T53" fmla="*/ 94 h 113"/>
                <a:gd name="T54" fmla="*/ 58 w 113"/>
                <a:gd name="T55" fmla="*/ 97 h 113"/>
                <a:gd name="T56" fmla="*/ 74 w 113"/>
                <a:gd name="T57" fmla="*/ 93 h 113"/>
                <a:gd name="T58" fmla="*/ 86 w 113"/>
                <a:gd name="T59" fmla="*/ 84 h 113"/>
                <a:gd name="T60" fmla="*/ 94 w 113"/>
                <a:gd name="T61" fmla="*/ 71 h 113"/>
                <a:gd name="T62" fmla="*/ 97 w 113"/>
                <a:gd name="T63" fmla="*/ 55 h 113"/>
                <a:gd name="T64" fmla="*/ 93 w 113"/>
                <a:gd name="T65" fmla="*/ 4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"/>
                <a:gd name="T100" fmla="*/ 0 h 113"/>
                <a:gd name="T101" fmla="*/ 113 w 113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" h="113">
                  <a:moveTo>
                    <a:pt x="112" y="55"/>
                  </a:moveTo>
                  <a:cubicBezTo>
                    <a:pt x="113" y="56"/>
                    <a:pt x="113" y="57"/>
                    <a:pt x="112" y="58"/>
                  </a:cubicBezTo>
                  <a:lnTo>
                    <a:pt x="108" y="77"/>
                  </a:lnTo>
                  <a:cubicBezTo>
                    <a:pt x="108" y="78"/>
                    <a:pt x="108" y="79"/>
                    <a:pt x="107" y="80"/>
                  </a:cubicBezTo>
                  <a:lnTo>
                    <a:pt x="97" y="95"/>
                  </a:lnTo>
                  <a:cubicBezTo>
                    <a:pt x="97" y="96"/>
                    <a:pt x="96" y="97"/>
                    <a:pt x="95" y="97"/>
                  </a:cubicBezTo>
                  <a:lnTo>
                    <a:pt x="80" y="107"/>
                  </a:lnTo>
                  <a:cubicBezTo>
                    <a:pt x="79" y="108"/>
                    <a:pt x="78" y="108"/>
                    <a:pt x="77" y="108"/>
                  </a:cubicBezTo>
                  <a:lnTo>
                    <a:pt x="58" y="112"/>
                  </a:lnTo>
                  <a:cubicBezTo>
                    <a:pt x="57" y="113"/>
                    <a:pt x="56" y="113"/>
                    <a:pt x="55" y="112"/>
                  </a:cubicBezTo>
                  <a:lnTo>
                    <a:pt x="37" y="108"/>
                  </a:lnTo>
                  <a:cubicBezTo>
                    <a:pt x="36" y="108"/>
                    <a:pt x="35" y="108"/>
                    <a:pt x="34" y="107"/>
                  </a:cubicBezTo>
                  <a:lnTo>
                    <a:pt x="18" y="97"/>
                  </a:lnTo>
                  <a:cubicBezTo>
                    <a:pt x="17" y="97"/>
                    <a:pt x="16" y="96"/>
                    <a:pt x="16" y="95"/>
                  </a:cubicBezTo>
                  <a:lnTo>
                    <a:pt x="6" y="80"/>
                  </a:lnTo>
                  <a:cubicBezTo>
                    <a:pt x="5" y="79"/>
                    <a:pt x="5" y="78"/>
                    <a:pt x="5" y="77"/>
                  </a:cubicBezTo>
                  <a:lnTo>
                    <a:pt x="1" y="58"/>
                  </a:lnTo>
                  <a:cubicBezTo>
                    <a:pt x="0" y="57"/>
                    <a:pt x="0" y="56"/>
                    <a:pt x="1" y="55"/>
                  </a:cubicBezTo>
                  <a:lnTo>
                    <a:pt x="5" y="37"/>
                  </a:lnTo>
                  <a:cubicBezTo>
                    <a:pt x="5" y="36"/>
                    <a:pt x="5" y="35"/>
                    <a:pt x="6" y="34"/>
                  </a:cubicBezTo>
                  <a:lnTo>
                    <a:pt x="16" y="18"/>
                  </a:lnTo>
                  <a:cubicBezTo>
                    <a:pt x="16" y="17"/>
                    <a:pt x="17" y="16"/>
                    <a:pt x="18" y="16"/>
                  </a:cubicBezTo>
                  <a:lnTo>
                    <a:pt x="34" y="6"/>
                  </a:lnTo>
                  <a:cubicBezTo>
                    <a:pt x="35" y="5"/>
                    <a:pt x="36" y="5"/>
                    <a:pt x="37" y="5"/>
                  </a:cubicBezTo>
                  <a:lnTo>
                    <a:pt x="55" y="1"/>
                  </a:lnTo>
                  <a:cubicBezTo>
                    <a:pt x="56" y="0"/>
                    <a:pt x="57" y="0"/>
                    <a:pt x="58" y="1"/>
                  </a:cubicBezTo>
                  <a:lnTo>
                    <a:pt x="77" y="5"/>
                  </a:lnTo>
                  <a:cubicBezTo>
                    <a:pt x="78" y="5"/>
                    <a:pt x="79" y="5"/>
                    <a:pt x="80" y="6"/>
                  </a:cubicBezTo>
                  <a:lnTo>
                    <a:pt x="95" y="16"/>
                  </a:lnTo>
                  <a:cubicBezTo>
                    <a:pt x="96" y="16"/>
                    <a:pt x="97" y="17"/>
                    <a:pt x="97" y="18"/>
                  </a:cubicBezTo>
                  <a:lnTo>
                    <a:pt x="107" y="34"/>
                  </a:lnTo>
                  <a:cubicBezTo>
                    <a:pt x="108" y="35"/>
                    <a:pt x="108" y="36"/>
                    <a:pt x="108" y="37"/>
                  </a:cubicBezTo>
                  <a:lnTo>
                    <a:pt x="112" y="55"/>
                  </a:lnTo>
                  <a:close/>
                  <a:moveTo>
                    <a:pt x="93" y="40"/>
                  </a:moveTo>
                  <a:lnTo>
                    <a:pt x="94" y="43"/>
                  </a:lnTo>
                  <a:lnTo>
                    <a:pt x="84" y="27"/>
                  </a:lnTo>
                  <a:lnTo>
                    <a:pt x="86" y="29"/>
                  </a:lnTo>
                  <a:lnTo>
                    <a:pt x="71" y="19"/>
                  </a:lnTo>
                  <a:lnTo>
                    <a:pt x="74" y="20"/>
                  </a:lnTo>
                  <a:lnTo>
                    <a:pt x="55" y="16"/>
                  </a:lnTo>
                  <a:lnTo>
                    <a:pt x="58" y="16"/>
                  </a:lnTo>
                  <a:lnTo>
                    <a:pt x="40" y="20"/>
                  </a:lnTo>
                  <a:lnTo>
                    <a:pt x="43" y="19"/>
                  </a:lnTo>
                  <a:lnTo>
                    <a:pt x="27" y="29"/>
                  </a:lnTo>
                  <a:lnTo>
                    <a:pt x="29" y="27"/>
                  </a:lnTo>
                  <a:lnTo>
                    <a:pt x="19" y="43"/>
                  </a:lnTo>
                  <a:lnTo>
                    <a:pt x="20" y="40"/>
                  </a:lnTo>
                  <a:lnTo>
                    <a:pt x="16" y="58"/>
                  </a:lnTo>
                  <a:lnTo>
                    <a:pt x="16" y="55"/>
                  </a:lnTo>
                  <a:lnTo>
                    <a:pt x="20" y="74"/>
                  </a:lnTo>
                  <a:lnTo>
                    <a:pt x="19" y="71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43" y="94"/>
                  </a:lnTo>
                  <a:lnTo>
                    <a:pt x="40" y="93"/>
                  </a:lnTo>
                  <a:lnTo>
                    <a:pt x="58" y="97"/>
                  </a:lnTo>
                  <a:lnTo>
                    <a:pt x="55" y="97"/>
                  </a:lnTo>
                  <a:lnTo>
                    <a:pt x="74" y="93"/>
                  </a:lnTo>
                  <a:lnTo>
                    <a:pt x="71" y="94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94" y="71"/>
                  </a:lnTo>
                  <a:lnTo>
                    <a:pt x="93" y="74"/>
                  </a:lnTo>
                  <a:lnTo>
                    <a:pt x="97" y="55"/>
                  </a:lnTo>
                  <a:lnTo>
                    <a:pt x="97" y="58"/>
                  </a:lnTo>
                  <a:lnTo>
                    <a:pt x="93" y="40"/>
                  </a:lnTo>
                  <a:close/>
                </a:path>
              </a:pathLst>
            </a:custGeom>
            <a:solidFill>
              <a:srgbClr val="FF0000"/>
            </a:solidFill>
            <a:ln w="6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7" name="Oval 130"/>
            <p:cNvSpPr>
              <a:spLocks noChangeArrowheads="1"/>
            </p:cNvSpPr>
            <p:nvPr/>
          </p:nvSpPr>
          <p:spPr bwMode="auto">
            <a:xfrm>
              <a:off x="3062418" y="2552707"/>
              <a:ext cx="66679" cy="6667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998" name="Freeform 131"/>
            <p:cNvSpPr>
              <a:spLocks noEditPoints="1"/>
            </p:cNvSpPr>
            <p:nvPr/>
          </p:nvSpPr>
          <p:spPr bwMode="auto">
            <a:xfrm>
              <a:off x="3057655" y="2547944"/>
              <a:ext cx="77793" cy="76195"/>
            </a:xfrm>
            <a:custGeom>
              <a:avLst/>
              <a:gdLst>
                <a:gd name="T0" fmla="*/ 128 w 129"/>
                <a:gd name="T1" fmla="*/ 66 h 129"/>
                <a:gd name="T2" fmla="*/ 123 w 129"/>
                <a:gd name="T3" fmla="*/ 91 h 129"/>
                <a:gd name="T4" fmla="*/ 109 w 129"/>
                <a:gd name="T5" fmla="*/ 111 h 129"/>
                <a:gd name="T6" fmla="*/ 88 w 129"/>
                <a:gd name="T7" fmla="*/ 124 h 129"/>
                <a:gd name="T8" fmla="*/ 63 w 129"/>
                <a:gd name="T9" fmla="*/ 128 h 129"/>
                <a:gd name="T10" fmla="*/ 39 w 129"/>
                <a:gd name="T11" fmla="*/ 123 h 129"/>
                <a:gd name="T12" fmla="*/ 19 w 129"/>
                <a:gd name="T13" fmla="*/ 109 h 129"/>
                <a:gd name="T14" fmla="*/ 6 w 129"/>
                <a:gd name="T15" fmla="*/ 88 h 129"/>
                <a:gd name="T16" fmla="*/ 1 w 129"/>
                <a:gd name="T17" fmla="*/ 63 h 129"/>
                <a:gd name="T18" fmla="*/ 7 w 129"/>
                <a:gd name="T19" fmla="*/ 39 h 129"/>
                <a:gd name="T20" fmla="*/ 21 w 129"/>
                <a:gd name="T21" fmla="*/ 19 h 129"/>
                <a:gd name="T22" fmla="*/ 42 w 129"/>
                <a:gd name="T23" fmla="*/ 6 h 129"/>
                <a:gd name="T24" fmla="*/ 66 w 129"/>
                <a:gd name="T25" fmla="*/ 1 h 129"/>
                <a:gd name="T26" fmla="*/ 91 w 129"/>
                <a:gd name="T27" fmla="*/ 7 h 129"/>
                <a:gd name="T28" fmla="*/ 111 w 129"/>
                <a:gd name="T29" fmla="*/ 21 h 129"/>
                <a:gd name="T30" fmla="*/ 124 w 129"/>
                <a:gd name="T31" fmla="*/ 42 h 129"/>
                <a:gd name="T32" fmla="*/ 109 w 129"/>
                <a:gd name="T33" fmla="*/ 45 h 129"/>
                <a:gd name="T34" fmla="*/ 98 w 129"/>
                <a:gd name="T35" fmla="*/ 30 h 129"/>
                <a:gd name="T36" fmla="*/ 82 w 129"/>
                <a:gd name="T37" fmla="*/ 20 h 129"/>
                <a:gd name="T38" fmla="*/ 63 w 129"/>
                <a:gd name="T39" fmla="*/ 16 h 129"/>
                <a:gd name="T40" fmla="*/ 45 w 129"/>
                <a:gd name="T41" fmla="*/ 21 h 129"/>
                <a:gd name="T42" fmla="*/ 30 w 129"/>
                <a:gd name="T43" fmla="*/ 32 h 129"/>
                <a:gd name="T44" fmla="*/ 20 w 129"/>
                <a:gd name="T45" fmla="*/ 48 h 129"/>
                <a:gd name="T46" fmla="*/ 16 w 129"/>
                <a:gd name="T47" fmla="*/ 66 h 129"/>
                <a:gd name="T48" fmla="*/ 21 w 129"/>
                <a:gd name="T49" fmla="*/ 85 h 129"/>
                <a:gd name="T50" fmla="*/ 32 w 129"/>
                <a:gd name="T51" fmla="*/ 100 h 129"/>
                <a:gd name="T52" fmla="*/ 48 w 129"/>
                <a:gd name="T53" fmla="*/ 110 h 129"/>
                <a:gd name="T54" fmla="*/ 66 w 129"/>
                <a:gd name="T55" fmla="*/ 113 h 129"/>
                <a:gd name="T56" fmla="*/ 85 w 129"/>
                <a:gd name="T57" fmla="*/ 109 h 129"/>
                <a:gd name="T58" fmla="*/ 100 w 129"/>
                <a:gd name="T59" fmla="*/ 98 h 129"/>
                <a:gd name="T60" fmla="*/ 110 w 129"/>
                <a:gd name="T61" fmla="*/ 82 h 129"/>
                <a:gd name="T62" fmla="*/ 113 w 129"/>
                <a:gd name="T63" fmla="*/ 63 h 129"/>
                <a:gd name="T64" fmla="*/ 109 w 129"/>
                <a:gd name="T65" fmla="*/ 45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29"/>
                <a:gd name="T101" fmla="*/ 129 w 129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29">
                  <a:moveTo>
                    <a:pt x="128" y="63"/>
                  </a:moveTo>
                  <a:cubicBezTo>
                    <a:pt x="129" y="64"/>
                    <a:pt x="129" y="65"/>
                    <a:pt x="128" y="66"/>
                  </a:cubicBezTo>
                  <a:lnTo>
                    <a:pt x="124" y="88"/>
                  </a:lnTo>
                  <a:cubicBezTo>
                    <a:pt x="124" y="89"/>
                    <a:pt x="124" y="90"/>
                    <a:pt x="123" y="91"/>
                  </a:cubicBezTo>
                  <a:lnTo>
                    <a:pt x="111" y="109"/>
                  </a:lnTo>
                  <a:cubicBezTo>
                    <a:pt x="111" y="110"/>
                    <a:pt x="110" y="111"/>
                    <a:pt x="109" y="111"/>
                  </a:cubicBezTo>
                  <a:lnTo>
                    <a:pt x="91" y="123"/>
                  </a:lnTo>
                  <a:cubicBezTo>
                    <a:pt x="90" y="124"/>
                    <a:pt x="89" y="124"/>
                    <a:pt x="88" y="124"/>
                  </a:cubicBezTo>
                  <a:lnTo>
                    <a:pt x="66" y="128"/>
                  </a:lnTo>
                  <a:cubicBezTo>
                    <a:pt x="65" y="129"/>
                    <a:pt x="64" y="129"/>
                    <a:pt x="63" y="128"/>
                  </a:cubicBezTo>
                  <a:lnTo>
                    <a:pt x="42" y="124"/>
                  </a:lnTo>
                  <a:cubicBezTo>
                    <a:pt x="41" y="124"/>
                    <a:pt x="40" y="124"/>
                    <a:pt x="39" y="123"/>
                  </a:cubicBezTo>
                  <a:lnTo>
                    <a:pt x="21" y="111"/>
                  </a:lnTo>
                  <a:cubicBezTo>
                    <a:pt x="20" y="111"/>
                    <a:pt x="19" y="110"/>
                    <a:pt x="19" y="109"/>
                  </a:cubicBezTo>
                  <a:lnTo>
                    <a:pt x="7" y="91"/>
                  </a:lnTo>
                  <a:cubicBezTo>
                    <a:pt x="6" y="90"/>
                    <a:pt x="6" y="89"/>
                    <a:pt x="6" y="88"/>
                  </a:cubicBezTo>
                  <a:lnTo>
                    <a:pt x="1" y="66"/>
                  </a:lnTo>
                  <a:cubicBezTo>
                    <a:pt x="0" y="65"/>
                    <a:pt x="0" y="64"/>
                    <a:pt x="1" y="63"/>
                  </a:cubicBezTo>
                  <a:lnTo>
                    <a:pt x="6" y="42"/>
                  </a:lnTo>
                  <a:cubicBezTo>
                    <a:pt x="6" y="41"/>
                    <a:pt x="6" y="40"/>
                    <a:pt x="7" y="39"/>
                  </a:cubicBezTo>
                  <a:lnTo>
                    <a:pt x="19" y="21"/>
                  </a:lnTo>
                  <a:cubicBezTo>
                    <a:pt x="19" y="20"/>
                    <a:pt x="20" y="19"/>
                    <a:pt x="21" y="19"/>
                  </a:cubicBezTo>
                  <a:lnTo>
                    <a:pt x="39" y="7"/>
                  </a:lnTo>
                  <a:cubicBezTo>
                    <a:pt x="40" y="6"/>
                    <a:pt x="41" y="6"/>
                    <a:pt x="42" y="6"/>
                  </a:cubicBezTo>
                  <a:lnTo>
                    <a:pt x="63" y="1"/>
                  </a:lnTo>
                  <a:cubicBezTo>
                    <a:pt x="64" y="0"/>
                    <a:pt x="65" y="0"/>
                    <a:pt x="66" y="1"/>
                  </a:cubicBezTo>
                  <a:lnTo>
                    <a:pt x="88" y="6"/>
                  </a:lnTo>
                  <a:cubicBezTo>
                    <a:pt x="89" y="6"/>
                    <a:pt x="90" y="6"/>
                    <a:pt x="91" y="7"/>
                  </a:cubicBezTo>
                  <a:lnTo>
                    <a:pt x="109" y="19"/>
                  </a:lnTo>
                  <a:cubicBezTo>
                    <a:pt x="110" y="19"/>
                    <a:pt x="111" y="20"/>
                    <a:pt x="111" y="21"/>
                  </a:cubicBezTo>
                  <a:lnTo>
                    <a:pt x="123" y="39"/>
                  </a:lnTo>
                  <a:cubicBezTo>
                    <a:pt x="124" y="40"/>
                    <a:pt x="124" y="41"/>
                    <a:pt x="124" y="42"/>
                  </a:cubicBezTo>
                  <a:lnTo>
                    <a:pt x="128" y="63"/>
                  </a:lnTo>
                  <a:close/>
                  <a:moveTo>
                    <a:pt x="109" y="45"/>
                  </a:moveTo>
                  <a:lnTo>
                    <a:pt x="110" y="48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82" y="20"/>
                  </a:lnTo>
                  <a:lnTo>
                    <a:pt x="85" y="21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20" y="48"/>
                  </a:lnTo>
                  <a:lnTo>
                    <a:pt x="21" y="45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21" y="85"/>
                  </a:lnTo>
                  <a:lnTo>
                    <a:pt x="20" y="82"/>
                  </a:lnTo>
                  <a:lnTo>
                    <a:pt x="32" y="100"/>
                  </a:lnTo>
                  <a:lnTo>
                    <a:pt x="30" y="98"/>
                  </a:lnTo>
                  <a:lnTo>
                    <a:pt x="48" y="110"/>
                  </a:lnTo>
                  <a:lnTo>
                    <a:pt x="45" y="109"/>
                  </a:lnTo>
                  <a:lnTo>
                    <a:pt x="66" y="113"/>
                  </a:lnTo>
                  <a:lnTo>
                    <a:pt x="63" y="113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100" y="98"/>
                  </a:lnTo>
                  <a:lnTo>
                    <a:pt x="98" y="100"/>
                  </a:lnTo>
                  <a:lnTo>
                    <a:pt x="110" y="82"/>
                  </a:lnTo>
                  <a:lnTo>
                    <a:pt x="109" y="85"/>
                  </a:lnTo>
                  <a:lnTo>
                    <a:pt x="113" y="63"/>
                  </a:lnTo>
                  <a:lnTo>
                    <a:pt x="113" y="66"/>
                  </a:lnTo>
                  <a:lnTo>
                    <a:pt x="109" y="45"/>
                  </a:lnTo>
                  <a:close/>
                </a:path>
              </a:pathLst>
            </a:custGeom>
            <a:solidFill>
              <a:srgbClr val="FF0000"/>
            </a:solidFill>
            <a:ln w="6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9" name="Oval 134"/>
            <p:cNvSpPr>
              <a:spLocks noChangeArrowheads="1"/>
            </p:cNvSpPr>
            <p:nvPr/>
          </p:nvSpPr>
          <p:spPr bwMode="auto">
            <a:xfrm>
              <a:off x="1485938" y="4671879"/>
              <a:ext cx="66679" cy="6508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9000" name="Freeform 135"/>
            <p:cNvSpPr>
              <a:spLocks noEditPoints="1"/>
            </p:cNvSpPr>
            <p:nvPr/>
          </p:nvSpPr>
          <p:spPr bwMode="auto">
            <a:xfrm>
              <a:off x="1481175" y="4667117"/>
              <a:ext cx="76204" cy="76195"/>
            </a:xfrm>
            <a:custGeom>
              <a:avLst/>
              <a:gdLst>
                <a:gd name="T0" fmla="*/ 128 w 129"/>
                <a:gd name="T1" fmla="*/ 66 h 129"/>
                <a:gd name="T2" fmla="*/ 123 w 129"/>
                <a:gd name="T3" fmla="*/ 91 h 129"/>
                <a:gd name="T4" fmla="*/ 109 w 129"/>
                <a:gd name="T5" fmla="*/ 111 h 129"/>
                <a:gd name="T6" fmla="*/ 88 w 129"/>
                <a:gd name="T7" fmla="*/ 124 h 129"/>
                <a:gd name="T8" fmla="*/ 63 w 129"/>
                <a:gd name="T9" fmla="*/ 128 h 129"/>
                <a:gd name="T10" fmla="*/ 39 w 129"/>
                <a:gd name="T11" fmla="*/ 123 h 129"/>
                <a:gd name="T12" fmla="*/ 19 w 129"/>
                <a:gd name="T13" fmla="*/ 109 h 129"/>
                <a:gd name="T14" fmla="*/ 6 w 129"/>
                <a:gd name="T15" fmla="*/ 88 h 129"/>
                <a:gd name="T16" fmla="*/ 1 w 129"/>
                <a:gd name="T17" fmla="*/ 63 h 129"/>
                <a:gd name="T18" fmla="*/ 7 w 129"/>
                <a:gd name="T19" fmla="*/ 39 h 129"/>
                <a:gd name="T20" fmla="*/ 21 w 129"/>
                <a:gd name="T21" fmla="*/ 19 h 129"/>
                <a:gd name="T22" fmla="*/ 42 w 129"/>
                <a:gd name="T23" fmla="*/ 6 h 129"/>
                <a:gd name="T24" fmla="*/ 66 w 129"/>
                <a:gd name="T25" fmla="*/ 1 h 129"/>
                <a:gd name="T26" fmla="*/ 91 w 129"/>
                <a:gd name="T27" fmla="*/ 7 h 129"/>
                <a:gd name="T28" fmla="*/ 111 w 129"/>
                <a:gd name="T29" fmla="*/ 21 h 129"/>
                <a:gd name="T30" fmla="*/ 124 w 129"/>
                <a:gd name="T31" fmla="*/ 42 h 129"/>
                <a:gd name="T32" fmla="*/ 109 w 129"/>
                <a:gd name="T33" fmla="*/ 45 h 129"/>
                <a:gd name="T34" fmla="*/ 98 w 129"/>
                <a:gd name="T35" fmla="*/ 30 h 129"/>
                <a:gd name="T36" fmla="*/ 82 w 129"/>
                <a:gd name="T37" fmla="*/ 20 h 129"/>
                <a:gd name="T38" fmla="*/ 63 w 129"/>
                <a:gd name="T39" fmla="*/ 16 h 129"/>
                <a:gd name="T40" fmla="*/ 45 w 129"/>
                <a:gd name="T41" fmla="*/ 21 h 129"/>
                <a:gd name="T42" fmla="*/ 30 w 129"/>
                <a:gd name="T43" fmla="*/ 32 h 129"/>
                <a:gd name="T44" fmla="*/ 20 w 129"/>
                <a:gd name="T45" fmla="*/ 48 h 129"/>
                <a:gd name="T46" fmla="*/ 16 w 129"/>
                <a:gd name="T47" fmla="*/ 66 h 129"/>
                <a:gd name="T48" fmla="*/ 21 w 129"/>
                <a:gd name="T49" fmla="*/ 85 h 129"/>
                <a:gd name="T50" fmla="*/ 32 w 129"/>
                <a:gd name="T51" fmla="*/ 100 h 129"/>
                <a:gd name="T52" fmla="*/ 48 w 129"/>
                <a:gd name="T53" fmla="*/ 110 h 129"/>
                <a:gd name="T54" fmla="*/ 66 w 129"/>
                <a:gd name="T55" fmla="*/ 113 h 129"/>
                <a:gd name="T56" fmla="*/ 85 w 129"/>
                <a:gd name="T57" fmla="*/ 109 h 129"/>
                <a:gd name="T58" fmla="*/ 100 w 129"/>
                <a:gd name="T59" fmla="*/ 98 h 129"/>
                <a:gd name="T60" fmla="*/ 110 w 129"/>
                <a:gd name="T61" fmla="*/ 82 h 129"/>
                <a:gd name="T62" fmla="*/ 113 w 129"/>
                <a:gd name="T63" fmla="*/ 63 h 129"/>
                <a:gd name="T64" fmla="*/ 109 w 129"/>
                <a:gd name="T65" fmla="*/ 45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29"/>
                <a:gd name="T101" fmla="*/ 129 w 129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29">
                  <a:moveTo>
                    <a:pt x="128" y="63"/>
                  </a:moveTo>
                  <a:cubicBezTo>
                    <a:pt x="129" y="64"/>
                    <a:pt x="129" y="65"/>
                    <a:pt x="128" y="66"/>
                  </a:cubicBezTo>
                  <a:lnTo>
                    <a:pt x="124" y="88"/>
                  </a:lnTo>
                  <a:cubicBezTo>
                    <a:pt x="124" y="89"/>
                    <a:pt x="124" y="90"/>
                    <a:pt x="123" y="91"/>
                  </a:cubicBezTo>
                  <a:lnTo>
                    <a:pt x="111" y="109"/>
                  </a:lnTo>
                  <a:cubicBezTo>
                    <a:pt x="111" y="110"/>
                    <a:pt x="110" y="111"/>
                    <a:pt x="109" y="111"/>
                  </a:cubicBezTo>
                  <a:lnTo>
                    <a:pt x="91" y="123"/>
                  </a:lnTo>
                  <a:cubicBezTo>
                    <a:pt x="90" y="124"/>
                    <a:pt x="89" y="124"/>
                    <a:pt x="88" y="124"/>
                  </a:cubicBezTo>
                  <a:lnTo>
                    <a:pt x="66" y="128"/>
                  </a:lnTo>
                  <a:cubicBezTo>
                    <a:pt x="65" y="129"/>
                    <a:pt x="64" y="129"/>
                    <a:pt x="63" y="128"/>
                  </a:cubicBezTo>
                  <a:lnTo>
                    <a:pt x="42" y="124"/>
                  </a:lnTo>
                  <a:cubicBezTo>
                    <a:pt x="41" y="124"/>
                    <a:pt x="40" y="124"/>
                    <a:pt x="39" y="123"/>
                  </a:cubicBezTo>
                  <a:lnTo>
                    <a:pt x="21" y="111"/>
                  </a:lnTo>
                  <a:cubicBezTo>
                    <a:pt x="20" y="111"/>
                    <a:pt x="19" y="110"/>
                    <a:pt x="19" y="109"/>
                  </a:cubicBezTo>
                  <a:lnTo>
                    <a:pt x="7" y="91"/>
                  </a:lnTo>
                  <a:cubicBezTo>
                    <a:pt x="6" y="90"/>
                    <a:pt x="6" y="89"/>
                    <a:pt x="6" y="88"/>
                  </a:cubicBezTo>
                  <a:lnTo>
                    <a:pt x="1" y="66"/>
                  </a:lnTo>
                  <a:cubicBezTo>
                    <a:pt x="0" y="65"/>
                    <a:pt x="0" y="64"/>
                    <a:pt x="1" y="63"/>
                  </a:cubicBezTo>
                  <a:lnTo>
                    <a:pt x="6" y="42"/>
                  </a:lnTo>
                  <a:cubicBezTo>
                    <a:pt x="6" y="41"/>
                    <a:pt x="6" y="40"/>
                    <a:pt x="7" y="39"/>
                  </a:cubicBezTo>
                  <a:lnTo>
                    <a:pt x="19" y="21"/>
                  </a:lnTo>
                  <a:cubicBezTo>
                    <a:pt x="19" y="20"/>
                    <a:pt x="20" y="19"/>
                    <a:pt x="21" y="19"/>
                  </a:cubicBezTo>
                  <a:lnTo>
                    <a:pt x="39" y="7"/>
                  </a:lnTo>
                  <a:cubicBezTo>
                    <a:pt x="40" y="6"/>
                    <a:pt x="41" y="6"/>
                    <a:pt x="42" y="6"/>
                  </a:cubicBezTo>
                  <a:lnTo>
                    <a:pt x="63" y="1"/>
                  </a:lnTo>
                  <a:cubicBezTo>
                    <a:pt x="64" y="0"/>
                    <a:pt x="65" y="0"/>
                    <a:pt x="66" y="1"/>
                  </a:cubicBezTo>
                  <a:lnTo>
                    <a:pt x="88" y="6"/>
                  </a:lnTo>
                  <a:cubicBezTo>
                    <a:pt x="89" y="6"/>
                    <a:pt x="90" y="6"/>
                    <a:pt x="91" y="7"/>
                  </a:cubicBezTo>
                  <a:lnTo>
                    <a:pt x="109" y="19"/>
                  </a:lnTo>
                  <a:cubicBezTo>
                    <a:pt x="110" y="19"/>
                    <a:pt x="111" y="20"/>
                    <a:pt x="111" y="21"/>
                  </a:cubicBezTo>
                  <a:lnTo>
                    <a:pt x="123" y="39"/>
                  </a:lnTo>
                  <a:cubicBezTo>
                    <a:pt x="124" y="40"/>
                    <a:pt x="124" y="41"/>
                    <a:pt x="124" y="42"/>
                  </a:cubicBezTo>
                  <a:lnTo>
                    <a:pt x="128" y="63"/>
                  </a:lnTo>
                  <a:close/>
                  <a:moveTo>
                    <a:pt x="109" y="45"/>
                  </a:moveTo>
                  <a:lnTo>
                    <a:pt x="110" y="48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82" y="20"/>
                  </a:lnTo>
                  <a:lnTo>
                    <a:pt x="85" y="21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20" y="48"/>
                  </a:lnTo>
                  <a:lnTo>
                    <a:pt x="21" y="45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21" y="85"/>
                  </a:lnTo>
                  <a:lnTo>
                    <a:pt x="20" y="82"/>
                  </a:lnTo>
                  <a:lnTo>
                    <a:pt x="32" y="100"/>
                  </a:lnTo>
                  <a:lnTo>
                    <a:pt x="30" y="98"/>
                  </a:lnTo>
                  <a:lnTo>
                    <a:pt x="48" y="110"/>
                  </a:lnTo>
                  <a:lnTo>
                    <a:pt x="45" y="109"/>
                  </a:lnTo>
                  <a:lnTo>
                    <a:pt x="66" y="113"/>
                  </a:lnTo>
                  <a:lnTo>
                    <a:pt x="63" y="113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100" y="98"/>
                  </a:lnTo>
                  <a:lnTo>
                    <a:pt x="98" y="100"/>
                  </a:lnTo>
                  <a:lnTo>
                    <a:pt x="110" y="82"/>
                  </a:lnTo>
                  <a:lnTo>
                    <a:pt x="109" y="85"/>
                  </a:lnTo>
                  <a:lnTo>
                    <a:pt x="113" y="63"/>
                  </a:lnTo>
                  <a:lnTo>
                    <a:pt x="113" y="66"/>
                  </a:lnTo>
                  <a:lnTo>
                    <a:pt x="109" y="45"/>
                  </a:lnTo>
                  <a:close/>
                </a:path>
              </a:pathLst>
            </a:custGeom>
            <a:solidFill>
              <a:srgbClr val="FF0000"/>
            </a:solidFill>
            <a:ln w="6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001" name="Rectangle 139"/>
            <p:cNvSpPr>
              <a:spLocks noChangeArrowheads="1"/>
            </p:cNvSpPr>
            <p:nvPr/>
          </p:nvSpPr>
          <p:spPr bwMode="auto">
            <a:xfrm>
              <a:off x="1405770" y="2058244"/>
              <a:ext cx="580322" cy="215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April A1</a:t>
              </a:r>
              <a:endParaRPr lang="en-US" sz="1400">
                <a:cs typeface="Arial" pitchFamily="34" charset="0"/>
              </a:endParaRPr>
            </a:p>
          </p:txBody>
        </p:sp>
        <p:sp>
          <p:nvSpPr>
            <p:cNvPr id="39003" name="Rectangle 142"/>
            <p:cNvSpPr>
              <a:spLocks noChangeArrowheads="1"/>
            </p:cNvSpPr>
            <p:nvPr/>
          </p:nvSpPr>
          <p:spPr bwMode="auto">
            <a:xfrm>
              <a:off x="1405770" y="2303494"/>
              <a:ext cx="580322" cy="215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April A2</a:t>
              </a:r>
              <a:endParaRPr lang="en-US" sz="1400" dirty="0">
                <a:cs typeface="Arial" pitchFamily="34" charset="0"/>
              </a:endParaRPr>
            </a:p>
          </p:txBody>
        </p:sp>
        <p:grpSp>
          <p:nvGrpSpPr>
            <p:cNvPr id="39004" name="Group 277"/>
            <p:cNvGrpSpPr>
              <a:grpSpLocks noChangeAspect="1"/>
            </p:cNvGrpSpPr>
            <p:nvPr/>
          </p:nvGrpSpPr>
          <p:grpSpPr bwMode="auto">
            <a:xfrm>
              <a:off x="1216025" y="1819275"/>
              <a:ext cx="2192338" cy="3702050"/>
              <a:chOff x="2413126" y="261938"/>
              <a:chExt cx="3501007" cy="5912643"/>
            </a:xfrm>
          </p:grpSpPr>
          <p:sp>
            <p:nvSpPr>
              <p:cNvPr id="205" name="Freeform 204"/>
              <p:cNvSpPr/>
              <p:nvPr/>
            </p:nvSpPr>
            <p:spPr>
              <a:xfrm>
                <a:off x="5247394" y="261938"/>
                <a:ext cx="443647" cy="1899044"/>
              </a:xfrm>
              <a:custGeom>
                <a:avLst/>
                <a:gdLst>
                  <a:gd name="connsiteX0" fmla="*/ 438150 w 442913"/>
                  <a:gd name="connsiteY0" fmla="*/ 0 h 1900237"/>
                  <a:gd name="connsiteX1" fmla="*/ 442913 w 442913"/>
                  <a:gd name="connsiteY1" fmla="*/ 100012 h 1900237"/>
                  <a:gd name="connsiteX2" fmla="*/ 409575 w 442913"/>
                  <a:gd name="connsiteY2" fmla="*/ 228600 h 1900237"/>
                  <a:gd name="connsiteX3" fmla="*/ 333375 w 442913"/>
                  <a:gd name="connsiteY3" fmla="*/ 533400 h 1900237"/>
                  <a:gd name="connsiteX4" fmla="*/ 290513 w 442913"/>
                  <a:gd name="connsiteY4" fmla="*/ 671512 h 1900237"/>
                  <a:gd name="connsiteX5" fmla="*/ 261938 w 442913"/>
                  <a:gd name="connsiteY5" fmla="*/ 800100 h 1900237"/>
                  <a:gd name="connsiteX6" fmla="*/ 223838 w 442913"/>
                  <a:gd name="connsiteY6" fmla="*/ 1085850 h 1900237"/>
                  <a:gd name="connsiteX7" fmla="*/ 176213 w 442913"/>
                  <a:gd name="connsiteY7" fmla="*/ 1457325 h 1900237"/>
                  <a:gd name="connsiteX8" fmla="*/ 147638 w 442913"/>
                  <a:gd name="connsiteY8" fmla="*/ 1619250 h 1900237"/>
                  <a:gd name="connsiteX9" fmla="*/ 114300 w 442913"/>
                  <a:gd name="connsiteY9" fmla="*/ 1800225 h 1900237"/>
                  <a:gd name="connsiteX10" fmla="*/ 80963 w 442913"/>
                  <a:gd name="connsiteY10" fmla="*/ 1871662 h 1900237"/>
                  <a:gd name="connsiteX11" fmla="*/ 80963 w 442913"/>
                  <a:gd name="connsiteY11" fmla="*/ 1871662 h 1900237"/>
                  <a:gd name="connsiteX12" fmla="*/ 33338 w 442913"/>
                  <a:gd name="connsiteY12" fmla="*/ 1895475 h 1900237"/>
                  <a:gd name="connsiteX13" fmla="*/ 0 w 442913"/>
                  <a:gd name="connsiteY13" fmla="*/ 1900237 h 190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2913" h="1900237">
                    <a:moveTo>
                      <a:pt x="438150" y="0"/>
                    </a:moveTo>
                    <a:lnTo>
                      <a:pt x="442913" y="100012"/>
                    </a:lnTo>
                    <a:lnTo>
                      <a:pt x="409575" y="228600"/>
                    </a:lnTo>
                    <a:lnTo>
                      <a:pt x="333375" y="533400"/>
                    </a:lnTo>
                    <a:lnTo>
                      <a:pt x="290513" y="671512"/>
                    </a:lnTo>
                    <a:lnTo>
                      <a:pt x="261938" y="800100"/>
                    </a:lnTo>
                    <a:lnTo>
                      <a:pt x="223838" y="1085850"/>
                    </a:lnTo>
                    <a:lnTo>
                      <a:pt x="176213" y="1457325"/>
                    </a:lnTo>
                    <a:lnTo>
                      <a:pt x="147638" y="1619250"/>
                    </a:lnTo>
                    <a:lnTo>
                      <a:pt x="114300" y="1800225"/>
                    </a:lnTo>
                    <a:lnTo>
                      <a:pt x="80963" y="1871662"/>
                    </a:lnTo>
                    <a:lnTo>
                      <a:pt x="80963" y="1871662"/>
                    </a:lnTo>
                    <a:lnTo>
                      <a:pt x="33338" y="1895475"/>
                    </a:lnTo>
                    <a:lnTo>
                      <a:pt x="0" y="190023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5315843" y="2128021"/>
                <a:ext cx="593219" cy="200300"/>
              </a:xfrm>
              <a:custGeom>
                <a:avLst/>
                <a:gdLst>
                  <a:gd name="connsiteX0" fmla="*/ 595313 w 595313"/>
                  <a:gd name="connsiteY0" fmla="*/ 200025 h 200025"/>
                  <a:gd name="connsiteX1" fmla="*/ 528638 w 595313"/>
                  <a:gd name="connsiteY1" fmla="*/ 180975 h 200025"/>
                  <a:gd name="connsiteX2" fmla="*/ 423863 w 595313"/>
                  <a:gd name="connsiteY2" fmla="*/ 161925 h 200025"/>
                  <a:gd name="connsiteX3" fmla="*/ 357188 w 595313"/>
                  <a:gd name="connsiteY3" fmla="*/ 123825 h 200025"/>
                  <a:gd name="connsiteX4" fmla="*/ 261938 w 595313"/>
                  <a:gd name="connsiteY4" fmla="*/ 57150 h 200025"/>
                  <a:gd name="connsiteX5" fmla="*/ 219075 w 595313"/>
                  <a:gd name="connsiteY5" fmla="*/ 28575 h 200025"/>
                  <a:gd name="connsiteX6" fmla="*/ 190500 w 595313"/>
                  <a:gd name="connsiteY6" fmla="*/ 28575 h 200025"/>
                  <a:gd name="connsiteX7" fmla="*/ 147638 w 595313"/>
                  <a:gd name="connsiteY7" fmla="*/ 14287 h 200025"/>
                  <a:gd name="connsiteX8" fmla="*/ 95250 w 595313"/>
                  <a:gd name="connsiteY8" fmla="*/ 0 h 200025"/>
                  <a:gd name="connsiteX9" fmla="*/ 66675 w 595313"/>
                  <a:gd name="connsiteY9" fmla="*/ 0 h 200025"/>
                  <a:gd name="connsiteX10" fmla="*/ 38100 w 595313"/>
                  <a:gd name="connsiteY10" fmla="*/ 19050 h 200025"/>
                  <a:gd name="connsiteX11" fmla="*/ 4763 w 595313"/>
                  <a:gd name="connsiteY11" fmla="*/ 23812 h 200025"/>
                  <a:gd name="connsiteX12" fmla="*/ 0 w 595313"/>
                  <a:gd name="connsiteY12" fmla="*/ 1905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5313" h="200025">
                    <a:moveTo>
                      <a:pt x="595313" y="200025"/>
                    </a:moveTo>
                    <a:lnTo>
                      <a:pt x="528638" y="180975"/>
                    </a:lnTo>
                    <a:lnTo>
                      <a:pt x="423863" y="161925"/>
                    </a:lnTo>
                    <a:lnTo>
                      <a:pt x="357188" y="123825"/>
                    </a:lnTo>
                    <a:lnTo>
                      <a:pt x="261938" y="57150"/>
                    </a:lnTo>
                    <a:lnTo>
                      <a:pt x="219075" y="28575"/>
                    </a:lnTo>
                    <a:lnTo>
                      <a:pt x="190500" y="28575"/>
                    </a:lnTo>
                    <a:lnTo>
                      <a:pt x="147638" y="14287"/>
                    </a:lnTo>
                    <a:lnTo>
                      <a:pt x="95250" y="0"/>
                    </a:lnTo>
                    <a:lnTo>
                      <a:pt x="66675" y="0"/>
                    </a:lnTo>
                    <a:lnTo>
                      <a:pt x="38100" y="19050"/>
                    </a:lnTo>
                    <a:lnTo>
                      <a:pt x="4763" y="23812"/>
                    </a:lnTo>
                    <a:lnTo>
                      <a:pt x="0" y="1905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5234719" y="2166053"/>
                <a:ext cx="674343" cy="271291"/>
              </a:xfrm>
              <a:custGeom>
                <a:avLst/>
                <a:gdLst>
                  <a:gd name="connsiteX0" fmla="*/ 0 w 676275"/>
                  <a:gd name="connsiteY0" fmla="*/ 33337 h 271462"/>
                  <a:gd name="connsiteX1" fmla="*/ 61912 w 676275"/>
                  <a:gd name="connsiteY1" fmla="*/ 23812 h 271462"/>
                  <a:gd name="connsiteX2" fmla="*/ 109537 w 676275"/>
                  <a:gd name="connsiteY2" fmla="*/ 23812 h 271462"/>
                  <a:gd name="connsiteX3" fmla="*/ 123825 w 676275"/>
                  <a:gd name="connsiteY3" fmla="*/ 19050 h 271462"/>
                  <a:gd name="connsiteX4" fmla="*/ 157162 w 676275"/>
                  <a:gd name="connsiteY4" fmla="*/ 0 h 271462"/>
                  <a:gd name="connsiteX5" fmla="*/ 214312 w 676275"/>
                  <a:gd name="connsiteY5" fmla="*/ 0 h 271462"/>
                  <a:gd name="connsiteX6" fmla="*/ 271462 w 676275"/>
                  <a:gd name="connsiteY6" fmla="*/ 14287 h 271462"/>
                  <a:gd name="connsiteX7" fmla="*/ 357187 w 676275"/>
                  <a:gd name="connsiteY7" fmla="*/ 47625 h 271462"/>
                  <a:gd name="connsiteX8" fmla="*/ 433387 w 676275"/>
                  <a:gd name="connsiteY8" fmla="*/ 104775 h 271462"/>
                  <a:gd name="connsiteX9" fmla="*/ 495300 w 676275"/>
                  <a:gd name="connsiteY9" fmla="*/ 138112 h 271462"/>
                  <a:gd name="connsiteX10" fmla="*/ 561975 w 676275"/>
                  <a:gd name="connsiteY10" fmla="*/ 152400 h 271462"/>
                  <a:gd name="connsiteX11" fmla="*/ 585787 w 676275"/>
                  <a:gd name="connsiteY11" fmla="*/ 157162 h 271462"/>
                  <a:gd name="connsiteX12" fmla="*/ 609600 w 676275"/>
                  <a:gd name="connsiteY12" fmla="*/ 219075 h 271462"/>
                  <a:gd name="connsiteX13" fmla="*/ 614362 w 676275"/>
                  <a:gd name="connsiteY13" fmla="*/ 266700 h 271462"/>
                  <a:gd name="connsiteX14" fmla="*/ 638175 w 676275"/>
                  <a:gd name="connsiteY14" fmla="*/ 271462 h 271462"/>
                  <a:gd name="connsiteX15" fmla="*/ 638175 w 676275"/>
                  <a:gd name="connsiteY15" fmla="*/ 238125 h 271462"/>
                  <a:gd name="connsiteX16" fmla="*/ 657225 w 676275"/>
                  <a:gd name="connsiteY16" fmla="*/ 238125 h 271462"/>
                  <a:gd name="connsiteX17" fmla="*/ 657225 w 676275"/>
                  <a:gd name="connsiteY17" fmla="*/ 223837 h 271462"/>
                  <a:gd name="connsiteX18" fmla="*/ 628650 w 676275"/>
                  <a:gd name="connsiteY18" fmla="*/ 223837 h 271462"/>
                  <a:gd name="connsiteX19" fmla="*/ 614362 w 676275"/>
                  <a:gd name="connsiteY19" fmla="*/ 166687 h 271462"/>
                  <a:gd name="connsiteX20" fmla="*/ 638175 w 676275"/>
                  <a:gd name="connsiteY20" fmla="*/ 171450 h 271462"/>
                  <a:gd name="connsiteX21" fmla="*/ 676275 w 676275"/>
                  <a:gd name="connsiteY21" fmla="*/ 180975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6275" h="271462">
                    <a:moveTo>
                      <a:pt x="0" y="33337"/>
                    </a:moveTo>
                    <a:lnTo>
                      <a:pt x="61912" y="23812"/>
                    </a:lnTo>
                    <a:lnTo>
                      <a:pt x="109537" y="23812"/>
                    </a:lnTo>
                    <a:lnTo>
                      <a:pt x="123825" y="19050"/>
                    </a:lnTo>
                    <a:lnTo>
                      <a:pt x="157162" y="0"/>
                    </a:lnTo>
                    <a:lnTo>
                      <a:pt x="214312" y="0"/>
                    </a:lnTo>
                    <a:lnTo>
                      <a:pt x="271462" y="14287"/>
                    </a:lnTo>
                    <a:lnTo>
                      <a:pt x="357187" y="47625"/>
                    </a:lnTo>
                    <a:lnTo>
                      <a:pt x="433387" y="104775"/>
                    </a:lnTo>
                    <a:lnTo>
                      <a:pt x="495300" y="138112"/>
                    </a:lnTo>
                    <a:lnTo>
                      <a:pt x="561975" y="152400"/>
                    </a:lnTo>
                    <a:lnTo>
                      <a:pt x="585787" y="157162"/>
                    </a:lnTo>
                    <a:lnTo>
                      <a:pt x="609600" y="219075"/>
                    </a:lnTo>
                    <a:lnTo>
                      <a:pt x="614362" y="266700"/>
                    </a:lnTo>
                    <a:lnTo>
                      <a:pt x="638175" y="271462"/>
                    </a:lnTo>
                    <a:lnTo>
                      <a:pt x="638175" y="238125"/>
                    </a:lnTo>
                    <a:lnTo>
                      <a:pt x="657225" y="238125"/>
                    </a:lnTo>
                    <a:lnTo>
                      <a:pt x="657225" y="223837"/>
                    </a:lnTo>
                    <a:lnTo>
                      <a:pt x="628650" y="223837"/>
                    </a:lnTo>
                    <a:lnTo>
                      <a:pt x="614362" y="166687"/>
                    </a:lnTo>
                    <a:lnTo>
                      <a:pt x="638175" y="171450"/>
                    </a:lnTo>
                    <a:lnTo>
                      <a:pt x="676275" y="18097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4091378" y="2186337"/>
                <a:ext cx="1247281" cy="1967500"/>
              </a:xfrm>
              <a:custGeom>
                <a:avLst/>
                <a:gdLst>
                  <a:gd name="connsiteX0" fmla="*/ 1247775 w 1247775"/>
                  <a:gd name="connsiteY0" fmla="*/ 0 h 1966912"/>
                  <a:gd name="connsiteX1" fmla="*/ 1214437 w 1247775"/>
                  <a:gd name="connsiteY1" fmla="*/ 47625 h 1966912"/>
                  <a:gd name="connsiteX2" fmla="*/ 1157287 w 1247775"/>
                  <a:gd name="connsiteY2" fmla="*/ 242887 h 1966912"/>
                  <a:gd name="connsiteX3" fmla="*/ 1104900 w 1247775"/>
                  <a:gd name="connsiteY3" fmla="*/ 395287 h 1966912"/>
                  <a:gd name="connsiteX4" fmla="*/ 947737 w 1247775"/>
                  <a:gd name="connsiteY4" fmla="*/ 723900 h 1966912"/>
                  <a:gd name="connsiteX5" fmla="*/ 852487 w 1247775"/>
                  <a:gd name="connsiteY5" fmla="*/ 890587 h 1966912"/>
                  <a:gd name="connsiteX6" fmla="*/ 695325 w 1247775"/>
                  <a:gd name="connsiteY6" fmla="*/ 1166812 h 1966912"/>
                  <a:gd name="connsiteX7" fmla="*/ 571500 w 1247775"/>
                  <a:gd name="connsiteY7" fmla="*/ 1338262 h 1966912"/>
                  <a:gd name="connsiteX8" fmla="*/ 457200 w 1247775"/>
                  <a:gd name="connsiteY8" fmla="*/ 1476375 h 1966912"/>
                  <a:gd name="connsiteX9" fmla="*/ 319087 w 1247775"/>
                  <a:gd name="connsiteY9" fmla="*/ 1633537 h 1966912"/>
                  <a:gd name="connsiteX10" fmla="*/ 219075 w 1247775"/>
                  <a:gd name="connsiteY10" fmla="*/ 1762125 h 1966912"/>
                  <a:gd name="connsiteX11" fmla="*/ 114300 w 1247775"/>
                  <a:gd name="connsiteY11" fmla="*/ 1900237 h 1966912"/>
                  <a:gd name="connsiteX12" fmla="*/ 66675 w 1247775"/>
                  <a:gd name="connsiteY12" fmla="*/ 1938337 h 1966912"/>
                  <a:gd name="connsiteX13" fmla="*/ 0 w 1247775"/>
                  <a:gd name="connsiteY13" fmla="*/ 1966912 h 196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47775" h="1966912">
                    <a:moveTo>
                      <a:pt x="1247775" y="0"/>
                    </a:moveTo>
                    <a:lnTo>
                      <a:pt x="1214437" y="47625"/>
                    </a:lnTo>
                    <a:lnTo>
                      <a:pt x="1157287" y="242887"/>
                    </a:lnTo>
                    <a:lnTo>
                      <a:pt x="1104900" y="395287"/>
                    </a:lnTo>
                    <a:lnTo>
                      <a:pt x="947737" y="723900"/>
                    </a:lnTo>
                    <a:lnTo>
                      <a:pt x="852487" y="890587"/>
                    </a:lnTo>
                    <a:lnTo>
                      <a:pt x="695325" y="1166812"/>
                    </a:lnTo>
                    <a:lnTo>
                      <a:pt x="571500" y="1338262"/>
                    </a:lnTo>
                    <a:lnTo>
                      <a:pt x="457200" y="1476375"/>
                    </a:lnTo>
                    <a:lnTo>
                      <a:pt x="319087" y="1633537"/>
                    </a:lnTo>
                    <a:lnTo>
                      <a:pt x="219075" y="1762125"/>
                    </a:lnTo>
                    <a:lnTo>
                      <a:pt x="114300" y="1900237"/>
                    </a:lnTo>
                    <a:lnTo>
                      <a:pt x="66675" y="1938337"/>
                    </a:lnTo>
                    <a:lnTo>
                      <a:pt x="0" y="1966912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3992509" y="4128483"/>
                <a:ext cx="1921624" cy="730206"/>
              </a:xfrm>
              <a:custGeom>
                <a:avLst/>
                <a:gdLst>
                  <a:gd name="connsiteX0" fmla="*/ 0 w 1924050"/>
                  <a:gd name="connsiteY0" fmla="*/ 0 h 728662"/>
                  <a:gd name="connsiteX1" fmla="*/ 104775 w 1924050"/>
                  <a:gd name="connsiteY1" fmla="*/ 28575 h 728662"/>
                  <a:gd name="connsiteX2" fmla="*/ 209550 w 1924050"/>
                  <a:gd name="connsiteY2" fmla="*/ 80962 h 728662"/>
                  <a:gd name="connsiteX3" fmla="*/ 342900 w 1924050"/>
                  <a:gd name="connsiteY3" fmla="*/ 176212 h 728662"/>
                  <a:gd name="connsiteX4" fmla="*/ 461963 w 1924050"/>
                  <a:gd name="connsiteY4" fmla="*/ 271462 h 728662"/>
                  <a:gd name="connsiteX5" fmla="*/ 557213 w 1924050"/>
                  <a:gd name="connsiteY5" fmla="*/ 347662 h 728662"/>
                  <a:gd name="connsiteX6" fmla="*/ 642938 w 1924050"/>
                  <a:gd name="connsiteY6" fmla="*/ 385762 h 728662"/>
                  <a:gd name="connsiteX7" fmla="*/ 733425 w 1924050"/>
                  <a:gd name="connsiteY7" fmla="*/ 385762 h 728662"/>
                  <a:gd name="connsiteX8" fmla="*/ 785813 w 1924050"/>
                  <a:gd name="connsiteY8" fmla="*/ 376237 h 728662"/>
                  <a:gd name="connsiteX9" fmla="*/ 833438 w 1924050"/>
                  <a:gd name="connsiteY9" fmla="*/ 371475 h 728662"/>
                  <a:gd name="connsiteX10" fmla="*/ 885825 w 1924050"/>
                  <a:gd name="connsiteY10" fmla="*/ 366712 h 728662"/>
                  <a:gd name="connsiteX11" fmla="*/ 933450 w 1924050"/>
                  <a:gd name="connsiteY11" fmla="*/ 342900 h 728662"/>
                  <a:gd name="connsiteX12" fmla="*/ 962025 w 1924050"/>
                  <a:gd name="connsiteY12" fmla="*/ 338137 h 728662"/>
                  <a:gd name="connsiteX13" fmla="*/ 995363 w 1924050"/>
                  <a:gd name="connsiteY13" fmla="*/ 366712 h 728662"/>
                  <a:gd name="connsiteX14" fmla="*/ 1071563 w 1924050"/>
                  <a:gd name="connsiteY14" fmla="*/ 333375 h 728662"/>
                  <a:gd name="connsiteX15" fmla="*/ 1133475 w 1924050"/>
                  <a:gd name="connsiteY15" fmla="*/ 309562 h 728662"/>
                  <a:gd name="connsiteX16" fmla="*/ 1162050 w 1924050"/>
                  <a:gd name="connsiteY16" fmla="*/ 309562 h 728662"/>
                  <a:gd name="connsiteX17" fmla="*/ 1195388 w 1924050"/>
                  <a:gd name="connsiteY17" fmla="*/ 342900 h 728662"/>
                  <a:gd name="connsiteX18" fmla="*/ 1228725 w 1924050"/>
                  <a:gd name="connsiteY18" fmla="*/ 361950 h 728662"/>
                  <a:gd name="connsiteX19" fmla="*/ 1281113 w 1924050"/>
                  <a:gd name="connsiteY19" fmla="*/ 328612 h 728662"/>
                  <a:gd name="connsiteX20" fmla="*/ 1333500 w 1924050"/>
                  <a:gd name="connsiteY20" fmla="*/ 304800 h 728662"/>
                  <a:gd name="connsiteX21" fmla="*/ 1390650 w 1924050"/>
                  <a:gd name="connsiteY21" fmla="*/ 266700 h 728662"/>
                  <a:gd name="connsiteX22" fmla="*/ 1433513 w 1924050"/>
                  <a:gd name="connsiteY22" fmla="*/ 238125 h 728662"/>
                  <a:gd name="connsiteX23" fmla="*/ 1476375 w 1924050"/>
                  <a:gd name="connsiteY23" fmla="*/ 204787 h 728662"/>
                  <a:gd name="connsiteX24" fmla="*/ 1495425 w 1924050"/>
                  <a:gd name="connsiteY24" fmla="*/ 161925 h 728662"/>
                  <a:gd name="connsiteX25" fmla="*/ 1485900 w 1924050"/>
                  <a:gd name="connsiteY25" fmla="*/ 104775 h 728662"/>
                  <a:gd name="connsiteX26" fmla="*/ 1500188 w 1924050"/>
                  <a:gd name="connsiteY26" fmla="*/ 142875 h 728662"/>
                  <a:gd name="connsiteX27" fmla="*/ 1495425 w 1924050"/>
                  <a:gd name="connsiteY27" fmla="*/ 200025 h 728662"/>
                  <a:gd name="connsiteX28" fmla="*/ 1438275 w 1924050"/>
                  <a:gd name="connsiteY28" fmla="*/ 252412 h 728662"/>
                  <a:gd name="connsiteX29" fmla="*/ 1390650 w 1924050"/>
                  <a:gd name="connsiteY29" fmla="*/ 295275 h 728662"/>
                  <a:gd name="connsiteX30" fmla="*/ 1347788 w 1924050"/>
                  <a:gd name="connsiteY30" fmla="*/ 314325 h 728662"/>
                  <a:gd name="connsiteX31" fmla="*/ 1309688 w 1924050"/>
                  <a:gd name="connsiteY31" fmla="*/ 333375 h 728662"/>
                  <a:gd name="connsiteX32" fmla="*/ 1309688 w 1924050"/>
                  <a:gd name="connsiteY32" fmla="*/ 361950 h 728662"/>
                  <a:gd name="connsiteX33" fmla="*/ 1376363 w 1924050"/>
                  <a:gd name="connsiteY33" fmla="*/ 404812 h 728662"/>
                  <a:gd name="connsiteX34" fmla="*/ 1447800 w 1924050"/>
                  <a:gd name="connsiteY34" fmla="*/ 442912 h 728662"/>
                  <a:gd name="connsiteX35" fmla="*/ 1509713 w 1924050"/>
                  <a:gd name="connsiteY35" fmla="*/ 428625 h 728662"/>
                  <a:gd name="connsiteX36" fmla="*/ 1619250 w 1924050"/>
                  <a:gd name="connsiteY36" fmla="*/ 404812 h 728662"/>
                  <a:gd name="connsiteX37" fmla="*/ 1628775 w 1924050"/>
                  <a:gd name="connsiteY37" fmla="*/ 419100 h 728662"/>
                  <a:gd name="connsiteX38" fmla="*/ 1585913 w 1924050"/>
                  <a:gd name="connsiteY38" fmla="*/ 428625 h 728662"/>
                  <a:gd name="connsiteX39" fmla="*/ 1533525 w 1924050"/>
                  <a:gd name="connsiteY39" fmla="*/ 442912 h 728662"/>
                  <a:gd name="connsiteX40" fmla="*/ 1485900 w 1924050"/>
                  <a:gd name="connsiteY40" fmla="*/ 447675 h 728662"/>
                  <a:gd name="connsiteX41" fmla="*/ 1466850 w 1924050"/>
                  <a:gd name="connsiteY41" fmla="*/ 447675 h 728662"/>
                  <a:gd name="connsiteX42" fmla="*/ 1500188 w 1924050"/>
                  <a:gd name="connsiteY42" fmla="*/ 528637 h 728662"/>
                  <a:gd name="connsiteX43" fmla="*/ 1547813 w 1924050"/>
                  <a:gd name="connsiteY43" fmla="*/ 595312 h 728662"/>
                  <a:gd name="connsiteX44" fmla="*/ 1562100 w 1924050"/>
                  <a:gd name="connsiteY44" fmla="*/ 657225 h 728662"/>
                  <a:gd name="connsiteX45" fmla="*/ 1566863 w 1924050"/>
                  <a:gd name="connsiteY45" fmla="*/ 700087 h 728662"/>
                  <a:gd name="connsiteX46" fmla="*/ 1666875 w 1924050"/>
                  <a:gd name="connsiteY46" fmla="*/ 695325 h 728662"/>
                  <a:gd name="connsiteX47" fmla="*/ 1766888 w 1924050"/>
                  <a:gd name="connsiteY47" fmla="*/ 704850 h 728662"/>
                  <a:gd name="connsiteX48" fmla="*/ 1824038 w 1924050"/>
                  <a:gd name="connsiteY48" fmla="*/ 728662 h 728662"/>
                  <a:gd name="connsiteX49" fmla="*/ 1890713 w 1924050"/>
                  <a:gd name="connsiteY49" fmla="*/ 719137 h 728662"/>
                  <a:gd name="connsiteX50" fmla="*/ 1924050 w 1924050"/>
                  <a:gd name="connsiteY50" fmla="*/ 709612 h 72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4050" h="728662">
                    <a:moveTo>
                      <a:pt x="0" y="0"/>
                    </a:moveTo>
                    <a:lnTo>
                      <a:pt x="104775" y="28575"/>
                    </a:lnTo>
                    <a:lnTo>
                      <a:pt x="209550" y="80962"/>
                    </a:lnTo>
                    <a:lnTo>
                      <a:pt x="342900" y="176212"/>
                    </a:lnTo>
                    <a:lnTo>
                      <a:pt x="461963" y="271462"/>
                    </a:lnTo>
                    <a:lnTo>
                      <a:pt x="557213" y="347662"/>
                    </a:lnTo>
                    <a:lnTo>
                      <a:pt x="642938" y="385762"/>
                    </a:lnTo>
                    <a:lnTo>
                      <a:pt x="733425" y="385762"/>
                    </a:lnTo>
                    <a:lnTo>
                      <a:pt x="785813" y="376237"/>
                    </a:lnTo>
                    <a:lnTo>
                      <a:pt x="833438" y="371475"/>
                    </a:lnTo>
                    <a:lnTo>
                      <a:pt x="885825" y="366712"/>
                    </a:lnTo>
                    <a:lnTo>
                      <a:pt x="933450" y="342900"/>
                    </a:lnTo>
                    <a:lnTo>
                      <a:pt x="962025" y="338137"/>
                    </a:lnTo>
                    <a:lnTo>
                      <a:pt x="995363" y="366712"/>
                    </a:lnTo>
                    <a:lnTo>
                      <a:pt x="1071563" y="333375"/>
                    </a:lnTo>
                    <a:lnTo>
                      <a:pt x="1133475" y="309562"/>
                    </a:lnTo>
                    <a:lnTo>
                      <a:pt x="1162050" y="309562"/>
                    </a:lnTo>
                    <a:lnTo>
                      <a:pt x="1195388" y="342900"/>
                    </a:lnTo>
                    <a:lnTo>
                      <a:pt x="1228725" y="361950"/>
                    </a:lnTo>
                    <a:lnTo>
                      <a:pt x="1281113" y="328612"/>
                    </a:lnTo>
                    <a:lnTo>
                      <a:pt x="1333500" y="304800"/>
                    </a:lnTo>
                    <a:lnTo>
                      <a:pt x="1390650" y="266700"/>
                    </a:lnTo>
                    <a:lnTo>
                      <a:pt x="1433513" y="238125"/>
                    </a:lnTo>
                    <a:lnTo>
                      <a:pt x="1476375" y="204787"/>
                    </a:lnTo>
                    <a:lnTo>
                      <a:pt x="1495425" y="161925"/>
                    </a:lnTo>
                    <a:lnTo>
                      <a:pt x="1485900" y="104775"/>
                    </a:lnTo>
                    <a:lnTo>
                      <a:pt x="1500188" y="142875"/>
                    </a:lnTo>
                    <a:lnTo>
                      <a:pt x="1495425" y="200025"/>
                    </a:lnTo>
                    <a:lnTo>
                      <a:pt x="1438275" y="252412"/>
                    </a:lnTo>
                    <a:lnTo>
                      <a:pt x="1390650" y="295275"/>
                    </a:lnTo>
                    <a:lnTo>
                      <a:pt x="1347788" y="314325"/>
                    </a:lnTo>
                    <a:lnTo>
                      <a:pt x="1309688" y="333375"/>
                    </a:lnTo>
                    <a:lnTo>
                      <a:pt x="1309688" y="361950"/>
                    </a:lnTo>
                    <a:lnTo>
                      <a:pt x="1376363" y="404812"/>
                    </a:lnTo>
                    <a:lnTo>
                      <a:pt x="1447800" y="442912"/>
                    </a:lnTo>
                    <a:lnTo>
                      <a:pt x="1509713" y="428625"/>
                    </a:lnTo>
                    <a:lnTo>
                      <a:pt x="1619250" y="404812"/>
                    </a:lnTo>
                    <a:lnTo>
                      <a:pt x="1628775" y="419100"/>
                    </a:lnTo>
                    <a:lnTo>
                      <a:pt x="1585913" y="428625"/>
                    </a:lnTo>
                    <a:lnTo>
                      <a:pt x="1533525" y="442912"/>
                    </a:lnTo>
                    <a:lnTo>
                      <a:pt x="1485900" y="447675"/>
                    </a:lnTo>
                    <a:lnTo>
                      <a:pt x="1466850" y="447675"/>
                    </a:lnTo>
                    <a:lnTo>
                      <a:pt x="1500188" y="528637"/>
                    </a:lnTo>
                    <a:lnTo>
                      <a:pt x="1547813" y="595312"/>
                    </a:lnTo>
                    <a:lnTo>
                      <a:pt x="1562100" y="657225"/>
                    </a:lnTo>
                    <a:lnTo>
                      <a:pt x="1566863" y="700087"/>
                    </a:lnTo>
                    <a:lnTo>
                      <a:pt x="1666875" y="695325"/>
                    </a:lnTo>
                    <a:lnTo>
                      <a:pt x="1766888" y="704850"/>
                    </a:lnTo>
                    <a:lnTo>
                      <a:pt x="1824038" y="728662"/>
                    </a:lnTo>
                    <a:lnTo>
                      <a:pt x="1890713" y="719137"/>
                    </a:lnTo>
                    <a:lnTo>
                      <a:pt x="1924050" y="709612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5473021" y="4848547"/>
                <a:ext cx="433505" cy="91276"/>
              </a:xfrm>
              <a:custGeom>
                <a:avLst/>
                <a:gdLst>
                  <a:gd name="connsiteX0" fmla="*/ 433387 w 433387"/>
                  <a:gd name="connsiteY0" fmla="*/ 19050 h 90488"/>
                  <a:gd name="connsiteX1" fmla="*/ 371475 w 433387"/>
                  <a:gd name="connsiteY1" fmla="*/ 23813 h 90488"/>
                  <a:gd name="connsiteX2" fmla="*/ 328612 w 433387"/>
                  <a:gd name="connsiteY2" fmla="*/ 14288 h 90488"/>
                  <a:gd name="connsiteX3" fmla="*/ 276225 w 433387"/>
                  <a:gd name="connsiteY3" fmla="*/ 4763 h 90488"/>
                  <a:gd name="connsiteX4" fmla="*/ 204787 w 433387"/>
                  <a:gd name="connsiteY4" fmla="*/ 0 h 90488"/>
                  <a:gd name="connsiteX5" fmla="*/ 157162 w 433387"/>
                  <a:gd name="connsiteY5" fmla="*/ 0 h 90488"/>
                  <a:gd name="connsiteX6" fmla="*/ 114300 w 433387"/>
                  <a:gd name="connsiteY6" fmla="*/ 0 h 90488"/>
                  <a:gd name="connsiteX7" fmla="*/ 71437 w 433387"/>
                  <a:gd name="connsiteY7" fmla="*/ 19050 h 90488"/>
                  <a:gd name="connsiteX8" fmla="*/ 38100 w 433387"/>
                  <a:gd name="connsiteY8" fmla="*/ 38100 h 90488"/>
                  <a:gd name="connsiteX9" fmla="*/ 0 w 433387"/>
                  <a:gd name="connsiteY9" fmla="*/ 71438 h 90488"/>
                  <a:gd name="connsiteX10" fmla="*/ 0 w 433387"/>
                  <a:gd name="connsiteY10" fmla="*/ 90488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3387" h="90488">
                    <a:moveTo>
                      <a:pt x="433387" y="19050"/>
                    </a:moveTo>
                    <a:lnTo>
                      <a:pt x="371475" y="23813"/>
                    </a:lnTo>
                    <a:lnTo>
                      <a:pt x="328612" y="14288"/>
                    </a:lnTo>
                    <a:lnTo>
                      <a:pt x="276225" y="4763"/>
                    </a:lnTo>
                    <a:lnTo>
                      <a:pt x="204787" y="0"/>
                    </a:lnTo>
                    <a:lnTo>
                      <a:pt x="157162" y="0"/>
                    </a:lnTo>
                    <a:lnTo>
                      <a:pt x="114300" y="0"/>
                    </a:lnTo>
                    <a:lnTo>
                      <a:pt x="71437" y="19050"/>
                    </a:lnTo>
                    <a:lnTo>
                      <a:pt x="38100" y="38100"/>
                    </a:lnTo>
                    <a:lnTo>
                      <a:pt x="0" y="71438"/>
                    </a:lnTo>
                    <a:lnTo>
                      <a:pt x="0" y="90488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1" name="Freeform 210"/>
              <p:cNvSpPr/>
              <p:nvPr/>
            </p:nvSpPr>
            <p:spPr>
              <a:xfrm>
                <a:off x="5434993" y="4924611"/>
                <a:ext cx="474069" cy="281433"/>
              </a:xfrm>
              <a:custGeom>
                <a:avLst/>
                <a:gdLst>
                  <a:gd name="connsiteX0" fmla="*/ 476250 w 476250"/>
                  <a:gd name="connsiteY0" fmla="*/ 0 h 280988"/>
                  <a:gd name="connsiteX1" fmla="*/ 404812 w 476250"/>
                  <a:gd name="connsiteY1" fmla="*/ 14288 h 280988"/>
                  <a:gd name="connsiteX2" fmla="*/ 347662 w 476250"/>
                  <a:gd name="connsiteY2" fmla="*/ 42863 h 280988"/>
                  <a:gd name="connsiteX3" fmla="*/ 309562 w 476250"/>
                  <a:gd name="connsiteY3" fmla="*/ 100013 h 280988"/>
                  <a:gd name="connsiteX4" fmla="*/ 266700 w 476250"/>
                  <a:gd name="connsiteY4" fmla="*/ 161925 h 280988"/>
                  <a:gd name="connsiteX5" fmla="*/ 228600 w 476250"/>
                  <a:gd name="connsiteY5" fmla="*/ 204788 h 280988"/>
                  <a:gd name="connsiteX6" fmla="*/ 180975 w 476250"/>
                  <a:gd name="connsiteY6" fmla="*/ 252413 h 280988"/>
                  <a:gd name="connsiteX7" fmla="*/ 142875 w 476250"/>
                  <a:gd name="connsiteY7" fmla="*/ 252413 h 280988"/>
                  <a:gd name="connsiteX8" fmla="*/ 123825 w 476250"/>
                  <a:gd name="connsiteY8" fmla="*/ 252413 h 280988"/>
                  <a:gd name="connsiteX9" fmla="*/ 133350 w 476250"/>
                  <a:gd name="connsiteY9" fmla="*/ 204788 h 280988"/>
                  <a:gd name="connsiteX10" fmla="*/ 104775 w 476250"/>
                  <a:gd name="connsiteY10" fmla="*/ 223838 h 280988"/>
                  <a:gd name="connsiteX11" fmla="*/ 57150 w 476250"/>
                  <a:gd name="connsiteY11" fmla="*/ 252413 h 280988"/>
                  <a:gd name="connsiteX12" fmla="*/ 33337 w 476250"/>
                  <a:gd name="connsiteY12" fmla="*/ 280988 h 280988"/>
                  <a:gd name="connsiteX13" fmla="*/ 4762 w 476250"/>
                  <a:gd name="connsiteY13" fmla="*/ 280988 h 280988"/>
                  <a:gd name="connsiteX14" fmla="*/ 0 w 476250"/>
                  <a:gd name="connsiteY14" fmla="*/ 242888 h 280988"/>
                  <a:gd name="connsiteX15" fmla="*/ 19050 w 476250"/>
                  <a:gd name="connsiteY15" fmla="*/ 147638 h 280988"/>
                  <a:gd name="connsiteX16" fmla="*/ 23812 w 476250"/>
                  <a:gd name="connsiteY16" fmla="*/ 42863 h 280988"/>
                  <a:gd name="connsiteX17" fmla="*/ 38100 w 476250"/>
                  <a:gd name="connsiteY17" fmla="*/ 42863 h 280988"/>
                  <a:gd name="connsiteX18" fmla="*/ 38100 w 476250"/>
                  <a:gd name="connsiteY18" fmla="*/ 19050 h 280988"/>
                  <a:gd name="connsiteX19" fmla="*/ 38100 w 476250"/>
                  <a:gd name="connsiteY19" fmla="*/ 4763 h 28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6250" h="280988">
                    <a:moveTo>
                      <a:pt x="476250" y="0"/>
                    </a:moveTo>
                    <a:lnTo>
                      <a:pt x="404812" y="14288"/>
                    </a:lnTo>
                    <a:lnTo>
                      <a:pt x="347662" y="42863"/>
                    </a:lnTo>
                    <a:lnTo>
                      <a:pt x="309562" y="100013"/>
                    </a:lnTo>
                    <a:lnTo>
                      <a:pt x="266700" y="161925"/>
                    </a:lnTo>
                    <a:lnTo>
                      <a:pt x="228600" y="204788"/>
                    </a:lnTo>
                    <a:lnTo>
                      <a:pt x="180975" y="252413"/>
                    </a:lnTo>
                    <a:lnTo>
                      <a:pt x="142875" y="252413"/>
                    </a:lnTo>
                    <a:lnTo>
                      <a:pt x="123825" y="252413"/>
                    </a:lnTo>
                    <a:lnTo>
                      <a:pt x="133350" y="204788"/>
                    </a:lnTo>
                    <a:lnTo>
                      <a:pt x="104775" y="223838"/>
                    </a:lnTo>
                    <a:lnTo>
                      <a:pt x="57150" y="252413"/>
                    </a:lnTo>
                    <a:lnTo>
                      <a:pt x="33337" y="280988"/>
                    </a:lnTo>
                    <a:lnTo>
                      <a:pt x="4762" y="280988"/>
                    </a:lnTo>
                    <a:lnTo>
                      <a:pt x="0" y="242888"/>
                    </a:lnTo>
                    <a:lnTo>
                      <a:pt x="19050" y="147638"/>
                    </a:lnTo>
                    <a:lnTo>
                      <a:pt x="23812" y="42863"/>
                    </a:lnTo>
                    <a:lnTo>
                      <a:pt x="38100" y="42863"/>
                    </a:lnTo>
                    <a:lnTo>
                      <a:pt x="38100" y="19050"/>
                    </a:lnTo>
                    <a:lnTo>
                      <a:pt x="38100" y="4763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5658084" y="4957570"/>
                <a:ext cx="250978" cy="210442"/>
              </a:xfrm>
              <a:custGeom>
                <a:avLst/>
                <a:gdLst>
                  <a:gd name="connsiteX0" fmla="*/ 252413 w 252413"/>
                  <a:gd name="connsiteY0" fmla="*/ 0 h 209550"/>
                  <a:gd name="connsiteX1" fmla="*/ 197644 w 252413"/>
                  <a:gd name="connsiteY1" fmla="*/ 0 h 209550"/>
                  <a:gd name="connsiteX2" fmla="*/ 142875 w 252413"/>
                  <a:gd name="connsiteY2" fmla="*/ 14287 h 209550"/>
                  <a:gd name="connsiteX3" fmla="*/ 116681 w 252413"/>
                  <a:gd name="connsiteY3" fmla="*/ 33337 h 209550"/>
                  <a:gd name="connsiteX4" fmla="*/ 104775 w 252413"/>
                  <a:gd name="connsiteY4" fmla="*/ 71437 h 209550"/>
                  <a:gd name="connsiteX5" fmla="*/ 73819 w 252413"/>
                  <a:gd name="connsiteY5" fmla="*/ 123825 h 209550"/>
                  <a:gd name="connsiteX6" fmla="*/ 40481 w 252413"/>
                  <a:gd name="connsiteY6" fmla="*/ 159543 h 209550"/>
                  <a:gd name="connsiteX7" fmla="*/ 7144 w 252413"/>
                  <a:gd name="connsiteY7" fmla="*/ 195262 h 209550"/>
                  <a:gd name="connsiteX8" fmla="*/ 0 w 252413"/>
                  <a:gd name="connsiteY8" fmla="*/ 204787 h 209550"/>
                  <a:gd name="connsiteX9" fmla="*/ 28575 w 252413"/>
                  <a:gd name="connsiteY9" fmla="*/ 209550 h 209550"/>
                  <a:gd name="connsiteX10" fmla="*/ 52388 w 252413"/>
                  <a:gd name="connsiteY10" fmla="*/ 185737 h 209550"/>
                  <a:gd name="connsiteX11" fmla="*/ 78581 w 252413"/>
                  <a:gd name="connsiteY11" fmla="*/ 161925 h 209550"/>
                  <a:gd name="connsiteX12" fmla="*/ 102394 w 252413"/>
                  <a:gd name="connsiteY12" fmla="*/ 130968 h 209550"/>
                  <a:gd name="connsiteX13" fmla="*/ 123825 w 252413"/>
                  <a:gd name="connsiteY13" fmla="*/ 116681 h 209550"/>
                  <a:gd name="connsiteX14" fmla="*/ 140494 w 252413"/>
                  <a:gd name="connsiteY14" fmla="*/ 90487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2413" h="209550">
                    <a:moveTo>
                      <a:pt x="252413" y="0"/>
                    </a:moveTo>
                    <a:lnTo>
                      <a:pt x="197644" y="0"/>
                    </a:lnTo>
                    <a:lnTo>
                      <a:pt x="142875" y="14287"/>
                    </a:lnTo>
                    <a:lnTo>
                      <a:pt x="116681" y="33337"/>
                    </a:lnTo>
                    <a:lnTo>
                      <a:pt x="104775" y="71437"/>
                    </a:lnTo>
                    <a:lnTo>
                      <a:pt x="73819" y="123825"/>
                    </a:lnTo>
                    <a:lnTo>
                      <a:pt x="40481" y="159543"/>
                    </a:lnTo>
                    <a:lnTo>
                      <a:pt x="7144" y="195262"/>
                    </a:lnTo>
                    <a:lnTo>
                      <a:pt x="0" y="204787"/>
                    </a:lnTo>
                    <a:lnTo>
                      <a:pt x="28575" y="209550"/>
                    </a:lnTo>
                    <a:lnTo>
                      <a:pt x="52388" y="185737"/>
                    </a:lnTo>
                    <a:lnTo>
                      <a:pt x="78581" y="161925"/>
                    </a:lnTo>
                    <a:lnTo>
                      <a:pt x="102394" y="130968"/>
                    </a:lnTo>
                    <a:lnTo>
                      <a:pt x="123825" y="116681"/>
                    </a:lnTo>
                    <a:lnTo>
                      <a:pt x="140494" y="9048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5797517" y="4990532"/>
                <a:ext cx="111545" cy="55780"/>
              </a:xfrm>
              <a:custGeom>
                <a:avLst/>
                <a:gdLst>
                  <a:gd name="connsiteX0" fmla="*/ 0 w 109537"/>
                  <a:gd name="connsiteY0" fmla="*/ 54769 h 54769"/>
                  <a:gd name="connsiteX1" fmla="*/ 50006 w 109537"/>
                  <a:gd name="connsiteY1" fmla="*/ 30956 h 54769"/>
                  <a:gd name="connsiteX2" fmla="*/ 61912 w 109537"/>
                  <a:gd name="connsiteY2" fmla="*/ 14288 h 54769"/>
                  <a:gd name="connsiteX3" fmla="*/ 109537 w 109537"/>
                  <a:gd name="connsiteY3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37" h="54769">
                    <a:moveTo>
                      <a:pt x="0" y="54769"/>
                    </a:moveTo>
                    <a:lnTo>
                      <a:pt x="50006" y="30956"/>
                    </a:lnTo>
                    <a:lnTo>
                      <a:pt x="61912" y="14288"/>
                    </a:lnTo>
                    <a:lnTo>
                      <a:pt x="109537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5751885" y="4993067"/>
                <a:ext cx="154642" cy="162268"/>
              </a:xfrm>
              <a:custGeom>
                <a:avLst/>
                <a:gdLst>
                  <a:gd name="connsiteX0" fmla="*/ 0 w 154781"/>
                  <a:gd name="connsiteY0" fmla="*/ 161925 h 161925"/>
                  <a:gd name="connsiteX1" fmla="*/ 30956 w 154781"/>
                  <a:gd name="connsiteY1" fmla="*/ 116682 h 161925"/>
                  <a:gd name="connsiteX2" fmla="*/ 42862 w 154781"/>
                  <a:gd name="connsiteY2" fmla="*/ 88107 h 161925"/>
                  <a:gd name="connsiteX3" fmla="*/ 64294 w 154781"/>
                  <a:gd name="connsiteY3" fmla="*/ 76200 h 161925"/>
                  <a:gd name="connsiteX4" fmla="*/ 85725 w 154781"/>
                  <a:gd name="connsiteY4" fmla="*/ 76200 h 161925"/>
                  <a:gd name="connsiteX5" fmla="*/ 100012 w 154781"/>
                  <a:gd name="connsiteY5" fmla="*/ 54769 h 161925"/>
                  <a:gd name="connsiteX6" fmla="*/ 123825 w 154781"/>
                  <a:gd name="connsiteY6" fmla="*/ 30957 h 161925"/>
                  <a:gd name="connsiteX7" fmla="*/ 135731 w 154781"/>
                  <a:gd name="connsiteY7" fmla="*/ 14288 h 161925"/>
                  <a:gd name="connsiteX8" fmla="*/ 154781 w 154781"/>
                  <a:gd name="connsiteY8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781" h="161925">
                    <a:moveTo>
                      <a:pt x="0" y="161925"/>
                    </a:moveTo>
                    <a:lnTo>
                      <a:pt x="30956" y="116682"/>
                    </a:lnTo>
                    <a:lnTo>
                      <a:pt x="42862" y="88107"/>
                    </a:lnTo>
                    <a:lnTo>
                      <a:pt x="64294" y="76200"/>
                    </a:lnTo>
                    <a:lnTo>
                      <a:pt x="85725" y="76200"/>
                    </a:lnTo>
                    <a:lnTo>
                      <a:pt x="100012" y="54769"/>
                    </a:lnTo>
                    <a:lnTo>
                      <a:pt x="123825" y="30957"/>
                    </a:lnTo>
                    <a:lnTo>
                      <a:pt x="135731" y="14288"/>
                    </a:lnTo>
                    <a:lnTo>
                      <a:pt x="154781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5754419" y="5069130"/>
                <a:ext cx="159714" cy="88741"/>
              </a:xfrm>
              <a:custGeom>
                <a:avLst/>
                <a:gdLst>
                  <a:gd name="connsiteX0" fmla="*/ 161925 w 161925"/>
                  <a:gd name="connsiteY0" fmla="*/ 50007 h 88107"/>
                  <a:gd name="connsiteX1" fmla="*/ 133350 w 161925"/>
                  <a:gd name="connsiteY1" fmla="*/ 54769 h 88107"/>
                  <a:gd name="connsiteX2" fmla="*/ 78581 w 161925"/>
                  <a:gd name="connsiteY2" fmla="*/ 0 h 88107"/>
                  <a:gd name="connsiteX3" fmla="*/ 92869 w 161925"/>
                  <a:gd name="connsiteY3" fmla="*/ 19050 h 88107"/>
                  <a:gd name="connsiteX4" fmla="*/ 80963 w 161925"/>
                  <a:gd name="connsiteY4" fmla="*/ 45244 h 88107"/>
                  <a:gd name="connsiteX5" fmla="*/ 59531 w 161925"/>
                  <a:gd name="connsiteY5" fmla="*/ 57150 h 88107"/>
                  <a:gd name="connsiteX6" fmla="*/ 42863 w 161925"/>
                  <a:gd name="connsiteY6" fmla="*/ 59532 h 88107"/>
                  <a:gd name="connsiteX7" fmla="*/ 0 w 161925"/>
                  <a:gd name="connsiteY7" fmla="*/ 88107 h 8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88107">
                    <a:moveTo>
                      <a:pt x="161925" y="50007"/>
                    </a:moveTo>
                    <a:lnTo>
                      <a:pt x="133350" y="54769"/>
                    </a:lnTo>
                    <a:lnTo>
                      <a:pt x="78581" y="0"/>
                    </a:lnTo>
                    <a:lnTo>
                      <a:pt x="92869" y="19050"/>
                    </a:lnTo>
                    <a:lnTo>
                      <a:pt x="80963" y="45244"/>
                    </a:lnTo>
                    <a:lnTo>
                      <a:pt x="59531" y="57150"/>
                    </a:lnTo>
                    <a:lnTo>
                      <a:pt x="42863" y="59532"/>
                    </a:lnTo>
                    <a:lnTo>
                      <a:pt x="0" y="8810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5675831" y="5122375"/>
                <a:ext cx="233231" cy="147055"/>
              </a:xfrm>
              <a:custGeom>
                <a:avLst/>
                <a:gdLst>
                  <a:gd name="connsiteX0" fmla="*/ 235744 w 235744"/>
                  <a:gd name="connsiteY0" fmla="*/ 147637 h 147637"/>
                  <a:gd name="connsiteX1" fmla="*/ 152400 w 235744"/>
                  <a:gd name="connsiteY1" fmla="*/ 126206 h 147637"/>
                  <a:gd name="connsiteX2" fmla="*/ 104775 w 235744"/>
                  <a:gd name="connsiteY2" fmla="*/ 119062 h 147637"/>
                  <a:gd name="connsiteX3" fmla="*/ 61912 w 235744"/>
                  <a:gd name="connsiteY3" fmla="*/ 116681 h 147637"/>
                  <a:gd name="connsiteX4" fmla="*/ 16669 w 235744"/>
                  <a:gd name="connsiteY4" fmla="*/ 116681 h 147637"/>
                  <a:gd name="connsiteX5" fmla="*/ 0 w 235744"/>
                  <a:gd name="connsiteY5" fmla="*/ 107156 h 147637"/>
                  <a:gd name="connsiteX6" fmla="*/ 61912 w 235744"/>
                  <a:gd name="connsiteY6" fmla="*/ 78581 h 147637"/>
                  <a:gd name="connsiteX7" fmla="*/ 100012 w 235744"/>
                  <a:gd name="connsiteY7" fmla="*/ 52387 h 147637"/>
                  <a:gd name="connsiteX8" fmla="*/ 150019 w 235744"/>
                  <a:gd name="connsiteY8" fmla="*/ 30956 h 147637"/>
                  <a:gd name="connsiteX9" fmla="*/ 180975 w 235744"/>
                  <a:gd name="connsiteY9" fmla="*/ 14287 h 147637"/>
                  <a:gd name="connsiteX10" fmla="*/ 233362 w 235744"/>
                  <a:gd name="connsiteY10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744" h="147637">
                    <a:moveTo>
                      <a:pt x="235744" y="147637"/>
                    </a:moveTo>
                    <a:lnTo>
                      <a:pt x="152400" y="126206"/>
                    </a:lnTo>
                    <a:lnTo>
                      <a:pt x="104775" y="119062"/>
                    </a:lnTo>
                    <a:lnTo>
                      <a:pt x="61912" y="116681"/>
                    </a:lnTo>
                    <a:lnTo>
                      <a:pt x="16669" y="116681"/>
                    </a:lnTo>
                    <a:lnTo>
                      <a:pt x="0" y="107156"/>
                    </a:lnTo>
                    <a:lnTo>
                      <a:pt x="61912" y="78581"/>
                    </a:lnTo>
                    <a:lnTo>
                      <a:pt x="100012" y="52387"/>
                    </a:lnTo>
                    <a:lnTo>
                      <a:pt x="150019" y="30956"/>
                    </a:lnTo>
                    <a:lnTo>
                      <a:pt x="180975" y="14287"/>
                    </a:lnTo>
                    <a:lnTo>
                      <a:pt x="233362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7" name="Freeform 216"/>
              <p:cNvSpPr/>
              <p:nvPr/>
            </p:nvSpPr>
            <p:spPr>
              <a:xfrm>
                <a:off x="4654175" y="5246610"/>
                <a:ext cx="1257421" cy="327072"/>
              </a:xfrm>
              <a:custGeom>
                <a:avLst/>
                <a:gdLst>
                  <a:gd name="connsiteX0" fmla="*/ 1259681 w 1259681"/>
                  <a:gd name="connsiteY0" fmla="*/ 50006 h 328612"/>
                  <a:gd name="connsiteX1" fmla="*/ 1159668 w 1259681"/>
                  <a:gd name="connsiteY1" fmla="*/ 26194 h 328612"/>
                  <a:gd name="connsiteX2" fmla="*/ 1128712 w 1259681"/>
                  <a:gd name="connsiteY2" fmla="*/ 14287 h 328612"/>
                  <a:gd name="connsiteX3" fmla="*/ 1088231 w 1259681"/>
                  <a:gd name="connsiteY3" fmla="*/ 4762 h 328612"/>
                  <a:gd name="connsiteX4" fmla="*/ 1052512 w 1259681"/>
                  <a:gd name="connsiteY4" fmla="*/ 4762 h 328612"/>
                  <a:gd name="connsiteX5" fmla="*/ 1002506 w 1259681"/>
                  <a:gd name="connsiteY5" fmla="*/ 0 h 328612"/>
                  <a:gd name="connsiteX6" fmla="*/ 954881 w 1259681"/>
                  <a:gd name="connsiteY6" fmla="*/ 0 h 328612"/>
                  <a:gd name="connsiteX7" fmla="*/ 895350 w 1259681"/>
                  <a:gd name="connsiteY7" fmla="*/ 0 h 328612"/>
                  <a:gd name="connsiteX8" fmla="*/ 840581 w 1259681"/>
                  <a:gd name="connsiteY8" fmla="*/ 19050 h 328612"/>
                  <a:gd name="connsiteX9" fmla="*/ 766762 w 1259681"/>
                  <a:gd name="connsiteY9" fmla="*/ 57150 h 328612"/>
                  <a:gd name="connsiteX10" fmla="*/ 785812 w 1259681"/>
                  <a:gd name="connsiteY10" fmla="*/ 116681 h 328612"/>
                  <a:gd name="connsiteX11" fmla="*/ 769143 w 1259681"/>
                  <a:gd name="connsiteY11" fmla="*/ 126206 h 328612"/>
                  <a:gd name="connsiteX12" fmla="*/ 742950 w 1259681"/>
                  <a:gd name="connsiteY12" fmla="*/ 71437 h 328612"/>
                  <a:gd name="connsiteX13" fmla="*/ 704850 w 1259681"/>
                  <a:gd name="connsiteY13" fmla="*/ 88106 h 328612"/>
                  <a:gd name="connsiteX14" fmla="*/ 723900 w 1259681"/>
                  <a:gd name="connsiteY14" fmla="*/ 152400 h 328612"/>
                  <a:gd name="connsiteX15" fmla="*/ 704850 w 1259681"/>
                  <a:gd name="connsiteY15" fmla="*/ 161925 h 328612"/>
                  <a:gd name="connsiteX16" fmla="*/ 666750 w 1259681"/>
                  <a:gd name="connsiteY16" fmla="*/ 102394 h 328612"/>
                  <a:gd name="connsiteX17" fmla="*/ 619125 w 1259681"/>
                  <a:gd name="connsiteY17" fmla="*/ 140494 h 328612"/>
                  <a:gd name="connsiteX18" fmla="*/ 571500 w 1259681"/>
                  <a:gd name="connsiteY18" fmla="*/ 145256 h 328612"/>
                  <a:gd name="connsiteX19" fmla="*/ 531018 w 1259681"/>
                  <a:gd name="connsiteY19" fmla="*/ 157162 h 328612"/>
                  <a:gd name="connsiteX20" fmla="*/ 488156 w 1259681"/>
                  <a:gd name="connsiteY20" fmla="*/ 157162 h 328612"/>
                  <a:gd name="connsiteX21" fmla="*/ 428625 w 1259681"/>
                  <a:gd name="connsiteY21" fmla="*/ 157162 h 328612"/>
                  <a:gd name="connsiteX22" fmla="*/ 385762 w 1259681"/>
                  <a:gd name="connsiteY22" fmla="*/ 145256 h 328612"/>
                  <a:gd name="connsiteX23" fmla="*/ 326231 w 1259681"/>
                  <a:gd name="connsiteY23" fmla="*/ 126206 h 328612"/>
                  <a:gd name="connsiteX24" fmla="*/ 288131 w 1259681"/>
                  <a:gd name="connsiteY24" fmla="*/ 109537 h 328612"/>
                  <a:gd name="connsiteX25" fmla="*/ 261937 w 1259681"/>
                  <a:gd name="connsiteY25" fmla="*/ 100012 h 328612"/>
                  <a:gd name="connsiteX26" fmla="*/ 238125 w 1259681"/>
                  <a:gd name="connsiteY26" fmla="*/ 107156 h 328612"/>
                  <a:gd name="connsiteX27" fmla="*/ 195262 w 1259681"/>
                  <a:gd name="connsiteY27" fmla="*/ 157162 h 328612"/>
                  <a:gd name="connsiteX28" fmla="*/ 180975 w 1259681"/>
                  <a:gd name="connsiteY28" fmla="*/ 169069 h 328612"/>
                  <a:gd name="connsiteX29" fmla="*/ 164306 w 1259681"/>
                  <a:gd name="connsiteY29" fmla="*/ 214312 h 328612"/>
                  <a:gd name="connsiteX30" fmla="*/ 147637 w 1259681"/>
                  <a:gd name="connsiteY30" fmla="*/ 257175 h 328612"/>
                  <a:gd name="connsiteX31" fmla="*/ 114300 w 1259681"/>
                  <a:gd name="connsiteY31" fmla="*/ 285750 h 328612"/>
                  <a:gd name="connsiteX32" fmla="*/ 78581 w 1259681"/>
                  <a:gd name="connsiteY32" fmla="*/ 297656 h 328612"/>
                  <a:gd name="connsiteX33" fmla="*/ 40481 w 1259681"/>
                  <a:gd name="connsiteY33" fmla="*/ 314325 h 328612"/>
                  <a:gd name="connsiteX34" fmla="*/ 0 w 1259681"/>
                  <a:gd name="connsiteY34" fmla="*/ 328612 h 328612"/>
                  <a:gd name="connsiteX35" fmla="*/ 0 w 1259681"/>
                  <a:gd name="connsiteY35" fmla="*/ 328612 h 32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59681" h="328612">
                    <a:moveTo>
                      <a:pt x="1259681" y="50006"/>
                    </a:moveTo>
                    <a:lnTo>
                      <a:pt x="1159668" y="26194"/>
                    </a:lnTo>
                    <a:lnTo>
                      <a:pt x="1128712" y="14287"/>
                    </a:lnTo>
                    <a:lnTo>
                      <a:pt x="1088231" y="4762"/>
                    </a:lnTo>
                    <a:lnTo>
                      <a:pt x="1052512" y="4762"/>
                    </a:lnTo>
                    <a:lnTo>
                      <a:pt x="1002506" y="0"/>
                    </a:lnTo>
                    <a:lnTo>
                      <a:pt x="954881" y="0"/>
                    </a:lnTo>
                    <a:lnTo>
                      <a:pt x="895350" y="0"/>
                    </a:lnTo>
                    <a:lnTo>
                      <a:pt x="840581" y="19050"/>
                    </a:lnTo>
                    <a:lnTo>
                      <a:pt x="766762" y="57150"/>
                    </a:lnTo>
                    <a:lnTo>
                      <a:pt x="785812" y="116681"/>
                    </a:lnTo>
                    <a:lnTo>
                      <a:pt x="769143" y="126206"/>
                    </a:lnTo>
                    <a:lnTo>
                      <a:pt x="742950" y="71437"/>
                    </a:lnTo>
                    <a:lnTo>
                      <a:pt x="704850" y="88106"/>
                    </a:lnTo>
                    <a:lnTo>
                      <a:pt x="723900" y="152400"/>
                    </a:lnTo>
                    <a:lnTo>
                      <a:pt x="704850" y="161925"/>
                    </a:lnTo>
                    <a:lnTo>
                      <a:pt x="666750" y="102394"/>
                    </a:lnTo>
                    <a:lnTo>
                      <a:pt x="619125" y="140494"/>
                    </a:lnTo>
                    <a:lnTo>
                      <a:pt x="571500" y="145256"/>
                    </a:lnTo>
                    <a:lnTo>
                      <a:pt x="531018" y="157162"/>
                    </a:lnTo>
                    <a:lnTo>
                      <a:pt x="488156" y="157162"/>
                    </a:lnTo>
                    <a:lnTo>
                      <a:pt x="428625" y="157162"/>
                    </a:lnTo>
                    <a:lnTo>
                      <a:pt x="385762" y="145256"/>
                    </a:lnTo>
                    <a:lnTo>
                      <a:pt x="326231" y="126206"/>
                    </a:lnTo>
                    <a:lnTo>
                      <a:pt x="288131" y="109537"/>
                    </a:lnTo>
                    <a:lnTo>
                      <a:pt x="261937" y="100012"/>
                    </a:lnTo>
                    <a:lnTo>
                      <a:pt x="238125" y="107156"/>
                    </a:lnTo>
                    <a:lnTo>
                      <a:pt x="195262" y="157162"/>
                    </a:lnTo>
                    <a:lnTo>
                      <a:pt x="180975" y="169069"/>
                    </a:lnTo>
                    <a:lnTo>
                      <a:pt x="164306" y="214312"/>
                    </a:lnTo>
                    <a:lnTo>
                      <a:pt x="147637" y="257175"/>
                    </a:lnTo>
                    <a:lnTo>
                      <a:pt x="114300" y="285750"/>
                    </a:lnTo>
                    <a:lnTo>
                      <a:pt x="78581" y="297656"/>
                    </a:lnTo>
                    <a:lnTo>
                      <a:pt x="40481" y="314325"/>
                    </a:lnTo>
                    <a:lnTo>
                      <a:pt x="0" y="328612"/>
                    </a:lnTo>
                    <a:lnTo>
                      <a:pt x="0" y="328612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8" name="Freeform 217"/>
              <p:cNvSpPr/>
              <p:nvPr/>
            </p:nvSpPr>
            <p:spPr>
              <a:xfrm>
                <a:off x="4682062" y="4518940"/>
                <a:ext cx="271257" cy="22818"/>
              </a:xfrm>
              <a:custGeom>
                <a:avLst/>
                <a:gdLst>
                  <a:gd name="connsiteX0" fmla="*/ 0 w 271462"/>
                  <a:gd name="connsiteY0" fmla="*/ 21431 h 21431"/>
                  <a:gd name="connsiteX1" fmla="*/ 90487 w 271462"/>
                  <a:gd name="connsiteY1" fmla="*/ 7143 h 21431"/>
                  <a:gd name="connsiteX2" fmla="*/ 123825 w 271462"/>
                  <a:gd name="connsiteY2" fmla="*/ 0 h 21431"/>
                  <a:gd name="connsiteX3" fmla="*/ 180975 w 271462"/>
                  <a:gd name="connsiteY3" fmla="*/ 2381 h 21431"/>
                  <a:gd name="connsiteX4" fmla="*/ 197643 w 271462"/>
                  <a:gd name="connsiteY4" fmla="*/ 2381 h 21431"/>
                  <a:gd name="connsiteX5" fmla="*/ 197643 w 271462"/>
                  <a:gd name="connsiteY5" fmla="*/ 2381 h 21431"/>
                  <a:gd name="connsiteX6" fmla="*/ 209550 w 271462"/>
                  <a:gd name="connsiteY6" fmla="*/ 19050 h 21431"/>
                  <a:gd name="connsiteX7" fmla="*/ 209550 w 271462"/>
                  <a:gd name="connsiteY7" fmla="*/ 4762 h 21431"/>
                  <a:gd name="connsiteX8" fmla="*/ 271462 w 271462"/>
                  <a:gd name="connsiteY8" fmla="*/ 2381 h 21431"/>
                  <a:gd name="connsiteX9" fmla="*/ 271462 w 271462"/>
                  <a:gd name="connsiteY9" fmla="*/ 14287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462" h="21431">
                    <a:moveTo>
                      <a:pt x="0" y="21431"/>
                    </a:moveTo>
                    <a:lnTo>
                      <a:pt x="90487" y="7143"/>
                    </a:lnTo>
                    <a:lnTo>
                      <a:pt x="123825" y="0"/>
                    </a:lnTo>
                    <a:lnTo>
                      <a:pt x="180975" y="2381"/>
                    </a:lnTo>
                    <a:lnTo>
                      <a:pt x="197643" y="2381"/>
                    </a:lnTo>
                    <a:lnTo>
                      <a:pt x="197643" y="2381"/>
                    </a:lnTo>
                    <a:lnTo>
                      <a:pt x="209550" y="19050"/>
                    </a:lnTo>
                    <a:lnTo>
                      <a:pt x="209550" y="4762"/>
                    </a:lnTo>
                    <a:lnTo>
                      <a:pt x="271462" y="2381"/>
                    </a:lnTo>
                    <a:lnTo>
                      <a:pt x="271462" y="1428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4824029" y="4458090"/>
                <a:ext cx="709835" cy="458914"/>
              </a:xfrm>
              <a:custGeom>
                <a:avLst/>
                <a:gdLst>
                  <a:gd name="connsiteX0" fmla="*/ 126206 w 709612"/>
                  <a:gd name="connsiteY0" fmla="*/ 64294 h 459581"/>
                  <a:gd name="connsiteX1" fmla="*/ 138112 w 709612"/>
                  <a:gd name="connsiteY1" fmla="*/ 100013 h 459581"/>
                  <a:gd name="connsiteX2" fmla="*/ 161925 w 709612"/>
                  <a:gd name="connsiteY2" fmla="*/ 100013 h 459581"/>
                  <a:gd name="connsiteX3" fmla="*/ 178593 w 709612"/>
                  <a:gd name="connsiteY3" fmla="*/ 66675 h 459581"/>
                  <a:gd name="connsiteX4" fmla="*/ 209550 w 709612"/>
                  <a:gd name="connsiteY4" fmla="*/ 59531 h 459581"/>
                  <a:gd name="connsiteX5" fmla="*/ 233362 w 709612"/>
                  <a:gd name="connsiteY5" fmla="*/ 50006 h 459581"/>
                  <a:gd name="connsiteX6" fmla="*/ 266700 w 709612"/>
                  <a:gd name="connsiteY6" fmla="*/ 23813 h 459581"/>
                  <a:gd name="connsiteX7" fmla="*/ 295275 w 709612"/>
                  <a:gd name="connsiteY7" fmla="*/ 0 h 459581"/>
                  <a:gd name="connsiteX8" fmla="*/ 333375 w 709612"/>
                  <a:gd name="connsiteY8" fmla="*/ 14288 h 459581"/>
                  <a:gd name="connsiteX9" fmla="*/ 364331 w 709612"/>
                  <a:gd name="connsiteY9" fmla="*/ 38100 h 459581"/>
                  <a:gd name="connsiteX10" fmla="*/ 395287 w 709612"/>
                  <a:gd name="connsiteY10" fmla="*/ 47625 h 459581"/>
                  <a:gd name="connsiteX11" fmla="*/ 433387 w 709612"/>
                  <a:gd name="connsiteY11" fmla="*/ 42863 h 459581"/>
                  <a:gd name="connsiteX12" fmla="*/ 447675 w 709612"/>
                  <a:gd name="connsiteY12" fmla="*/ 45244 h 459581"/>
                  <a:gd name="connsiteX13" fmla="*/ 519112 w 709612"/>
                  <a:gd name="connsiteY13" fmla="*/ 83344 h 459581"/>
                  <a:gd name="connsiteX14" fmla="*/ 600075 w 709612"/>
                  <a:gd name="connsiteY14" fmla="*/ 142875 h 459581"/>
                  <a:gd name="connsiteX15" fmla="*/ 645318 w 709612"/>
                  <a:gd name="connsiteY15" fmla="*/ 204788 h 459581"/>
                  <a:gd name="connsiteX16" fmla="*/ 681037 w 709612"/>
                  <a:gd name="connsiteY16" fmla="*/ 269081 h 459581"/>
                  <a:gd name="connsiteX17" fmla="*/ 707231 w 709612"/>
                  <a:gd name="connsiteY17" fmla="*/ 309563 h 459581"/>
                  <a:gd name="connsiteX18" fmla="*/ 709612 w 709612"/>
                  <a:gd name="connsiteY18" fmla="*/ 364331 h 459581"/>
                  <a:gd name="connsiteX19" fmla="*/ 685800 w 709612"/>
                  <a:gd name="connsiteY19" fmla="*/ 409575 h 459581"/>
                  <a:gd name="connsiteX20" fmla="*/ 619125 w 709612"/>
                  <a:gd name="connsiteY20" fmla="*/ 459581 h 459581"/>
                  <a:gd name="connsiteX21" fmla="*/ 547687 w 709612"/>
                  <a:gd name="connsiteY21" fmla="*/ 435769 h 459581"/>
                  <a:gd name="connsiteX22" fmla="*/ 502443 w 709612"/>
                  <a:gd name="connsiteY22" fmla="*/ 407194 h 459581"/>
                  <a:gd name="connsiteX23" fmla="*/ 469106 w 709612"/>
                  <a:gd name="connsiteY23" fmla="*/ 388144 h 459581"/>
                  <a:gd name="connsiteX24" fmla="*/ 440531 w 709612"/>
                  <a:gd name="connsiteY24" fmla="*/ 357188 h 459581"/>
                  <a:gd name="connsiteX25" fmla="*/ 397668 w 709612"/>
                  <a:gd name="connsiteY25" fmla="*/ 340519 h 459581"/>
                  <a:gd name="connsiteX26" fmla="*/ 330993 w 709612"/>
                  <a:gd name="connsiteY26" fmla="*/ 330994 h 459581"/>
                  <a:gd name="connsiteX27" fmla="*/ 283368 w 709612"/>
                  <a:gd name="connsiteY27" fmla="*/ 330994 h 459581"/>
                  <a:gd name="connsiteX28" fmla="*/ 228600 w 709612"/>
                  <a:gd name="connsiteY28" fmla="*/ 335756 h 459581"/>
                  <a:gd name="connsiteX29" fmla="*/ 190500 w 709612"/>
                  <a:gd name="connsiteY29" fmla="*/ 321469 h 459581"/>
                  <a:gd name="connsiteX30" fmla="*/ 147637 w 709612"/>
                  <a:gd name="connsiteY30" fmla="*/ 304800 h 459581"/>
                  <a:gd name="connsiteX31" fmla="*/ 102393 w 709612"/>
                  <a:gd name="connsiteY31" fmla="*/ 300038 h 459581"/>
                  <a:gd name="connsiteX32" fmla="*/ 57150 w 709612"/>
                  <a:gd name="connsiteY32" fmla="*/ 302419 h 459581"/>
                  <a:gd name="connsiteX33" fmla="*/ 0 w 709612"/>
                  <a:gd name="connsiteY33" fmla="*/ 292894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09612" h="459581">
                    <a:moveTo>
                      <a:pt x="126206" y="64294"/>
                    </a:moveTo>
                    <a:lnTo>
                      <a:pt x="138112" y="100013"/>
                    </a:lnTo>
                    <a:lnTo>
                      <a:pt x="161925" y="100013"/>
                    </a:lnTo>
                    <a:lnTo>
                      <a:pt x="178593" y="66675"/>
                    </a:lnTo>
                    <a:lnTo>
                      <a:pt x="209550" y="59531"/>
                    </a:lnTo>
                    <a:lnTo>
                      <a:pt x="233362" y="50006"/>
                    </a:lnTo>
                    <a:lnTo>
                      <a:pt x="266700" y="23813"/>
                    </a:lnTo>
                    <a:lnTo>
                      <a:pt x="295275" y="0"/>
                    </a:lnTo>
                    <a:lnTo>
                      <a:pt x="333375" y="14288"/>
                    </a:lnTo>
                    <a:lnTo>
                      <a:pt x="364331" y="38100"/>
                    </a:lnTo>
                    <a:lnTo>
                      <a:pt x="395287" y="47625"/>
                    </a:lnTo>
                    <a:lnTo>
                      <a:pt x="433387" y="42863"/>
                    </a:lnTo>
                    <a:lnTo>
                      <a:pt x="447675" y="45244"/>
                    </a:lnTo>
                    <a:lnTo>
                      <a:pt x="519112" y="83344"/>
                    </a:lnTo>
                    <a:lnTo>
                      <a:pt x="600075" y="142875"/>
                    </a:lnTo>
                    <a:lnTo>
                      <a:pt x="645318" y="204788"/>
                    </a:lnTo>
                    <a:lnTo>
                      <a:pt x="681037" y="269081"/>
                    </a:lnTo>
                    <a:lnTo>
                      <a:pt x="707231" y="309563"/>
                    </a:lnTo>
                    <a:lnTo>
                      <a:pt x="709612" y="364331"/>
                    </a:lnTo>
                    <a:lnTo>
                      <a:pt x="685800" y="409575"/>
                    </a:lnTo>
                    <a:lnTo>
                      <a:pt x="619125" y="459581"/>
                    </a:lnTo>
                    <a:lnTo>
                      <a:pt x="547687" y="435769"/>
                    </a:lnTo>
                    <a:lnTo>
                      <a:pt x="502443" y="407194"/>
                    </a:lnTo>
                    <a:lnTo>
                      <a:pt x="469106" y="388144"/>
                    </a:lnTo>
                    <a:lnTo>
                      <a:pt x="440531" y="357188"/>
                    </a:lnTo>
                    <a:lnTo>
                      <a:pt x="397668" y="340519"/>
                    </a:lnTo>
                    <a:lnTo>
                      <a:pt x="330993" y="330994"/>
                    </a:lnTo>
                    <a:lnTo>
                      <a:pt x="283368" y="330994"/>
                    </a:lnTo>
                    <a:lnTo>
                      <a:pt x="228600" y="335756"/>
                    </a:lnTo>
                    <a:lnTo>
                      <a:pt x="190500" y="321469"/>
                    </a:lnTo>
                    <a:lnTo>
                      <a:pt x="147637" y="304800"/>
                    </a:lnTo>
                    <a:lnTo>
                      <a:pt x="102393" y="300038"/>
                    </a:lnTo>
                    <a:lnTo>
                      <a:pt x="57150" y="302419"/>
                    </a:lnTo>
                    <a:lnTo>
                      <a:pt x="0" y="292894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0" name="Freeform 219"/>
              <p:cNvSpPr/>
              <p:nvPr/>
            </p:nvSpPr>
            <p:spPr>
              <a:xfrm>
                <a:off x="4679526" y="4544295"/>
                <a:ext cx="139433" cy="202835"/>
              </a:xfrm>
              <a:custGeom>
                <a:avLst/>
                <a:gdLst>
                  <a:gd name="connsiteX0" fmla="*/ 0 w 140494"/>
                  <a:gd name="connsiteY0" fmla="*/ 0 h 204788"/>
                  <a:gd name="connsiteX1" fmla="*/ 19050 w 140494"/>
                  <a:gd name="connsiteY1" fmla="*/ 64294 h 204788"/>
                  <a:gd name="connsiteX2" fmla="*/ 42863 w 140494"/>
                  <a:gd name="connsiteY2" fmla="*/ 111919 h 204788"/>
                  <a:gd name="connsiteX3" fmla="*/ 88107 w 140494"/>
                  <a:gd name="connsiteY3" fmla="*/ 164306 h 204788"/>
                  <a:gd name="connsiteX4" fmla="*/ 114300 w 140494"/>
                  <a:gd name="connsiteY4" fmla="*/ 197644 h 204788"/>
                  <a:gd name="connsiteX5" fmla="*/ 140494 w 140494"/>
                  <a:gd name="connsiteY5" fmla="*/ 204788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204788">
                    <a:moveTo>
                      <a:pt x="0" y="0"/>
                    </a:moveTo>
                    <a:lnTo>
                      <a:pt x="19050" y="64294"/>
                    </a:lnTo>
                    <a:lnTo>
                      <a:pt x="42863" y="111919"/>
                    </a:lnTo>
                    <a:lnTo>
                      <a:pt x="88107" y="164306"/>
                    </a:lnTo>
                    <a:lnTo>
                      <a:pt x="114300" y="197644"/>
                    </a:lnTo>
                    <a:lnTo>
                      <a:pt x="140494" y="204788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4636430" y="4569649"/>
                <a:ext cx="798563" cy="768237"/>
              </a:xfrm>
              <a:custGeom>
                <a:avLst/>
                <a:gdLst>
                  <a:gd name="connsiteX0" fmla="*/ 21431 w 797719"/>
                  <a:gd name="connsiteY0" fmla="*/ 0 h 769144"/>
                  <a:gd name="connsiteX1" fmla="*/ 47625 w 797719"/>
                  <a:gd name="connsiteY1" fmla="*/ 42862 h 769144"/>
                  <a:gd name="connsiteX2" fmla="*/ 47625 w 797719"/>
                  <a:gd name="connsiteY2" fmla="*/ 42862 h 769144"/>
                  <a:gd name="connsiteX3" fmla="*/ 47625 w 797719"/>
                  <a:gd name="connsiteY3" fmla="*/ 73819 h 769144"/>
                  <a:gd name="connsiteX4" fmla="*/ 80962 w 797719"/>
                  <a:gd name="connsiteY4" fmla="*/ 111919 h 769144"/>
                  <a:gd name="connsiteX5" fmla="*/ 135731 w 797719"/>
                  <a:gd name="connsiteY5" fmla="*/ 161925 h 769144"/>
                  <a:gd name="connsiteX6" fmla="*/ 173831 w 797719"/>
                  <a:gd name="connsiteY6" fmla="*/ 192881 h 769144"/>
                  <a:gd name="connsiteX7" fmla="*/ 254794 w 797719"/>
                  <a:gd name="connsiteY7" fmla="*/ 216694 h 769144"/>
                  <a:gd name="connsiteX8" fmla="*/ 316706 w 797719"/>
                  <a:gd name="connsiteY8" fmla="*/ 216694 h 769144"/>
                  <a:gd name="connsiteX9" fmla="*/ 369094 w 797719"/>
                  <a:gd name="connsiteY9" fmla="*/ 230981 h 769144"/>
                  <a:gd name="connsiteX10" fmla="*/ 397669 w 797719"/>
                  <a:gd name="connsiteY10" fmla="*/ 245269 h 769144"/>
                  <a:gd name="connsiteX11" fmla="*/ 466725 w 797719"/>
                  <a:gd name="connsiteY11" fmla="*/ 242887 h 769144"/>
                  <a:gd name="connsiteX12" fmla="*/ 545306 w 797719"/>
                  <a:gd name="connsiteY12" fmla="*/ 242887 h 769144"/>
                  <a:gd name="connsiteX13" fmla="*/ 614362 w 797719"/>
                  <a:gd name="connsiteY13" fmla="*/ 259556 h 769144"/>
                  <a:gd name="connsiteX14" fmla="*/ 685800 w 797719"/>
                  <a:gd name="connsiteY14" fmla="*/ 311944 h 769144"/>
                  <a:gd name="connsiteX15" fmla="*/ 728662 w 797719"/>
                  <a:gd name="connsiteY15" fmla="*/ 340519 h 769144"/>
                  <a:gd name="connsiteX16" fmla="*/ 781050 w 797719"/>
                  <a:gd name="connsiteY16" fmla="*/ 378619 h 769144"/>
                  <a:gd name="connsiteX17" fmla="*/ 797719 w 797719"/>
                  <a:gd name="connsiteY17" fmla="*/ 438150 h 769144"/>
                  <a:gd name="connsiteX18" fmla="*/ 795337 w 797719"/>
                  <a:gd name="connsiteY18" fmla="*/ 540544 h 769144"/>
                  <a:gd name="connsiteX19" fmla="*/ 781050 w 797719"/>
                  <a:gd name="connsiteY19" fmla="*/ 631031 h 769144"/>
                  <a:gd name="connsiteX20" fmla="*/ 771525 w 797719"/>
                  <a:gd name="connsiteY20" fmla="*/ 673894 h 769144"/>
                  <a:gd name="connsiteX21" fmla="*/ 738187 w 797719"/>
                  <a:gd name="connsiteY21" fmla="*/ 707231 h 769144"/>
                  <a:gd name="connsiteX22" fmla="*/ 688181 w 797719"/>
                  <a:gd name="connsiteY22" fmla="*/ 728662 h 769144"/>
                  <a:gd name="connsiteX23" fmla="*/ 592931 w 797719"/>
                  <a:gd name="connsiteY23" fmla="*/ 762000 h 769144"/>
                  <a:gd name="connsiteX24" fmla="*/ 533400 w 797719"/>
                  <a:gd name="connsiteY24" fmla="*/ 769144 h 769144"/>
                  <a:gd name="connsiteX25" fmla="*/ 497681 w 797719"/>
                  <a:gd name="connsiteY25" fmla="*/ 750094 h 769144"/>
                  <a:gd name="connsiteX26" fmla="*/ 452437 w 797719"/>
                  <a:gd name="connsiteY26" fmla="*/ 726281 h 769144"/>
                  <a:gd name="connsiteX27" fmla="*/ 407194 w 797719"/>
                  <a:gd name="connsiteY27" fmla="*/ 716756 h 769144"/>
                  <a:gd name="connsiteX28" fmla="*/ 361950 w 797719"/>
                  <a:gd name="connsiteY28" fmla="*/ 716756 h 769144"/>
                  <a:gd name="connsiteX29" fmla="*/ 302419 w 797719"/>
                  <a:gd name="connsiteY29" fmla="*/ 702469 h 769144"/>
                  <a:gd name="connsiteX30" fmla="*/ 242887 w 797719"/>
                  <a:gd name="connsiteY30" fmla="*/ 685800 h 769144"/>
                  <a:gd name="connsiteX31" fmla="*/ 195262 w 797719"/>
                  <a:gd name="connsiteY31" fmla="*/ 652462 h 769144"/>
                  <a:gd name="connsiteX32" fmla="*/ 126206 w 797719"/>
                  <a:gd name="connsiteY32" fmla="*/ 602456 h 769144"/>
                  <a:gd name="connsiteX33" fmla="*/ 100012 w 797719"/>
                  <a:gd name="connsiteY33" fmla="*/ 581025 h 769144"/>
                  <a:gd name="connsiteX34" fmla="*/ 45244 w 797719"/>
                  <a:gd name="connsiteY34" fmla="*/ 554831 h 769144"/>
                  <a:gd name="connsiteX35" fmla="*/ 0 w 797719"/>
                  <a:gd name="connsiteY35" fmla="*/ 542925 h 76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97719" h="769144">
                    <a:moveTo>
                      <a:pt x="21431" y="0"/>
                    </a:moveTo>
                    <a:lnTo>
                      <a:pt x="47625" y="42862"/>
                    </a:lnTo>
                    <a:lnTo>
                      <a:pt x="47625" y="42862"/>
                    </a:lnTo>
                    <a:lnTo>
                      <a:pt x="47625" y="73819"/>
                    </a:lnTo>
                    <a:lnTo>
                      <a:pt x="80962" y="111919"/>
                    </a:lnTo>
                    <a:lnTo>
                      <a:pt x="135731" y="161925"/>
                    </a:lnTo>
                    <a:lnTo>
                      <a:pt x="173831" y="192881"/>
                    </a:lnTo>
                    <a:lnTo>
                      <a:pt x="254794" y="216694"/>
                    </a:lnTo>
                    <a:lnTo>
                      <a:pt x="316706" y="216694"/>
                    </a:lnTo>
                    <a:lnTo>
                      <a:pt x="369094" y="230981"/>
                    </a:lnTo>
                    <a:lnTo>
                      <a:pt x="397669" y="245269"/>
                    </a:lnTo>
                    <a:lnTo>
                      <a:pt x="466725" y="242887"/>
                    </a:lnTo>
                    <a:lnTo>
                      <a:pt x="545306" y="242887"/>
                    </a:lnTo>
                    <a:lnTo>
                      <a:pt x="614362" y="259556"/>
                    </a:lnTo>
                    <a:lnTo>
                      <a:pt x="685800" y="311944"/>
                    </a:lnTo>
                    <a:lnTo>
                      <a:pt x="728662" y="340519"/>
                    </a:lnTo>
                    <a:lnTo>
                      <a:pt x="781050" y="378619"/>
                    </a:lnTo>
                    <a:lnTo>
                      <a:pt x="797719" y="438150"/>
                    </a:lnTo>
                    <a:lnTo>
                      <a:pt x="795337" y="540544"/>
                    </a:lnTo>
                    <a:lnTo>
                      <a:pt x="781050" y="631031"/>
                    </a:lnTo>
                    <a:lnTo>
                      <a:pt x="771525" y="673894"/>
                    </a:lnTo>
                    <a:lnTo>
                      <a:pt x="738187" y="707231"/>
                    </a:lnTo>
                    <a:lnTo>
                      <a:pt x="688181" y="728662"/>
                    </a:lnTo>
                    <a:lnTo>
                      <a:pt x="592931" y="762000"/>
                    </a:lnTo>
                    <a:lnTo>
                      <a:pt x="533400" y="769144"/>
                    </a:lnTo>
                    <a:lnTo>
                      <a:pt x="497681" y="750094"/>
                    </a:lnTo>
                    <a:lnTo>
                      <a:pt x="452437" y="726281"/>
                    </a:lnTo>
                    <a:lnTo>
                      <a:pt x="407194" y="716756"/>
                    </a:lnTo>
                    <a:lnTo>
                      <a:pt x="361950" y="716756"/>
                    </a:lnTo>
                    <a:lnTo>
                      <a:pt x="302419" y="702469"/>
                    </a:lnTo>
                    <a:lnTo>
                      <a:pt x="242887" y="685800"/>
                    </a:lnTo>
                    <a:lnTo>
                      <a:pt x="195262" y="652462"/>
                    </a:lnTo>
                    <a:lnTo>
                      <a:pt x="126206" y="602456"/>
                    </a:lnTo>
                    <a:lnTo>
                      <a:pt x="100012" y="581025"/>
                    </a:lnTo>
                    <a:lnTo>
                      <a:pt x="45244" y="554831"/>
                    </a:lnTo>
                    <a:lnTo>
                      <a:pt x="0" y="54292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2" name="Freeform 221"/>
              <p:cNvSpPr/>
              <p:nvPr/>
            </p:nvSpPr>
            <p:spPr>
              <a:xfrm>
                <a:off x="4073633" y="4179192"/>
                <a:ext cx="580543" cy="398063"/>
              </a:xfrm>
              <a:custGeom>
                <a:avLst/>
                <a:gdLst>
                  <a:gd name="connsiteX0" fmla="*/ 0 w 581025"/>
                  <a:gd name="connsiteY0" fmla="*/ 0 h 397669"/>
                  <a:gd name="connsiteX1" fmla="*/ 76200 w 581025"/>
                  <a:gd name="connsiteY1" fmla="*/ 30956 h 397669"/>
                  <a:gd name="connsiteX2" fmla="*/ 111918 w 581025"/>
                  <a:gd name="connsiteY2" fmla="*/ 54769 h 397669"/>
                  <a:gd name="connsiteX3" fmla="*/ 188118 w 581025"/>
                  <a:gd name="connsiteY3" fmla="*/ 109537 h 397669"/>
                  <a:gd name="connsiteX4" fmla="*/ 228600 w 581025"/>
                  <a:gd name="connsiteY4" fmla="*/ 147637 h 397669"/>
                  <a:gd name="connsiteX5" fmla="*/ 345281 w 581025"/>
                  <a:gd name="connsiteY5" fmla="*/ 230981 h 397669"/>
                  <a:gd name="connsiteX6" fmla="*/ 407193 w 581025"/>
                  <a:gd name="connsiteY6" fmla="*/ 283369 h 397669"/>
                  <a:gd name="connsiteX7" fmla="*/ 471487 w 581025"/>
                  <a:gd name="connsiteY7" fmla="*/ 326231 h 397669"/>
                  <a:gd name="connsiteX8" fmla="*/ 561975 w 581025"/>
                  <a:gd name="connsiteY8" fmla="*/ 359569 h 397669"/>
                  <a:gd name="connsiteX9" fmla="*/ 557212 w 581025"/>
                  <a:gd name="connsiteY9" fmla="*/ 371475 h 397669"/>
                  <a:gd name="connsiteX10" fmla="*/ 509587 w 581025"/>
                  <a:gd name="connsiteY10" fmla="*/ 376237 h 397669"/>
                  <a:gd name="connsiteX11" fmla="*/ 511968 w 581025"/>
                  <a:gd name="connsiteY11" fmla="*/ 397669 h 397669"/>
                  <a:gd name="connsiteX12" fmla="*/ 571500 w 581025"/>
                  <a:gd name="connsiteY12" fmla="*/ 388144 h 397669"/>
                  <a:gd name="connsiteX13" fmla="*/ 581025 w 581025"/>
                  <a:gd name="connsiteY13" fmla="*/ 388144 h 39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1025" h="397669">
                    <a:moveTo>
                      <a:pt x="0" y="0"/>
                    </a:moveTo>
                    <a:lnTo>
                      <a:pt x="76200" y="30956"/>
                    </a:lnTo>
                    <a:lnTo>
                      <a:pt x="111918" y="54769"/>
                    </a:lnTo>
                    <a:lnTo>
                      <a:pt x="188118" y="109537"/>
                    </a:lnTo>
                    <a:lnTo>
                      <a:pt x="228600" y="147637"/>
                    </a:lnTo>
                    <a:lnTo>
                      <a:pt x="345281" y="230981"/>
                    </a:lnTo>
                    <a:lnTo>
                      <a:pt x="407193" y="283369"/>
                    </a:lnTo>
                    <a:lnTo>
                      <a:pt x="471487" y="326231"/>
                    </a:lnTo>
                    <a:lnTo>
                      <a:pt x="561975" y="359569"/>
                    </a:lnTo>
                    <a:lnTo>
                      <a:pt x="557212" y="371475"/>
                    </a:lnTo>
                    <a:lnTo>
                      <a:pt x="509587" y="376237"/>
                    </a:lnTo>
                    <a:lnTo>
                      <a:pt x="511968" y="397669"/>
                    </a:lnTo>
                    <a:lnTo>
                      <a:pt x="571500" y="388144"/>
                    </a:lnTo>
                    <a:lnTo>
                      <a:pt x="581025" y="388144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4268836" y="4295822"/>
                <a:ext cx="215486" cy="271291"/>
              </a:xfrm>
              <a:custGeom>
                <a:avLst/>
                <a:gdLst>
                  <a:gd name="connsiteX0" fmla="*/ 0 w 216694"/>
                  <a:gd name="connsiteY0" fmla="*/ 0 h 271463"/>
                  <a:gd name="connsiteX1" fmla="*/ 30956 w 216694"/>
                  <a:gd name="connsiteY1" fmla="*/ 50006 h 271463"/>
                  <a:gd name="connsiteX2" fmla="*/ 66675 w 216694"/>
                  <a:gd name="connsiteY2" fmla="*/ 80963 h 271463"/>
                  <a:gd name="connsiteX3" fmla="*/ 107156 w 216694"/>
                  <a:gd name="connsiteY3" fmla="*/ 114300 h 271463"/>
                  <a:gd name="connsiteX4" fmla="*/ 133350 w 216694"/>
                  <a:gd name="connsiteY4" fmla="*/ 152400 h 271463"/>
                  <a:gd name="connsiteX5" fmla="*/ 159544 w 216694"/>
                  <a:gd name="connsiteY5" fmla="*/ 197644 h 271463"/>
                  <a:gd name="connsiteX6" fmla="*/ 166688 w 216694"/>
                  <a:gd name="connsiteY6" fmla="*/ 223838 h 271463"/>
                  <a:gd name="connsiteX7" fmla="*/ 192881 w 216694"/>
                  <a:gd name="connsiteY7" fmla="*/ 228600 h 271463"/>
                  <a:gd name="connsiteX8" fmla="*/ 211931 w 216694"/>
                  <a:gd name="connsiteY8" fmla="*/ 235744 h 271463"/>
                  <a:gd name="connsiteX9" fmla="*/ 216694 w 216694"/>
                  <a:gd name="connsiteY9" fmla="*/ 242888 h 271463"/>
                  <a:gd name="connsiteX10" fmla="*/ 211931 w 216694"/>
                  <a:gd name="connsiteY10" fmla="*/ 252413 h 271463"/>
                  <a:gd name="connsiteX11" fmla="*/ 204788 w 216694"/>
                  <a:gd name="connsiteY11" fmla="*/ 252413 h 271463"/>
                  <a:gd name="connsiteX12" fmla="*/ 185738 w 216694"/>
                  <a:gd name="connsiteY12" fmla="*/ 245269 h 271463"/>
                  <a:gd name="connsiteX13" fmla="*/ 173831 w 216694"/>
                  <a:gd name="connsiteY13" fmla="*/ 245269 h 271463"/>
                  <a:gd name="connsiteX14" fmla="*/ 173831 w 216694"/>
                  <a:gd name="connsiteY14" fmla="*/ 254794 h 271463"/>
                  <a:gd name="connsiteX15" fmla="*/ 173831 w 216694"/>
                  <a:gd name="connsiteY15" fmla="*/ 254794 h 271463"/>
                  <a:gd name="connsiteX16" fmla="*/ 173831 w 216694"/>
                  <a:gd name="connsiteY16" fmla="*/ 271463 h 27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6694" h="271463">
                    <a:moveTo>
                      <a:pt x="0" y="0"/>
                    </a:moveTo>
                    <a:lnTo>
                      <a:pt x="30956" y="50006"/>
                    </a:lnTo>
                    <a:lnTo>
                      <a:pt x="66675" y="80963"/>
                    </a:lnTo>
                    <a:lnTo>
                      <a:pt x="107156" y="114300"/>
                    </a:lnTo>
                    <a:lnTo>
                      <a:pt x="133350" y="152400"/>
                    </a:lnTo>
                    <a:lnTo>
                      <a:pt x="159544" y="197644"/>
                    </a:lnTo>
                    <a:lnTo>
                      <a:pt x="166688" y="223838"/>
                    </a:lnTo>
                    <a:lnTo>
                      <a:pt x="192881" y="228600"/>
                    </a:lnTo>
                    <a:lnTo>
                      <a:pt x="211931" y="235744"/>
                    </a:lnTo>
                    <a:lnTo>
                      <a:pt x="216694" y="242888"/>
                    </a:lnTo>
                    <a:lnTo>
                      <a:pt x="211931" y="252413"/>
                    </a:lnTo>
                    <a:lnTo>
                      <a:pt x="204788" y="252413"/>
                    </a:lnTo>
                    <a:lnTo>
                      <a:pt x="185738" y="245269"/>
                    </a:lnTo>
                    <a:lnTo>
                      <a:pt x="173831" y="245269"/>
                    </a:lnTo>
                    <a:lnTo>
                      <a:pt x="173831" y="254794"/>
                    </a:lnTo>
                    <a:lnTo>
                      <a:pt x="173831" y="254794"/>
                    </a:lnTo>
                    <a:lnTo>
                      <a:pt x="173831" y="271463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4" name="Freeform 223"/>
              <p:cNvSpPr/>
              <p:nvPr/>
            </p:nvSpPr>
            <p:spPr>
              <a:xfrm>
                <a:off x="4187712" y="4283144"/>
                <a:ext cx="238302" cy="289040"/>
              </a:xfrm>
              <a:custGeom>
                <a:avLst/>
                <a:gdLst>
                  <a:gd name="connsiteX0" fmla="*/ 238125 w 238125"/>
                  <a:gd name="connsiteY0" fmla="*/ 288131 h 288131"/>
                  <a:gd name="connsiteX1" fmla="*/ 226218 w 238125"/>
                  <a:gd name="connsiteY1" fmla="*/ 233362 h 288131"/>
                  <a:gd name="connsiteX2" fmla="*/ 202406 w 238125"/>
                  <a:gd name="connsiteY2" fmla="*/ 183356 h 288131"/>
                  <a:gd name="connsiteX3" fmla="*/ 164306 w 238125"/>
                  <a:gd name="connsiteY3" fmla="*/ 142875 h 288131"/>
                  <a:gd name="connsiteX4" fmla="*/ 83343 w 238125"/>
                  <a:gd name="connsiteY4" fmla="*/ 66675 h 288131"/>
                  <a:gd name="connsiteX5" fmla="*/ 23812 w 238125"/>
                  <a:gd name="connsiteY5" fmla="*/ 21431 h 288131"/>
                  <a:gd name="connsiteX6" fmla="*/ 0 w 238125"/>
                  <a:gd name="connsiteY6" fmla="*/ 0 h 28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288131">
                    <a:moveTo>
                      <a:pt x="238125" y="288131"/>
                    </a:moveTo>
                    <a:lnTo>
                      <a:pt x="226218" y="233362"/>
                    </a:lnTo>
                    <a:lnTo>
                      <a:pt x="202406" y="183356"/>
                    </a:lnTo>
                    <a:lnTo>
                      <a:pt x="164306" y="142875"/>
                    </a:lnTo>
                    <a:lnTo>
                      <a:pt x="83343" y="66675"/>
                    </a:lnTo>
                    <a:lnTo>
                      <a:pt x="23812" y="21431"/>
                    </a:lnTo>
                    <a:lnTo>
                      <a:pt x="0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3817584" y="4151301"/>
                <a:ext cx="372664" cy="261151"/>
              </a:xfrm>
              <a:custGeom>
                <a:avLst/>
                <a:gdLst>
                  <a:gd name="connsiteX0" fmla="*/ 0 w 371475"/>
                  <a:gd name="connsiteY0" fmla="*/ 261937 h 261937"/>
                  <a:gd name="connsiteX1" fmla="*/ 30956 w 371475"/>
                  <a:gd name="connsiteY1" fmla="*/ 209550 h 261937"/>
                  <a:gd name="connsiteX2" fmla="*/ 47625 w 371475"/>
                  <a:gd name="connsiteY2" fmla="*/ 178594 h 261937"/>
                  <a:gd name="connsiteX3" fmla="*/ 42862 w 371475"/>
                  <a:gd name="connsiteY3" fmla="*/ 142875 h 261937"/>
                  <a:gd name="connsiteX4" fmla="*/ 35719 w 371475"/>
                  <a:gd name="connsiteY4" fmla="*/ 90487 h 261937"/>
                  <a:gd name="connsiteX5" fmla="*/ 45244 w 371475"/>
                  <a:gd name="connsiteY5" fmla="*/ 52387 h 261937"/>
                  <a:gd name="connsiteX6" fmla="*/ 76200 w 371475"/>
                  <a:gd name="connsiteY6" fmla="*/ 28575 h 261937"/>
                  <a:gd name="connsiteX7" fmla="*/ 128587 w 371475"/>
                  <a:gd name="connsiteY7" fmla="*/ 0 h 261937"/>
                  <a:gd name="connsiteX8" fmla="*/ 169069 w 371475"/>
                  <a:gd name="connsiteY8" fmla="*/ 9525 h 261937"/>
                  <a:gd name="connsiteX9" fmla="*/ 219075 w 371475"/>
                  <a:gd name="connsiteY9" fmla="*/ 30956 h 261937"/>
                  <a:gd name="connsiteX10" fmla="*/ 230981 w 371475"/>
                  <a:gd name="connsiteY10" fmla="*/ 45244 h 261937"/>
                  <a:gd name="connsiteX11" fmla="*/ 242887 w 371475"/>
                  <a:gd name="connsiteY11" fmla="*/ 66675 h 261937"/>
                  <a:gd name="connsiteX12" fmla="*/ 228600 w 371475"/>
                  <a:gd name="connsiteY12" fmla="*/ 80962 h 261937"/>
                  <a:gd name="connsiteX13" fmla="*/ 216694 w 371475"/>
                  <a:gd name="connsiteY13" fmla="*/ 83344 h 261937"/>
                  <a:gd name="connsiteX14" fmla="*/ 195262 w 371475"/>
                  <a:gd name="connsiteY14" fmla="*/ 83344 h 261937"/>
                  <a:gd name="connsiteX15" fmla="*/ 173831 w 371475"/>
                  <a:gd name="connsiteY15" fmla="*/ 80962 h 261937"/>
                  <a:gd name="connsiteX16" fmla="*/ 169069 w 371475"/>
                  <a:gd name="connsiteY16" fmla="*/ 80962 h 261937"/>
                  <a:gd name="connsiteX17" fmla="*/ 166687 w 371475"/>
                  <a:gd name="connsiteY17" fmla="*/ 97631 h 261937"/>
                  <a:gd name="connsiteX18" fmla="*/ 164306 w 371475"/>
                  <a:gd name="connsiteY18" fmla="*/ 111919 h 261937"/>
                  <a:gd name="connsiteX19" fmla="*/ 152400 w 371475"/>
                  <a:gd name="connsiteY19" fmla="*/ 109537 h 261937"/>
                  <a:gd name="connsiteX20" fmla="*/ 142875 w 371475"/>
                  <a:gd name="connsiteY20" fmla="*/ 92869 h 261937"/>
                  <a:gd name="connsiteX21" fmla="*/ 130969 w 371475"/>
                  <a:gd name="connsiteY21" fmla="*/ 76200 h 261937"/>
                  <a:gd name="connsiteX22" fmla="*/ 121444 w 371475"/>
                  <a:gd name="connsiteY22" fmla="*/ 76200 h 261937"/>
                  <a:gd name="connsiteX23" fmla="*/ 107156 w 371475"/>
                  <a:gd name="connsiteY23" fmla="*/ 78581 h 261937"/>
                  <a:gd name="connsiteX24" fmla="*/ 107156 w 371475"/>
                  <a:gd name="connsiteY24" fmla="*/ 78581 h 261937"/>
                  <a:gd name="connsiteX25" fmla="*/ 116681 w 371475"/>
                  <a:gd name="connsiteY25" fmla="*/ 107156 h 261937"/>
                  <a:gd name="connsiteX26" fmla="*/ 130969 w 371475"/>
                  <a:gd name="connsiteY26" fmla="*/ 142875 h 261937"/>
                  <a:gd name="connsiteX27" fmla="*/ 147637 w 371475"/>
                  <a:gd name="connsiteY27" fmla="*/ 147637 h 261937"/>
                  <a:gd name="connsiteX28" fmla="*/ 214312 w 371475"/>
                  <a:gd name="connsiteY28" fmla="*/ 142875 h 261937"/>
                  <a:gd name="connsiteX29" fmla="*/ 238125 w 371475"/>
                  <a:gd name="connsiteY29" fmla="*/ 142875 h 261937"/>
                  <a:gd name="connsiteX30" fmla="*/ 228600 w 371475"/>
                  <a:gd name="connsiteY30" fmla="*/ 188119 h 261937"/>
                  <a:gd name="connsiteX31" fmla="*/ 152400 w 371475"/>
                  <a:gd name="connsiteY31" fmla="*/ 209550 h 261937"/>
                  <a:gd name="connsiteX32" fmla="*/ 157162 w 371475"/>
                  <a:gd name="connsiteY32" fmla="*/ 233362 h 261937"/>
                  <a:gd name="connsiteX33" fmla="*/ 257175 w 371475"/>
                  <a:gd name="connsiteY33" fmla="*/ 209550 h 261937"/>
                  <a:gd name="connsiteX34" fmla="*/ 288131 w 371475"/>
                  <a:gd name="connsiteY34" fmla="*/ 73819 h 261937"/>
                  <a:gd name="connsiteX35" fmla="*/ 335756 w 371475"/>
                  <a:gd name="connsiteY35" fmla="*/ 100012 h 261937"/>
                  <a:gd name="connsiteX36" fmla="*/ 342900 w 371475"/>
                  <a:gd name="connsiteY36" fmla="*/ 176212 h 261937"/>
                  <a:gd name="connsiteX37" fmla="*/ 361950 w 371475"/>
                  <a:gd name="connsiteY37" fmla="*/ 185737 h 261937"/>
                  <a:gd name="connsiteX38" fmla="*/ 371475 w 371475"/>
                  <a:gd name="connsiteY38" fmla="*/ 138112 h 261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71475" h="261937">
                    <a:moveTo>
                      <a:pt x="0" y="261937"/>
                    </a:moveTo>
                    <a:lnTo>
                      <a:pt x="30956" y="209550"/>
                    </a:lnTo>
                    <a:lnTo>
                      <a:pt x="47625" y="178594"/>
                    </a:lnTo>
                    <a:lnTo>
                      <a:pt x="42862" y="142875"/>
                    </a:lnTo>
                    <a:lnTo>
                      <a:pt x="35719" y="90487"/>
                    </a:lnTo>
                    <a:lnTo>
                      <a:pt x="45244" y="52387"/>
                    </a:lnTo>
                    <a:lnTo>
                      <a:pt x="76200" y="28575"/>
                    </a:lnTo>
                    <a:lnTo>
                      <a:pt x="128587" y="0"/>
                    </a:lnTo>
                    <a:lnTo>
                      <a:pt x="169069" y="9525"/>
                    </a:lnTo>
                    <a:lnTo>
                      <a:pt x="219075" y="30956"/>
                    </a:lnTo>
                    <a:lnTo>
                      <a:pt x="230981" y="45244"/>
                    </a:lnTo>
                    <a:lnTo>
                      <a:pt x="242887" y="66675"/>
                    </a:lnTo>
                    <a:lnTo>
                      <a:pt x="228600" y="80962"/>
                    </a:lnTo>
                    <a:lnTo>
                      <a:pt x="216694" y="83344"/>
                    </a:lnTo>
                    <a:lnTo>
                      <a:pt x="195262" y="83344"/>
                    </a:lnTo>
                    <a:lnTo>
                      <a:pt x="173831" y="80962"/>
                    </a:lnTo>
                    <a:lnTo>
                      <a:pt x="169069" y="80962"/>
                    </a:lnTo>
                    <a:lnTo>
                      <a:pt x="166687" y="97631"/>
                    </a:lnTo>
                    <a:lnTo>
                      <a:pt x="164306" y="111919"/>
                    </a:lnTo>
                    <a:lnTo>
                      <a:pt x="152400" y="109537"/>
                    </a:lnTo>
                    <a:lnTo>
                      <a:pt x="142875" y="92869"/>
                    </a:lnTo>
                    <a:lnTo>
                      <a:pt x="130969" y="76200"/>
                    </a:lnTo>
                    <a:lnTo>
                      <a:pt x="121444" y="76200"/>
                    </a:lnTo>
                    <a:lnTo>
                      <a:pt x="107156" y="78581"/>
                    </a:lnTo>
                    <a:lnTo>
                      <a:pt x="107156" y="78581"/>
                    </a:lnTo>
                    <a:lnTo>
                      <a:pt x="116681" y="107156"/>
                    </a:lnTo>
                    <a:lnTo>
                      <a:pt x="130969" y="142875"/>
                    </a:lnTo>
                    <a:lnTo>
                      <a:pt x="147637" y="147637"/>
                    </a:lnTo>
                    <a:lnTo>
                      <a:pt x="214312" y="142875"/>
                    </a:lnTo>
                    <a:lnTo>
                      <a:pt x="238125" y="142875"/>
                    </a:lnTo>
                    <a:lnTo>
                      <a:pt x="228600" y="188119"/>
                    </a:lnTo>
                    <a:lnTo>
                      <a:pt x="152400" y="209550"/>
                    </a:lnTo>
                    <a:lnTo>
                      <a:pt x="157162" y="233362"/>
                    </a:lnTo>
                    <a:lnTo>
                      <a:pt x="257175" y="209550"/>
                    </a:lnTo>
                    <a:lnTo>
                      <a:pt x="288131" y="73819"/>
                    </a:lnTo>
                    <a:lnTo>
                      <a:pt x="335756" y="100012"/>
                    </a:lnTo>
                    <a:lnTo>
                      <a:pt x="342900" y="176212"/>
                    </a:lnTo>
                    <a:lnTo>
                      <a:pt x="361950" y="185737"/>
                    </a:lnTo>
                    <a:lnTo>
                      <a:pt x="371475" y="138112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6" name="Freeform 225"/>
              <p:cNvSpPr/>
              <p:nvPr/>
            </p:nvSpPr>
            <p:spPr>
              <a:xfrm>
                <a:off x="3815050" y="4412452"/>
                <a:ext cx="223091" cy="423417"/>
              </a:xfrm>
              <a:custGeom>
                <a:avLst/>
                <a:gdLst>
                  <a:gd name="connsiteX0" fmla="*/ 133350 w 223837"/>
                  <a:gd name="connsiteY0" fmla="*/ 423863 h 423863"/>
                  <a:gd name="connsiteX1" fmla="*/ 221456 w 223837"/>
                  <a:gd name="connsiteY1" fmla="*/ 323850 h 423863"/>
                  <a:gd name="connsiteX2" fmla="*/ 223837 w 223837"/>
                  <a:gd name="connsiteY2" fmla="*/ 297657 h 423863"/>
                  <a:gd name="connsiteX3" fmla="*/ 185737 w 223837"/>
                  <a:gd name="connsiteY3" fmla="*/ 238125 h 423863"/>
                  <a:gd name="connsiteX4" fmla="*/ 152400 w 223837"/>
                  <a:gd name="connsiteY4" fmla="*/ 204788 h 423863"/>
                  <a:gd name="connsiteX5" fmla="*/ 126206 w 223837"/>
                  <a:gd name="connsiteY5" fmla="*/ 157163 h 423863"/>
                  <a:gd name="connsiteX6" fmla="*/ 123825 w 223837"/>
                  <a:gd name="connsiteY6" fmla="*/ 114300 h 423863"/>
                  <a:gd name="connsiteX7" fmla="*/ 157162 w 223837"/>
                  <a:gd name="connsiteY7" fmla="*/ 57150 h 423863"/>
                  <a:gd name="connsiteX8" fmla="*/ 157162 w 223837"/>
                  <a:gd name="connsiteY8" fmla="*/ 33338 h 423863"/>
                  <a:gd name="connsiteX9" fmla="*/ 157162 w 223837"/>
                  <a:gd name="connsiteY9" fmla="*/ 21432 h 423863"/>
                  <a:gd name="connsiteX10" fmla="*/ 145256 w 223837"/>
                  <a:gd name="connsiteY10" fmla="*/ 16669 h 423863"/>
                  <a:gd name="connsiteX11" fmla="*/ 123825 w 223837"/>
                  <a:gd name="connsiteY11" fmla="*/ 21432 h 423863"/>
                  <a:gd name="connsiteX12" fmla="*/ 102393 w 223837"/>
                  <a:gd name="connsiteY12" fmla="*/ 21432 h 423863"/>
                  <a:gd name="connsiteX13" fmla="*/ 102393 w 223837"/>
                  <a:gd name="connsiteY13" fmla="*/ 21432 h 423863"/>
                  <a:gd name="connsiteX14" fmla="*/ 69056 w 223837"/>
                  <a:gd name="connsiteY14" fmla="*/ 16669 h 423863"/>
                  <a:gd name="connsiteX15" fmla="*/ 35718 w 223837"/>
                  <a:gd name="connsiteY15" fmla="*/ 21432 h 423863"/>
                  <a:gd name="connsiteX16" fmla="*/ 19050 w 223837"/>
                  <a:gd name="connsiteY16" fmla="*/ 21432 h 423863"/>
                  <a:gd name="connsiteX17" fmla="*/ 9525 w 223837"/>
                  <a:gd name="connsiteY17" fmla="*/ 16669 h 423863"/>
                  <a:gd name="connsiteX18" fmla="*/ 0 w 223837"/>
                  <a:gd name="connsiteY18" fmla="*/ 0 h 42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3837" h="423863">
                    <a:moveTo>
                      <a:pt x="133350" y="423863"/>
                    </a:moveTo>
                    <a:lnTo>
                      <a:pt x="221456" y="323850"/>
                    </a:lnTo>
                    <a:lnTo>
                      <a:pt x="223837" y="297657"/>
                    </a:lnTo>
                    <a:lnTo>
                      <a:pt x="185737" y="238125"/>
                    </a:lnTo>
                    <a:lnTo>
                      <a:pt x="152400" y="204788"/>
                    </a:lnTo>
                    <a:lnTo>
                      <a:pt x="126206" y="157163"/>
                    </a:lnTo>
                    <a:lnTo>
                      <a:pt x="123825" y="114300"/>
                    </a:lnTo>
                    <a:lnTo>
                      <a:pt x="157162" y="57150"/>
                    </a:lnTo>
                    <a:lnTo>
                      <a:pt x="157162" y="33338"/>
                    </a:lnTo>
                    <a:lnTo>
                      <a:pt x="157162" y="21432"/>
                    </a:lnTo>
                    <a:lnTo>
                      <a:pt x="145256" y="16669"/>
                    </a:lnTo>
                    <a:lnTo>
                      <a:pt x="123825" y="21432"/>
                    </a:lnTo>
                    <a:lnTo>
                      <a:pt x="102393" y="21432"/>
                    </a:lnTo>
                    <a:lnTo>
                      <a:pt x="102393" y="21432"/>
                    </a:lnTo>
                    <a:lnTo>
                      <a:pt x="69056" y="16669"/>
                    </a:lnTo>
                    <a:lnTo>
                      <a:pt x="35718" y="21432"/>
                    </a:lnTo>
                    <a:lnTo>
                      <a:pt x="19050" y="21432"/>
                    </a:lnTo>
                    <a:lnTo>
                      <a:pt x="9525" y="16669"/>
                    </a:lnTo>
                    <a:lnTo>
                      <a:pt x="0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7" name="Freeform 226"/>
              <p:cNvSpPr/>
              <p:nvPr/>
            </p:nvSpPr>
            <p:spPr>
              <a:xfrm>
                <a:off x="3498159" y="4714168"/>
                <a:ext cx="415760" cy="256080"/>
              </a:xfrm>
              <a:custGeom>
                <a:avLst/>
                <a:gdLst>
                  <a:gd name="connsiteX0" fmla="*/ 11907 w 414338"/>
                  <a:gd name="connsiteY0" fmla="*/ 254794 h 254794"/>
                  <a:gd name="connsiteX1" fmla="*/ 0 w 414338"/>
                  <a:gd name="connsiteY1" fmla="*/ 223838 h 254794"/>
                  <a:gd name="connsiteX2" fmla="*/ 0 w 414338"/>
                  <a:gd name="connsiteY2" fmla="*/ 188119 h 254794"/>
                  <a:gd name="connsiteX3" fmla="*/ 4763 w 414338"/>
                  <a:gd name="connsiteY3" fmla="*/ 161925 h 254794"/>
                  <a:gd name="connsiteX4" fmla="*/ 19050 w 414338"/>
                  <a:gd name="connsiteY4" fmla="*/ 138113 h 254794"/>
                  <a:gd name="connsiteX5" fmla="*/ 28575 w 414338"/>
                  <a:gd name="connsiteY5" fmla="*/ 126206 h 254794"/>
                  <a:gd name="connsiteX6" fmla="*/ 66675 w 414338"/>
                  <a:gd name="connsiteY6" fmla="*/ 114300 h 254794"/>
                  <a:gd name="connsiteX7" fmla="*/ 119063 w 414338"/>
                  <a:gd name="connsiteY7" fmla="*/ 100013 h 254794"/>
                  <a:gd name="connsiteX8" fmla="*/ 178594 w 414338"/>
                  <a:gd name="connsiteY8" fmla="*/ 80963 h 254794"/>
                  <a:gd name="connsiteX9" fmla="*/ 228600 w 414338"/>
                  <a:gd name="connsiteY9" fmla="*/ 57150 h 254794"/>
                  <a:gd name="connsiteX10" fmla="*/ 269082 w 414338"/>
                  <a:gd name="connsiteY10" fmla="*/ 38100 h 254794"/>
                  <a:gd name="connsiteX11" fmla="*/ 316707 w 414338"/>
                  <a:gd name="connsiteY11" fmla="*/ 19050 h 254794"/>
                  <a:gd name="connsiteX12" fmla="*/ 347663 w 414338"/>
                  <a:gd name="connsiteY12" fmla="*/ 7144 h 254794"/>
                  <a:gd name="connsiteX13" fmla="*/ 371475 w 414338"/>
                  <a:gd name="connsiteY13" fmla="*/ 0 h 254794"/>
                  <a:gd name="connsiteX14" fmla="*/ 390525 w 414338"/>
                  <a:gd name="connsiteY14" fmla="*/ 9525 h 254794"/>
                  <a:gd name="connsiteX15" fmla="*/ 390525 w 414338"/>
                  <a:gd name="connsiteY15" fmla="*/ 21431 h 254794"/>
                  <a:gd name="connsiteX16" fmla="*/ 383382 w 414338"/>
                  <a:gd name="connsiteY16" fmla="*/ 33338 h 254794"/>
                  <a:gd name="connsiteX17" fmla="*/ 395288 w 414338"/>
                  <a:gd name="connsiteY17" fmla="*/ 38100 h 254794"/>
                  <a:gd name="connsiteX18" fmla="*/ 404813 w 414338"/>
                  <a:gd name="connsiteY18" fmla="*/ 40481 h 254794"/>
                  <a:gd name="connsiteX19" fmla="*/ 414338 w 414338"/>
                  <a:gd name="connsiteY19" fmla="*/ 45244 h 254794"/>
                  <a:gd name="connsiteX20" fmla="*/ 414338 w 414338"/>
                  <a:gd name="connsiteY20" fmla="*/ 57150 h 254794"/>
                  <a:gd name="connsiteX21" fmla="*/ 404813 w 414338"/>
                  <a:gd name="connsiteY21" fmla="*/ 61913 h 25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4338" h="254794">
                    <a:moveTo>
                      <a:pt x="11907" y="254794"/>
                    </a:moveTo>
                    <a:lnTo>
                      <a:pt x="0" y="223838"/>
                    </a:lnTo>
                    <a:lnTo>
                      <a:pt x="0" y="188119"/>
                    </a:lnTo>
                    <a:lnTo>
                      <a:pt x="4763" y="161925"/>
                    </a:lnTo>
                    <a:lnTo>
                      <a:pt x="19050" y="138113"/>
                    </a:lnTo>
                    <a:lnTo>
                      <a:pt x="28575" y="126206"/>
                    </a:lnTo>
                    <a:lnTo>
                      <a:pt x="66675" y="114300"/>
                    </a:lnTo>
                    <a:lnTo>
                      <a:pt x="119063" y="100013"/>
                    </a:lnTo>
                    <a:lnTo>
                      <a:pt x="178594" y="80963"/>
                    </a:lnTo>
                    <a:lnTo>
                      <a:pt x="228600" y="57150"/>
                    </a:lnTo>
                    <a:lnTo>
                      <a:pt x="269082" y="38100"/>
                    </a:lnTo>
                    <a:lnTo>
                      <a:pt x="316707" y="19050"/>
                    </a:lnTo>
                    <a:lnTo>
                      <a:pt x="347663" y="7144"/>
                    </a:lnTo>
                    <a:lnTo>
                      <a:pt x="371475" y="0"/>
                    </a:lnTo>
                    <a:lnTo>
                      <a:pt x="390525" y="9525"/>
                    </a:lnTo>
                    <a:lnTo>
                      <a:pt x="390525" y="21431"/>
                    </a:lnTo>
                    <a:lnTo>
                      <a:pt x="383382" y="33338"/>
                    </a:lnTo>
                    <a:lnTo>
                      <a:pt x="395288" y="38100"/>
                    </a:lnTo>
                    <a:lnTo>
                      <a:pt x="404813" y="40481"/>
                    </a:lnTo>
                    <a:lnTo>
                      <a:pt x="414338" y="45244"/>
                    </a:lnTo>
                    <a:lnTo>
                      <a:pt x="414338" y="57150"/>
                    </a:lnTo>
                    <a:lnTo>
                      <a:pt x="404813" y="61913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8" name="Freeform 227"/>
              <p:cNvSpPr/>
              <p:nvPr/>
            </p:nvSpPr>
            <p:spPr>
              <a:xfrm>
                <a:off x="3898708" y="4782626"/>
                <a:ext cx="986164" cy="732741"/>
              </a:xfrm>
              <a:custGeom>
                <a:avLst/>
                <a:gdLst>
                  <a:gd name="connsiteX0" fmla="*/ 0 w 985838"/>
                  <a:gd name="connsiteY0" fmla="*/ 0 h 733425"/>
                  <a:gd name="connsiteX1" fmla="*/ 52388 w 985838"/>
                  <a:gd name="connsiteY1" fmla="*/ 59531 h 733425"/>
                  <a:gd name="connsiteX2" fmla="*/ 97632 w 985838"/>
                  <a:gd name="connsiteY2" fmla="*/ 88106 h 733425"/>
                  <a:gd name="connsiteX3" fmla="*/ 180975 w 985838"/>
                  <a:gd name="connsiteY3" fmla="*/ 130969 h 733425"/>
                  <a:gd name="connsiteX4" fmla="*/ 209550 w 985838"/>
                  <a:gd name="connsiteY4" fmla="*/ 147638 h 733425"/>
                  <a:gd name="connsiteX5" fmla="*/ 269082 w 985838"/>
                  <a:gd name="connsiteY5" fmla="*/ 183356 h 733425"/>
                  <a:gd name="connsiteX6" fmla="*/ 321469 w 985838"/>
                  <a:gd name="connsiteY6" fmla="*/ 209550 h 733425"/>
                  <a:gd name="connsiteX7" fmla="*/ 400050 w 985838"/>
                  <a:gd name="connsiteY7" fmla="*/ 235744 h 733425"/>
                  <a:gd name="connsiteX8" fmla="*/ 464344 w 985838"/>
                  <a:gd name="connsiteY8" fmla="*/ 280988 h 733425"/>
                  <a:gd name="connsiteX9" fmla="*/ 528638 w 985838"/>
                  <a:gd name="connsiteY9" fmla="*/ 347663 h 733425"/>
                  <a:gd name="connsiteX10" fmla="*/ 569119 w 985838"/>
                  <a:gd name="connsiteY10" fmla="*/ 392906 h 733425"/>
                  <a:gd name="connsiteX11" fmla="*/ 628650 w 985838"/>
                  <a:gd name="connsiteY11" fmla="*/ 454819 h 733425"/>
                  <a:gd name="connsiteX12" fmla="*/ 671513 w 985838"/>
                  <a:gd name="connsiteY12" fmla="*/ 492919 h 733425"/>
                  <a:gd name="connsiteX13" fmla="*/ 757238 w 985838"/>
                  <a:gd name="connsiteY13" fmla="*/ 528638 h 733425"/>
                  <a:gd name="connsiteX14" fmla="*/ 831057 w 985838"/>
                  <a:gd name="connsiteY14" fmla="*/ 554831 h 733425"/>
                  <a:gd name="connsiteX15" fmla="*/ 895350 w 985838"/>
                  <a:gd name="connsiteY15" fmla="*/ 550069 h 733425"/>
                  <a:gd name="connsiteX16" fmla="*/ 935832 w 985838"/>
                  <a:gd name="connsiteY16" fmla="*/ 547688 h 733425"/>
                  <a:gd name="connsiteX17" fmla="*/ 962025 w 985838"/>
                  <a:gd name="connsiteY17" fmla="*/ 511969 h 733425"/>
                  <a:gd name="connsiteX18" fmla="*/ 985838 w 985838"/>
                  <a:gd name="connsiteY18" fmla="*/ 519113 h 733425"/>
                  <a:gd name="connsiteX19" fmla="*/ 962025 w 985838"/>
                  <a:gd name="connsiteY19" fmla="*/ 566738 h 733425"/>
                  <a:gd name="connsiteX20" fmla="*/ 909638 w 985838"/>
                  <a:gd name="connsiteY20" fmla="*/ 576263 h 733425"/>
                  <a:gd name="connsiteX21" fmla="*/ 895350 w 985838"/>
                  <a:gd name="connsiteY21" fmla="*/ 581025 h 733425"/>
                  <a:gd name="connsiteX22" fmla="*/ 888207 w 985838"/>
                  <a:gd name="connsiteY22" fmla="*/ 638175 h 733425"/>
                  <a:gd name="connsiteX23" fmla="*/ 866775 w 985838"/>
                  <a:gd name="connsiteY23" fmla="*/ 685800 h 733425"/>
                  <a:gd name="connsiteX24" fmla="*/ 835819 w 985838"/>
                  <a:gd name="connsiteY24" fmla="*/ 700088 h 733425"/>
                  <a:gd name="connsiteX25" fmla="*/ 776288 w 985838"/>
                  <a:gd name="connsiteY25" fmla="*/ 714375 h 733425"/>
                  <a:gd name="connsiteX26" fmla="*/ 723900 w 985838"/>
                  <a:gd name="connsiteY26" fmla="*/ 723900 h 733425"/>
                  <a:gd name="connsiteX27" fmla="*/ 664369 w 985838"/>
                  <a:gd name="connsiteY27" fmla="*/ 733425 h 733425"/>
                  <a:gd name="connsiteX28" fmla="*/ 621507 w 985838"/>
                  <a:gd name="connsiteY28" fmla="*/ 733425 h 733425"/>
                  <a:gd name="connsiteX29" fmla="*/ 571500 w 985838"/>
                  <a:gd name="connsiteY29" fmla="*/ 714375 h 733425"/>
                  <a:gd name="connsiteX30" fmla="*/ 538163 w 985838"/>
                  <a:gd name="connsiteY30" fmla="*/ 688181 h 733425"/>
                  <a:gd name="connsiteX31" fmla="*/ 516732 w 985838"/>
                  <a:gd name="connsiteY31" fmla="*/ 666750 h 733425"/>
                  <a:gd name="connsiteX32" fmla="*/ 473869 w 985838"/>
                  <a:gd name="connsiteY32" fmla="*/ 652463 h 733425"/>
                  <a:gd name="connsiteX33" fmla="*/ 423863 w 985838"/>
                  <a:gd name="connsiteY33" fmla="*/ 640556 h 733425"/>
                  <a:gd name="connsiteX34" fmla="*/ 390525 w 985838"/>
                  <a:gd name="connsiteY34" fmla="*/ 623888 h 733425"/>
                  <a:gd name="connsiteX35" fmla="*/ 359569 w 985838"/>
                  <a:gd name="connsiteY35" fmla="*/ 600075 h 733425"/>
                  <a:gd name="connsiteX36" fmla="*/ 335757 w 985838"/>
                  <a:gd name="connsiteY36" fmla="*/ 576263 h 733425"/>
                  <a:gd name="connsiteX37" fmla="*/ 316707 w 985838"/>
                  <a:gd name="connsiteY37" fmla="*/ 564356 h 733425"/>
                  <a:gd name="connsiteX38" fmla="*/ 285750 w 985838"/>
                  <a:gd name="connsiteY38" fmla="*/ 552450 h 733425"/>
                  <a:gd name="connsiteX39" fmla="*/ 254794 w 985838"/>
                  <a:gd name="connsiteY39" fmla="*/ 554831 h 733425"/>
                  <a:gd name="connsiteX40" fmla="*/ 230982 w 985838"/>
                  <a:gd name="connsiteY40" fmla="*/ 547688 h 733425"/>
                  <a:gd name="connsiteX41" fmla="*/ 211932 w 985838"/>
                  <a:gd name="connsiteY41" fmla="*/ 533400 h 733425"/>
                  <a:gd name="connsiteX42" fmla="*/ 195263 w 985838"/>
                  <a:gd name="connsiteY42" fmla="*/ 523875 h 733425"/>
                  <a:gd name="connsiteX43" fmla="*/ 161925 w 985838"/>
                  <a:gd name="connsiteY43" fmla="*/ 523875 h 733425"/>
                  <a:gd name="connsiteX44" fmla="*/ 135732 w 985838"/>
                  <a:gd name="connsiteY44" fmla="*/ 519113 h 733425"/>
                  <a:gd name="connsiteX45" fmla="*/ 109538 w 985838"/>
                  <a:gd name="connsiteY45" fmla="*/ 507206 h 733425"/>
                  <a:gd name="connsiteX46" fmla="*/ 78582 w 985838"/>
                  <a:gd name="connsiteY46" fmla="*/ 490538 h 733425"/>
                  <a:gd name="connsiteX47" fmla="*/ 69057 w 985838"/>
                  <a:gd name="connsiteY47" fmla="*/ 461963 h 733425"/>
                  <a:gd name="connsiteX48" fmla="*/ 52388 w 985838"/>
                  <a:gd name="connsiteY48" fmla="*/ 433388 h 733425"/>
                  <a:gd name="connsiteX49" fmla="*/ 45244 w 985838"/>
                  <a:gd name="connsiteY49" fmla="*/ 373856 h 733425"/>
                  <a:gd name="connsiteX50" fmla="*/ 21432 w 985838"/>
                  <a:gd name="connsiteY50" fmla="*/ 366713 h 733425"/>
                  <a:gd name="connsiteX51" fmla="*/ 14288 w 985838"/>
                  <a:gd name="connsiteY51" fmla="*/ 309563 h 733425"/>
                  <a:gd name="connsiteX52" fmla="*/ 2382 w 985838"/>
                  <a:gd name="connsiteY52" fmla="*/ 252413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985838" h="733425">
                    <a:moveTo>
                      <a:pt x="0" y="0"/>
                    </a:moveTo>
                    <a:lnTo>
                      <a:pt x="52388" y="59531"/>
                    </a:lnTo>
                    <a:lnTo>
                      <a:pt x="97632" y="88106"/>
                    </a:lnTo>
                    <a:lnTo>
                      <a:pt x="180975" y="130969"/>
                    </a:lnTo>
                    <a:lnTo>
                      <a:pt x="209550" y="147638"/>
                    </a:lnTo>
                    <a:lnTo>
                      <a:pt x="269082" y="183356"/>
                    </a:lnTo>
                    <a:lnTo>
                      <a:pt x="321469" y="209550"/>
                    </a:lnTo>
                    <a:lnTo>
                      <a:pt x="400050" y="235744"/>
                    </a:lnTo>
                    <a:lnTo>
                      <a:pt x="464344" y="280988"/>
                    </a:lnTo>
                    <a:lnTo>
                      <a:pt x="528638" y="347663"/>
                    </a:lnTo>
                    <a:lnTo>
                      <a:pt x="569119" y="392906"/>
                    </a:lnTo>
                    <a:lnTo>
                      <a:pt x="628650" y="454819"/>
                    </a:lnTo>
                    <a:lnTo>
                      <a:pt x="671513" y="492919"/>
                    </a:lnTo>
                    <a:lnTo>
                      <a:pt x="757238" y="528638"/>
                    </a:lnTo>
                    <a:lnTo>
                      <a:pt x="831057" y="554831"/>
                    </a:lnTo>
                    <a:lnTo>
                      <a:pt x="895350" y="550069"/>
                    </a:lnTo>
                    <a:lnTo>
                      <a:pt x="935832" y="547688"/>
                    </a:lnTo>
                    <a:lnTo>
                      <a:pt x="962025" y="511969"/>
                    </a:lnTo>
                    <a:lnTo>
                      <a:pt x="985838" y="519113"/>
                    </a:lnTo>
                    <a:lnTo>
                      <a:pt x="962025" y="566738"/>
                    </a:lnTo>
                    <a:lnTo>
                      <a:pt x="909638" y="576263"/>
                    </a:lnTo>
                    <a:lnTo>
                      <a:pt x="895350" y="581025"/>
                    </a:lnTo>
                    <a:lnTo>
                      <a:pt x="888207" y="638175"/>
                    </a:lnTo>
                    <a:lnTo>
                      <a:pt x="866775" y="685800"/>
                    </a:lnTo>
                    <a:lnTo>
                      <a:pt x="835819" y="700088"/>
                    </a:lnTo>
                    <a:lnTo>
                      <a:pt x="776288" y="714375"/>
                    </a:lnTo>
                    <a:lnTo>
                      <a:pt x="723900" y="723900"/>
                    </a:lnTo>
                    <a:lnTo>
                      <a:pt x="664369" y="733425"/>
                    </a:lnTo>
                    <a:lnTo>
                      <a:pt x="621507" y="733425"/>
                    </a:lnTo>
                    <a:lnTo>
                      <a:pt x="571500" y="714375"/>
                    </a:lnTo>
                    <a:lnTo>
                      <a:pt x="538163" y="688181"/>
                    </a:lnTo>
                    <a:lnTo>
                      <a:pt x="516732" y="666750"/>
                    </a:lnTo>
                    <a:lnTo>
                      <a:pt x="473869" y="652463"/>
                    </a:lnTo>
                    <a:lnTo>
                      <a:pt x="423863" y="640556"/>
                    </a:lnTo>
                    <a:lnTo>
                      <a:pt x="390525" y="623888"/>
                    </a:lnTo>
                    <a:lnTo>
                      <a:pt x="359569" y="600075"/>
                    </a:lnTo>
                    <a:lnTo>
                      <a:pt x="335757" y="576263"/>
                    </a:lnTo>
                    <a:lnTo>
                      <a:pt x="316707" y="564356"/>
                    </a:lnTo>
                    <a:lnTo>
                      <a:pt x="285750" y="552450"/>
                    </a:lnTo>
                    <a:lnTo>
                      <a:pt x="254794" y="554831"/>
                    </a:lnTo>
                    <a:lnTo>
                      <a:pt x="230982" y="547688"/>
                    </a:lnTo>
                    <a:lnTo>
                      <a:pt x="211932" y="533400"/>
                    </a:lnTo>
                    <a:lnTo>
                      <a:pt x="195263" y="523875"/>
                    </a:lnTo>
                    <a:lnTo>
                      <a:pt x="161925" y="523875"/>
                    </a:lnTo>
                    <a:lnTo>
                      <a:pt x="135732" y="519113"/>
                    </a:lnTo>
                    <a:lnTo>
                      <a:pt x="109538" y="507206"/>
                    </a:lnTo>
                    <a:lnTo>
                      <a:pt x="78582" y="490538"/>
                    </a:lnTo>
                    <a:lnTo>
                      <a:pt x="69057" y="461963"/>
                    </a:lnTo>
                    <a:lnTo>
                      <a:pt x="52388" y="433388"/>
                    </a:lnTo>
                    <a:lnTo>
                      <a:pt x="45244" y="373856"/>
                    </a:lnTo>
                    <a:lnTo>
                      <a:pt x="21432" y="366713"/>
                    </a:lnTo>
                    <a:lnTo>
                      <a:pt x="14288" y="309563"/>
                    </a:lnTo>
                    <a:lnTo>
                      <a:pt x="2382" y="252413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4540095" y="5122375"/>
                <a:ext cx="197740" cy="78598"/>
              </a:xfrm>
              <a:custGeom>
                <a:avLst/>
                <a:gdLst>
                  <a:gd name="connsiteX0" fmla="*/ 0 w 197643"/>
                  <a:gd name="connsiteY0" fmla="*/ 0 h 78581"/>
                  <a:gd name="connsiteX1" fmla="*/ 54768 w 197643"/>
                  <a:gd name="connsiteY1" fmla="*/ 7144 h 78581"/>
                  <a:gd name="connsiteX2" fmla="*/ 102393 w 197643"/>
                  <a:gd name="connsiteY2" fmla="*/ 16669 h 78581"/>
                  <a:gd name="connsiteX3" fmla="*/ 133350 w 197643"/>
                  <a:gd name="connsiteY3" fmla="*/ 35719 h 78581"/>
                  <a:gd name="connsiteX4" fmla="*/ 171450 w 197643"/>
                  <a:gd name="connsiteY4" fmla="*/ 52387 h 78581"/>
                  <a:gd name="connsiteX5" fmla="*/ 171450 w 197643"/>
                  <a:gd name="connsiteY5" fmla="*/ 52387 h 78581"/>
                  <a:gd name="connsiteX6" fmla="*/ 197643 w 197643"/>
                  <a:gd name="connsiteY6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643" h="78581">
                    <a:moveTo>
                      <a:pt x="0" y="0"/>
                    </a:moveTo>
                    <a:lnTo>
                      <a:pt x="54768" y="7144"/>
                    </a:lnTo>
                    <a:lnTo>
                      <a:pt x="102393" y="16669"/>
                    </a:lnTo>
                    <a:lnTo>
                      <a:pt x="133350" y="35719"/>
                    </a:lnTo>
                    <a:lnTo>
                      <a:pt x="171450" y="52387"/>
                    </a:lnTo>
                    <a:lnTo>
                      <a:pt x="171450" y="52387"/>
                    </a:lnTo>
                    <a:lnTo>
                      <a:pt x="197643" y="7858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0" name="Freeform 229"/>
              <p:cNvSpPr/>
              <p:nvPr/>
            </p:nvSpPr>
            <p:spPr>
              <a:xfrm>
                <a:off x="4527419" y="5124909"/>
                <a:ext cx="212950" cy="91276"/>
              </a:xfrm>
              <a:custGeom>
                <a:avLst/>
                <a:gdLst>
                  <a:gd name="connsiteX0" fmla="*/ 0 w 197644"/>
                  <a:gd name="connsiteY0" fmla="*/ 0 h 92869"/>
                  <a:gd name="connsiteX1" fmla="*/ 16669 w 197644"/>
                  <a:gd name="connsiteY1" fmla="*/ 54769 h 92869"/>
                  <a:gd name="connsiteX2" fmla="*/ 47625 w 197644"/>
                  <a:gd name="connsiteY2" fmla="*/ 73819 h 92869"/>
                  <a:gd name="connsiteX3" fmla="*/ 73819 w 197644"/>
                  <a:gd name="connsiteY3" fmla="*/ 88106 h 92869"/>
                  <a:gd name="connsiteX4" fmla="*/ 116681 w 197644"/>
                  <a:gd name="connsiteY4" fmla="*/ 90488 h 92869"/>
                  <a:gd name="connsiteX5" fmla="*/ 154781 w 197644"/>
                  <a:gd name="connsiteY5" fmla="*/ 90488 h 92869"/>
                  <a:gd name="connsiteX6" fmla="*/ 183356 w 197644"/>
                  <a:gd name="connsiteY6" fmla="*/ 92869 h 92869"/>
                  <a:gd name="connsiteX7" fmla="*/ 197644 w 197644"/>
                  <a:gd name="connsiteY7" fmla="*/ 90488 h 92869"/>
                  <a:gd name="connsiteX8" fmla="*/ 195263 w 197644"/>
                  <a:gd name="connsiteY8" fmla="*/ 78581 h 92869"/>
                  <a:gd name="connsiteX0" fmla="*/ 0 w 197644"/>
                  <a:gd name="connsiteY0" fmla="*/ 0 h 92869"/>
                  <a:gd name="connsiteX1" fmla="*/ 4763 w 197644"/>
                  <a:gd name="connsiteY1" fmla="*/ 21431 h 92869"/>
                  <a:gd name="connsiteX2" fmla="*/ 16669 w 197644"/>
                  <a:gd name="connsiteY2" fmla="*/ 54769 h 92869"/>
                  <a:gd name="connsiteX3" fmla="*/ 47625 w 197644"/>
                  <a:gd name="connsiteY3" fmla="*/ 73819 h 92869"/>
                  <a:gd name="connsiteX4" fmla="*/ 73819 w 197644"/>
                  <a:gd name="connsiteY4" fmla="*/ 88106 h 92869"/>
                  <a:gd name="connsiteX5" fmla="*/ 116681 w 197644"/>
                  <a:gd name="connsiteY5" fmla="*/ 90488 h 92869"/>
                  <a:gd name="connsiteX6" fmla="*/ 154781 w 197644"/>
                  <a:gd name="connsiteY6" fmla="*/ 90488 h 92869"/>
                  <a:gd name="connsiteX7" fmla="*/ 183356 w 197644"/>
                  <a:gd name="connsiteY7" fmla="*/ 92869 h 92869"/>
                  <a:gd name="connsiteX8" fmla="*/ 197644 w 197644"/>
                  <a:gd name="connsiteY8" fmla="*/ 90488 h 92869"/>
                  <a:gd name="connsiteX9" fmla="*/ 195263 w 197644"/>
                  <a:gd name="connsiteY9" fmla="*/ 78581 h 92869"/>
                  <a:gd name="connsiteX0" fmla="*/ 16668 w 214312"/>
                  <a:gd name="connsiteY0" fmla="*/ 0 h 92869"/>
                  <a:gd name="connsiteX1" fmla="*/ 0 w 214312"/>
                  <a:gd name="connsiteY1" fmla="*/ 28574 h 92869"/>
                  <a:gd name="connsiteX2" fmla="*/ 33337 w 214312"/>
                  <a:gd name="connsiteY2" fmla="*/ 54769 h 92869"/>
                  <a:gd name="connsiteX3" fmla="*/ 64293 w 214312"/>
                  <a:gd name="connsiteY3" fmla="*/ 73819 h 92869"/>
                  <a:gd name="connsiteX4" fmla="*/ 90487 w 214312"/>
                  <a:gd name="connsiteY4" fmla="*/ 88106 h 92869"/>
                  <a:gd name="connsiteX5" fmla="*/ 133349 w 214312"/>
                  <a:gd name="connsiteY5" fmla="*/ 90488 h 92869"/>
                  <a:gd name="connsiteX6" fmla="*/ 171449 w 214312"/>
                  <a:gd name="connsiteY6" fmla="*/ 90488 h 92869"/>
                  <a:gd name="connsiteX7" fmla="*/ 200024 w 214312"/>
                  <a:gd name="connsiteY7" fmla="*/ 92869 h 92869"/>
                  <a:gd name="connsiteX8" fmla="*/ 214312 w 214312"/>
                  <a:gd name="connsiteY8" fmla="*/ 90488 h 92869"/>
                  <a:gd name="connsiteX9" fmla="*/ 211931 w 214312"/>
                  <a:gd name="connsiteY9" fmla="*/ 78581 h 9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312" h="92869">
                    <a:moveTo>
                      <a:pt x="16668" y="0"/>
                    </a:moveTo>
                    <a:lnTo>
                      <a:pt x="0" y="28574"/>
                    </a:lnTo>
                    <a:lnTo>
                      <a:pt x="33337" y="54769"/>
                    </a:lnTo>
                    <a:lnTo>
                      <a:pt x="64293" y="73819"/>
                    </a:lnTo>
                    <a:lnTo>
                      <a:pt x="90487" y="88106"/>
                    </a:lnTo>
                    <a:lnTo>
                      <a:pt x="133349" y="90488"/>
                    </a:lnTo>
                    <a:lnTo>
                      <a:pt x="171449" y="90488"/>
                    </a:lnTo>
                    <a:lnTo>
                      <a:pt x="200024" y="92869"/>
                    </a:lnTo>
                    <a:lnTo>
                      <a:pt x="214312" y="90488"/>
                    </a:lnTo>
                    <a:lnTo>
                      <a:pt x="211931" y="7858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4380382" y="5578754"/>
                <a:ext cx="276329" cy="294111"/>
              </a:xfrm>
              <a:custGeom>
                <a:avLst/>
                <a:gdLst>
                  <a:gd name="connsiteX0" fmla="*/ 276225 w 276225"/>
                  <a:gd name="connsiteY0" fmla="*/ 0 h 292894"/>
                  <a:gd name="connsiteX1" fmla="*/ 223837 w 276225"/>
                  <a:gd name="connsiteY1" fmla="*/ 4762 h 292894"/>
                  <a:gd name="connsiteX2" fmla="*/ 173831 w 276225"/>
                  <a:gd name="connsiteY2" fmla="*/ 19050 h 292894"/>
                  <a:gd name="connsiteX3" fmla="*/ 138112 w 276225"/>
                  <a:gd name="connsiteY3" fmla="*/ 23812 h 292894"/>
                  <a:gd name="connsiteX4" fmla="*/ 97631 w 276225"/>
                  <a:gd name="connsiteY4" fmla="*/ 26194 h 292894"/>
                  <a:gd name="connsiteX5" fmla="*/ 64294 w 276225"/>
                  <a:gd name="connsiteY5" fmla="*/ 28575 h 292894"/>
                  <a:gd name="connsiteX6" fmla="*/ 38100 w 276225"/>
                  <a:gd name="connsiteY6" fmla="*/ 52387 h 292894"/>
                  <a:gd name="connsiteX7" fmla="*/ 11906 w 276225"/>
                  <a:gd name="connsiteY7" fmla="*/ 85725 h 292894"/>
                  <a:gd name="connsiteX8" fmla="*/ 2381 w 276225"/>
                  <a:gd name="connsiteY8" fmla="*/ 147637 h 292894"/>
                  <a:gd name="connsiteX9" fmla="*/ 2381 w 276225"/>
                  <a:gd name="connsiteY9" fmla="*/ 166687 h 292894"/>
                  <a:gd name="connsiteX10" fmla="*/ 2381 w 276225"/>
                  <a:gd name="connsiteY10" fmla="*/ 190500 h 292894"/>
                  <a:gd name="connsiteX11" fmla="*/ 0 w 276225"/>
                  <a:gd name="connsiteY11" fmla="*/ 269081 h 292894"/>
                  <a:gd name="connsiteX12" fmla="*/ 0 w 276225"/>
                  <a:gd name="connsiteY12" fmla="*/ 292894 h 29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292894">
                    <a:moveTo>
                      <a:pt x="276225" y="0"/>
                    </a:moveTo>
                    <a:lnTo>
                      <a:pt x="223837" y="4762"/>
                    </a:lnTo>
                    <a:lnTo>
                      <a:pt x="173831" y="19050"/>
                    </a:lnTo>
                    <a:lnTo>
                      <a:pt x="138112" y="23812"/>
                    </a:lnTo>
                    <a:lnTo>
                      <a:pt x="97631" y="26194"/>
                    </a:lnTo>
                    <a:lnTo>
                      <a:pt x="64294" y="28575"/>
                    </a:lnTo>
                    <a:lnTo>
                      <a:pt x="38100" y="52387"/>
                    </a:lnTo>
                    <a:lnTo>
                      <a:pt x="11906" y="85725"/>
                    </a:lnTo>
                    <a:lnTo>
                      <a:pt x="2381" y="147637"/>
                    </a:lnTo>
                    <a:lnTo>
                      <a:pt x="2381" y="166687"/>
                    </a:lnTo>
                    <a:lnTo>
                      <a:pt x="2381" y="190500"/>
                    </a:lnTo>
                    <a:cubicBezTo>
                      <a:pt x="1587" y="216694"/>
                      <a:pt x="794" y="242887"/>
                      <a:pt x="0" y="269081"/>
                    </a:cubicBezTo>
                    <a:lnTo>
                      <a:pt x="0" y="292894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2" name="Freeform 231"/>
              <p:cNvSpPr/>
              <p:nvPr/>
            </p:nvSpPr>
            <p:spPr>
              <a:xfrm>
                <a:off x="3812514" y="5528045"/>
                <a:ext cx="605895" cy="469055"/>
              </a:xfrm>
              <a:custGeom>
                <a:avLst/>
                <a:gdLst>
                  <a:gd name="connsiteX0" fmla="*/ 545307 w 604838"/>
                  <a:gd name="connsiteY0" fmla="*/ 335756 h 466725"/>
                  <a:gd name="connsiteX1" fmla="*/ 545307 w 604838"/>
                  <a:gd name="connsiteY1" fmla="*/ 278606 h 466725"/>
                  <a:gd name="connsiteX2" fmla="*/ 550069 w 604838"/>
                  <a:gd name="connsiteY2" fmla="*/ 245268 h 466725"/>
                  <a:gd name="connsiteX3" fmla="*/ 554832 w 604838"/>
                  <a:gd name="connsiteY3" fmla="*/ 223837 h 466725"/>
                  <a:gd name="connsiteX4" fmla="*/ 554832 w 604838"/>
                  <a:gd name="connsiteY4" fmla="*/ 190500 h 466725"/>
                  <a:gd name="connsiteX5" fmla="*/ 557213 w 604838"/>
                  <a:gd name="connsiteY5" fmla="*/ 161925 h 466725"/>
                  <a:gd name="connsiteX6" fmla="*/ 569119 w 604838"/>
                  <a:gd name="connsiteY6" fmla="*/ 133350 h 466725"/>
                  <a:gd name="connsiteX7" fmla="*/ 578644 w 604838"/>
                  <a:gd name="connsiteY7" fmla="*/ 119062 h 466725"/>
                  <a:gd name="connsiteX8" fmla="*/ 604838 w 604838"/>
                  <a:gd name="connsiteY8" fmla="*/ 76200 h 466725"/>
                  <a:gd name="connsiteX9" fmla="*/ 581025 w 604838"/>
                  <a:gd name="connsiteY9" fmla="*/ 76200 h 466725"/>
                  <a:gd name="connsiteX10" fmla="*/ 550069 w 604838"/>
                  <a:gd name="connsiteY10" fmla="*/ 76200 h 466725"/>
                  <a:gd name="connsiteX11" fmla="*/ 490538 w 604838"/>
                  <a:gd name="connsiteY11" fmla="*/ 59531 h 466725"/>
                  <a:gd name="connsiteX12" fmla="*/ 464344 w 604838"/>
                  <a:gd name="connsiteY12" fmla="*/ 42862 h 466725"/>
                  <a:gd name="connsiteX13" fmla="*/ 435769 w 604838"/>
                  <a:gd name="connsiteY13" fmla="*/ 26193 h 466725"/>
                  <a:gd name="connsiteX14" fmla="*/ 416719 w 604838"/>
                  <a:gd name="connsiteY14" fmla="*/ 4762 h 466725"/>
                  <a:gd name="connsiteX15" fmla="*/ 388144 w 604838"/>
                  <a:gd name="connsiteY15" fmla="*/ 0 h 466725"/>
                  <a:gd name="connsiteX16" fmla="*/ 369094 w 604838"/>
                  <a:gd name="connsiteY16" fmla="*/ 0 h 466725"/>
                  <a:gd name="connsiteX17" fmla="*/ 345282 w 604838"/>
                  <a:gd name="connsiteY17" fmla="*/ 0 h 466725"/>
                  <a:gd name="connsiteX18" fmla="*/ 323850 w 604838"/>
                  <a:gd name="connsiteY18" fmla="*/ 14287 h 466725"/>
                  <a:gd name="connsiteX19" fmla="*/ 307182 w 604838"/>
                  <a:gd name="connsiteY19" fmla="*/ 30956 h 466725"/>
                  <a:gd name="connsiteX20" fmla="*/ 302419 w 604838"/>
                  <a:gd name="connsiteY20" fmla="*/ 57150 h 466725"/>
                  <a:gd name="connsiteX21" fmla="*/ 307182 w 604838"/>
                  <a:gd name="connsiteY21" fmla="*/ 85725 h 466725"/>
                  <a:gd name="connsiteX22" fmla="*/ 338138 w 604838"/>
                  <a:gd name="connsiteY22" fmla="*/ 130968 h 466725"/>
                  <a:gd name="connsiteX23" fmla="*/ 359569 w 604838"/>
                  <a:gd name="connsiteY23" fmla="*/ 154781 h 466725"/>
                  <a:gd name="connsiteX24" fmla="*/ 397669 w 604838"/>
                  <a:gd name="connsiteY24" fmla="*/ 169068 h 466725"/>
                  <a:gd name="connsiteX25" fmla="*/ 423863 w 604838"/>
                  <a:gd name="connsiteY25" fmla="*/ 176212 h 466725"/>
                  <a:gd name="connsiteX26" fmla="*/ 457200 w 604838"/>
                  <a:gd name="connsiteY26" fmla="*/ 166687 h 466725"/>
                  <a:gd name="connsiteX27" fmla="*/ 490538 w 604838"/>
                  <a:gd name="connsiteY27" fmla="*/ 164306 h 466725"/>
                  <a:gd name="connsiteX28" fmla="*/ 511969 w 604838"/>
                  <a:gd name="connsiteY28" fmla="*/ 171450 h 466725"/>
                  <a:gd name="connsiteX29" fmla="*/ 521494 w 604838"/>
                  <a:gd name="connsiteY29" fmla="*/ 190500 h 466725"/>
                  <a:gd name="connsiteX30" fmla="*/ 528638 w 604838"/>
                  <a:gd name="connsiteY30" fmla="*/ 214312 h 466725"/>
                  <a:gd name="connsiteX31" fmla="*/ 516732 w 604838"/>
                  <a:gd name="connsiteY31" fmla="*/ 235743 h 466725"/>
                  <a:gd name="connsiteX32" fmla="*/ 490538 w 604838"/>
                  <a:gd name="connsiteY32" fmla="*/ 209550 h 466725"/>
                  <a:gd name="connsiteX33" fmla="*/ 464344 w 604838"/>
                  <a:gd name="connsiteY33" fmla="*/ 202406 h 466725"/>
                  <a:gd name="connsiteX34" fmla="*/ 435769 w 604838"/>
                  <a:gd name="connsiteY34" fmla="*/ 200025 h 466725"/>
                  <a:gd name="connsiteX35" fmla="*/ 402432 w 604838"/>
                  <a:gd name="connsiteY35" fmla="*/ 204787 h 466725"/>
                  <a:gd name="connsiteX36" fmla="*/ 388144 w 604838"/>
                  <a:gd name="connsiteY36" fmla="*/ 211931 h 466725"/>
                  <a:gd name="connsiteX37" fmla="*/ 364332 w 604838"/>
                  <a:gd name="connsiteY37" fmla="*/ 207168 h 466725"/>
                  <a:gd name="connsiteX38" fmla="*/ 347663 w 604838"/>
                  <a:gd name="connsiteY38" fmla="*/ 219075 h 466725"/>
                  <a:gd name="connsiteX39" fmla="*/ 338138 w 604838"/>
                  <a:gd name="connsiteY39" fmla="*/ 219075 h 466725"/>
                  <a:gd name="connsiteX40" fmla="*/ 319088 w 604838"/>
                  <a:gd name="connsiteY40" fmla="*/ 192881 h 466725"/>
                  <a:gd name="connsiteX41" fmla="*/ 302419 w 604838"/>
                  <a:gd name="connsiteY41" fmla="*/ 176212 h 466725"/>
                  <a:gd name="connsiteX42" fmla="*/ 271463 w 604838"/>
                  <a:gd name="connsiteY42" fmla="*/ 169068 h 466725"/>
                  <a:gd name="connsiteX43" fmla="*/ 216694 w 604838"/>
                  <a:gd name="connsiteY43" fmla="*/ 180975 h 466725"/>
                  <a:gd name="connsiteX44" fmla="*/ 178594 w 604838"/>
                  <a:gd name="connsiteY44" fmla="*/ 197643 h 466725"/>
                  <a:gd name="connsiteX45" fmla="*/ 130969 w 604838"/>
                  <a:gd name="connsiteY45" fmla="*/ 214312 h 466725"/>
                  <a:gd name="connsiteX46" fmla="*/ 95250 w 604838"/>
                  <a:gd name="connsiteY46" fmla="*/ 219075 h 466725"/>
                  <a:gd name="connsiteX47" fmla="*/ 57150 w 604838"/>
                  <a:gd name="connsiteY47" fmla="*/ 230981 h 466725"/>
                  <a:gd name="connsiteX48" fmla="*/ 21432 w 604838"/>
                  <a:gd name="connsiteY48" fmla="*/ 245268 h 466725"/>
                  <a:gd name="connsiteX49" fmla="*/ 0 w 604838"/>
                  <a:gd name="connsiteY49" fmla="*/ 257175 h 466725"/>
                  <a:gd name="connsiteX50" fmla="*/ 0 w 604838"/>
                  <a:gd name="connsiteY50" fmla="*/ 269081 h 466725"/>
                  <a:gd name="connsiteX51" fmla="*/ 7144 w 604838"/>
                  <a:gd name="connsiteY51" fmla="*/ 295275 h 466725"/>
                  <a:gd name="connsiteX52" fmla="*/ 47625 w 604838"/>
                  <a:gd name="connsiteY52" fmla="*/ 323850 h 466725"/>
                  <a:gd name="connsiteX53" fmla="*/ 92869 w 604838"/>
                  <a:gd name="connsiteY53" fmla="*/ 342900 h 466725"/>
                  <a:gd name="connsiteX54" fmla="*/ 102394 w 604838"/>
                  <a:gd name="connsiteY54" fmla="*/ 373856 h 466725"/>
                  <a:gd name="connsiteX55" fmla="*/ 130969 w 604838"/>
                  <a:gd name="connsiteY55" fmla="*/ 402431 h 466725"/>
                  <a:gd name="connsiteX56" fmla="*/ 164307 w 604838"/>
                  <a:gd name="connsiteY56" fmla="*/ 414337 h 466725"/>
                  <a:gd name="connsiteX57" fmla="*/ 188119 w 604838"/>
                  <a:gd name="connsiteY57" fmla="*/ 450056 h 466725"/>
                  <a:gd name="connsiteX58" fmla="*/ 200025 w 604838"/>
                  <a:gd name="connsiteY58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604838" h="466725">
                    <a:moveTo>
                      <a:pt x="545307" y="335756"/>
                    </a:moveTo>
                    <a:lnTo>
                      <a:pt x="545307" y="278606"/>
                    </a:lnTo>
                    <a:lnTo>
                      <a:pt x="550069" y="245268"/>
                    </a:lnTo>
                    <a:lnTo>
                      <a:pt x="554832" y="223837"/>
                    </a:lnTo>
                    <a:lnTo>
                      <a:pt x="554832" y="190500"/>
                    </a:lnTo>
                    <a:lnTo>
                      <a:pt x="557213" y="161925"/>
                    </a:lnTo>
                    <a:lnTo>
                      <a:pt x="569119" y="133350"/>
                    </a:lnTo>
                    <a:lnTo>
                      <a:pt x="578644" y="119062"/>
                    </a:lnTo>
                    <a:lnTo>
                      <a:pt x="604838" y="76200"/>
                    </a:lnTo>
                    <a:lnTo>
                      <a:pt x="581025" y="76200"/>
                    </a:lnTo>
                    <a:lnTo>
                      <a:pt x="550069" y="76200"/>
                    </a:lnTo>
                    <a:lnTo>
                      <a:pt x="490538" y="59531"/>
                    </a:lnTo>
                    <a:lnTo>
                      <a:pt x="464344" y="42862"/>
                    </a:lnTo>
                    <a:lnTo>
                      <a:pt x="435769" y="26193"/>
                    </a:lnTo>
                    <a:lnTo>
                      <a:pt x="416719" y="4762"/>
                    </a:lnTo>
                    <a:lnTo>
                      <a:pt x="388144" y="0"/>
                    </a:lnTo>
                    <a:lnTo>
                      <a:pt x="369094" y="0"/>
                    </a:lnTo>
                    <a:lnTo>
                      <a:pt x="345282" y="0"/>
                    </a:lnTo>
                    <a:lnTo>
                      <a:pt x="323850" y="14287"/>
                    </a:lnTo>
                    <a:lnTo>
                      <a:pt x="307182" y="30956"/>
                    </a:lnTo>
                    <a:lnTo>
                      <a:pt x="302419" y="57150"/>
                    </a:lnTo>
                    <a:lnTo>
                      <a:pt x="307182" y="85725"/>
                    </a:lnTo>
                    <a:lnTo>
                      <a:pt x="338138" y="130968"/>
                    </a:lnTo>
                    <a:lnTo>
                      <a:pt x="359569" y="154781"/>
                    </a:lnTo>
                    <a:lnTo>
                      <a:pt x="397669" y="169068"/>
                    </a:lnTo>
                    <a:lnTo>
                      <a:pt x="423863" y="176212"/>
                    </a:lnTo>
                    <a:lnTo>
                      <a:pt x="457200" y="166687"/>
                    </a:lnTo>
                    <a:lnTo>
                      <a:pt x="490538" y="164306"/>
                    </a:lnTo>
                    <a:lnTo>
                      <a:pt x="511969" y="171450"/>
                    </a:lnTo>
                    <a:lnTo>
                      <a:pt x="521494" y="190500"/>
                    </a:lnTo>
                    <a:lnTo>
                      <a:pt x="528638" y="214312"/>
                    </a:lnTo>
                    <a:lnTo>
                      <a:pt x="516732" y="235743"/>
                    </a:lnTo>
                    <a:lnTo>
                      <a:pt x="490538" y="209550"/>
                    </a:lnTo>
                    <a:lnTo>
                      <a:pt x="464344" y="202406"/>
                    </a:lnTo>
                    <a:lnTo>
                      <a:pt x="435769" y="200025"/>
                    </a:lnTo>
                    <a:lnTo>
                      <a:pt x="402432" y="204787"/>
                    </a:lnTo>
                    <a:lnTo>
                      <a:pt x="388144" y="211931"/>
                    </a:lnTo>
                    <a:lnTo>
                      <a:pt x="364332" y="207168"/>
                    </a:lnTo>
                    <a:lnTo>
                      <a:pt x="347663" y="219075"/>
                    </a:lnTo>
                    <a:lnTo>
                      <a:pt x="338138" y="219075"/>
                    </a:lnTo>
                    <a:lnTo>
                      <a:pt x="319088" y="192881"/>
                    </a:lnTo>
                    <a:lnTo>
                      <a:pt x="302419" y="176212"/>
                    </a:lnTo>
                    <a:lnTo>
                      <a:pt x="271463" y="169068"/>
                    </a:lnTo>
                    <a:lnTo>
                      <a:pt x="216694" y="180975"/>
                    </a:lnTo>
                    <a:lnTo>
                      <a:pt x="178594" y="197643"/>
                    </a:lnTo>
                    <a:lnTo>
                      <a:pt x="130969" y="214312"/>
                    </a:lnTo>
                    <a:lnTo>
                      <a:pt x="95250" y="219075"/>
                    </a:lnTo>
                    <a:lnTo>
                      <a:pt x="57150" y="230981"/>
                    </a:lnTo>
                    <a:lnTo>
                      <a:pt x="21432" y="245268"/>
                    </a:lnTo>
                    <a:lnTo>
                      <a:pt x="0" y="257175"/>
                    </a:lnTo>
                    <a:lnTo>
                      <a:pt x="0" y="269081"/>
                    </a:lnTo>
                    <a:lnTo>
                      <a:pt x="7144" y="295275"/>
                    </a:lnTo>
                    <a:lnTo>
                      <a:pt x="47625" y="323850"/>
                    </a:lnTo>
                    <a:lnTo>
                      <a:pt x="92869" y="342900"/>
                    </a:lnTo>
                    <a:lnTo>
                      <a:pt x="102394" y="373856"/>
                    </a:lnTo>
                    <a:lnTo>
                      <a:pt x="130969" y="402431"/>
                    </a:lnTo>
                    <a:lnTo>
                      <a:pt x="164307" y="414337"/>
                    </a:lnTo>
                    <a:lnTo>
                      <a:pt x="188119" y="450056"/>
                    </a:lnTo>
                    <a:lnTo>
                      <a:pt x="200025" y="46672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4007719" y="5992029"/>
                <a:ext cx="519700" cy="172410"/>
              </a:xfrm>
              <a:custGeom>
                <a:avLst/>
                <a:gdLst>
                  <a:gd name="connsiteX0" fmla="*/ 0 w 519112"/>
                  <a:gd name="connsiteY0" fmla="*/ 0 h 173831"/>
                  <a:gd name="connsiteX1" fmla="*/ 35719 w 519112"/>
                  <a:gd name="connsiteY1" fmla="*/ 50006 h 173831"/>
                  <a:gd name="connsiteX2" fmla="*/ 92869 w 519112"/>
                  <a:gd name="connsiteY2" fmla="*/ 57150 h 173831"/>
                  <a:gd name="connsiteX3" fmla="*/ 133350 w 519112"/>
                  <a:gd name="connsiteY3" fmla="*/ 66675 h 173831"/>
                  <a:gd name="connsiteX4" fmla="*/ 154781 w 519112"/>
                  <a:gd name="connsiteY4" fmla="*/ 73819 h 173831"/>
                  <a:gd name="connsiteX5" fmla="*/ 195262 w 519112"/>
                  <a:gd name="connsiteY5" fmla="*/ 61913 h 173831"/>
                  <a:gd name="connsiteX6" fmla="*/ 240506 w 519112"/>
                  <a:gd name="connsiteY6" fmla="*/ 78581 h 173831"/>
                  <a:gd name="connsiteX7" fmla="*/ 264319 w 519112"/>
                  <a:gd name="connsiteY7" fmla="*/ 71438 h 173831"/>
                  <a:gd name="connsiteX8" fmla="*/ 311944 w 519112"/>
                  <a:gd name="connsiteY8" fmla="*/ 97631 h 173831"/>
                  <a:gd name="connsiteX9" fmla="*/ 350044 w 519112"/>
                  <a:gd name="connsiteY9" fmla="*/ 128588 h 173831"/>
                  <a:gd name="connsiteX10" fmla="*/ 378619 w 519112"/>
                  <a:gd name="connsiteY10" fmla="*/ 135731 h 173831"/>
                  <a:gd name="connsiteX11" fmla="*/ 414337 w 519112"/>
                  <a:gd name="connsiteY11" fmla="*/ 109538 h 173831"/>
                  <a:gd name="connsiteX12" fmla="*/ 438150 w 519112"/>
                  <a:gd name="connsiteY12" fmla="*/ 114300 h 173831"/>
                  <a:gd name="connsiteX13" fmla="*/ 459581 w 519112"/>
                  <a:gd name="connsiteY13" fmla="*/ 128588 h 173831"/>
                  <a:gd name="connsiteX14" fmla="*/ 478631 w 519112"/>
                  <a:gd name="connsiteY14" fmla="*/ 140494 h 173831"/>
                  <a:gd name="connsiteX15" fmla="*/ 478631 w 519112"/>
                  <a:gd name="connsiteY15" fmla="*/ 140494 h 173831"/>
                  <a:gd name="connsiteX16" fmla="*/ 509587 w 519112"/>
                  <a:gd name="connsiteY16" fmla="*/ 154781 h 173831"/>
                  <a:gd name="connsiteX17" fmla="*/ 519112 w 519112"/>
                  <a:gd name="connsiteY17" fmla="*/ 173831 h 173831"/>
                  <a:gd name="connsiteX0" fmla="*/ 0 w 519112"/>
                  <a:gd name="connsiteY0" fmla="*/ 0 h 173831"/>
                  <a:gd name="connsiteX1" fmla="*/ 35719 w 519112"/>
                  <a:gd name="connsiteY1" fmla="*/ 50006 h 173831"/>
                  <a:gd name="connsiteX2" fmla="*/ 92869 w 519112"/>
                  <a:gd name="connsiteY2" fmla="*/ 57150 h 173831"/>
                  <a:gd name="connsiteX3" fmla="*/ 133350 w 519112"/>
                  <a:gd name="connsiteY3" fmla="*/ 66675 h 173831"/>
                  <a:gd name="connsiteX4" fmla="*/ 154781 w 519112"/>
                  <a:gd name="connsiteY4" fmla="*/ 73819 h 173831"/>
                  <a:gd name="connsiteX5" fmla="*/ 195262 w 519112"/>
                  <a:gd name="connsiteY5" fmla="*/ 61913 h 173831"/>
                  <a:gd name="connsiteX6" fmla="*/ 240506 w 519112"/>
                  <a:gd name="connsiteY6" fmla="*/ 78581 h 173831"/>
                  <a:gd name="connsiteX7" fmla="*/ 264319 w 519112"/>
                  <a:gd name="connsiteY7" fmla="*/ 71438 h 173831"/>
                  <a:gd name="connsiteX8" fmla="*/ 311944 w 519112"/>
                  <a:gd name="connsiteY8" fmla="*/ 97631 h 173831"/>
                  <a:gd name="connsiteX9" fmla="*/ 350044 w 519112"/>
                  <a:gd name="connsiteY9" fmla="*/ 128588 h 173831"/>
                  <a:gd name="connsiteX10" fmla="*/ 378619 w 519112"/>
                  <a:gd name="connsiteY10" fmla="*/ 135731 h 173831"/>
                  <a:gd name="connsiteX11" fmla="*/ 397668 w 519112"/>
                  <a:gd name="connsiteY11" fmla="*/ 109538 h 173831"/>
                  <a:gd name="connsiteX12" fmla="*/ 438150 w 519112"/>
                  <a:gd name="connsiteY12" fmla="*/ 114300 h 173831"/>
                  <a:gd name="connsiteX13" fmla="*/ 459581 w 519112"/>
                  <a:gd name="connsiteY13" fmla="*/ 128588 h 173831"/>
                  <a:gd name="connsiteX14" fmla="*/ 478631 w 519112"/>
                  <a:gd name="connsiteY14" fmla="*/ 140494 h 173831"/>
                  <a:gd name="connsiteX15" fmla="*/ 478631 w 519112"/>
                  <a:gd name="connsiteY15" fmla="*/ 140494 h 173831"/>
                  <a:gd name="connsiteX16" fmla="*/ 509587 w 519112"/>
                  <a:gd name="connsiteY16" fmla="*/ 154781 h 173831"/>
                  <a:gd name="connsiteX17" fmla="*/ 519112 w 519112"/>
                  <a:gd name="connsiteY17" fmla="*/ 173831 h 173831"/>
                  <a:gd name="connsiteX0" fmla="*/ 0 w 519112"/>
                  <a:gd name="connsiteY0" fmla="*/ 0 h 173831"/>
                  <a:gd name="connsiteX1" fmla="*/ 35719 w 519112"/>
                  <a:gd name="connsiteY1" fmla="*/ 50006 h 173831"/>
                  <a:gd name="connsiteX2" fmla="*/ 92869 w 519112"/>
                  <a:gd name="connsiteY2" fmla="*/ 57150 h 173831"/>
                  <a:gd name="connsiteX3" fmla="*/ 133350 w 519112"/>
                  <a:gd name="connsiteY3" fmla="*/ 66675 h 173831"/>
                  <a:gd name="connsiteX4" fmla="*/ 154781 w 519112"/>
                  <a:gd name="connsiteY4" fmla="*/ 73819 h 173831"/>
                  <a:gd name="connsiteX5" fmla="*/ 195262 w 519112"/>
                  <a:gd name="connsiteY5" fmla="*/ 61913 h 173831"/>
                  <a:gd name="connsiteX6" fmla="*/ 240506 w 519112"/>
                  <a:gd name="connsiteY6" fmla="*/ 78581 h 173831"/>
                  <a:gd name="connsiteX7" fmla="*/ 264319 w 519112"/>
                  <a:gd name="connsiteY7" fmla="*/ 71438 h 173831"/>
                  <a:gd name="connsiteX8" fmla="*/ 311944 w 519112"/>
                  <a:gd name="connsiteY8" fmla="*/ 97631 h 173831"/>
                  <a:gd name="connsiteX9" fmla="*/ 350044 w 519112"/>
                  <a:gd name="connsiteY9" fmla="*/ 128588 h 173831"/>
                  <a:gd name="connsiteX10" fmla="*/ 373856 w 519112"/>
                  <a:gd name="connsiteY10" fmla="*/ 123825 h 173831"/>
                  <a:gd name="connsiteX11" fmla="*/ 397668 w 519112"/>
                  <a:gd name="connsiteY11" fmla="*/ 109538 h 173831"/>
                  <a:gd name="connsiteX12" fmla="*/ 438150 w 519112"/>
                  <a:gd name="connsiteY12" fmla="*/ 114300 h 173831"/>
                  <a:gd name="connsiteX13" fmla="*/ 459581 w 519112"/>
                  <a:gd name="connsiteY13" fmla="*/ 128588 h 173831"/>
                  <a:gd name="connsiteX14" fmla="*/ 478631 w 519112"/>
                  <a:gd name="connsiteY14" fmla="*/ 140494 h 173831"/>
                  <a:gd name="connsiteX15" fmla="*/ 478631 w 519112"/>
                  <a:gd name="connsiteY15" fmla="*/ 140494 h 173831"/>
                  <a:gd name="connsiteX16" fmla="*/ 509587 w 519112"/>
                  <a:gd name="connsiteY16" fmla="*/ 154781 h 173831"/>
                  <a:gd name="connsiteX17" fmla="*/ 519112 w 519112"/>
                  <a:gd name="connsiteY17" fmla="*/ 173831 h 17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9112" h="173831">
                    <a:moveTo>
                      <a:pt x="0" y="0"/>
                    </a:moveTo>
                    <a:lnTo>
                      <a:pt x="35719" y="50006"/>
                    </a:lnTo>
                    <a:lnTo>
                      <a:pt x="92869" y="57150"/>
                    </a:lnTo>
                    <a:lnTo>
                      <a:pt x="133350" y="66675"/>
                    </a:lnTo>
                    <a:lnTo>
                      <a:pt x="154781" y="73819"/>
                    </a:lnTo>
                    <a:lnTo>
                      <a:pt x="195262" y="61913"/>
                    </a:lnTo>
                    <a:lnTo>
                      <a:pt x="240506" y="78581"/>
                    </a:lnTo>
                    <a:lnTo>
                      <a:pt x="264319" y="71438"/>
                    </a:lnTo>
                    <a:lnTo>
                      <a:pt x="311944" y="97631"/>
                    </a:lnTo>
                    <a:lnTo>
                      <a:pt x="350044" y="128588"/>
                    </a:lnTo>
                    <a:lnTo>
                      <a:pt x="373856" y="123825"/>
                    </a:lnTo>
                    <a:lnTo>
                      <a:pt x="397668" y="109538"/>
                    </a:lnTo>
                    <a:lnTo>
                      <a:pt x="438150" y="114300"/>
                    </a:lnTo>
                    <a:lnTo>
                      <a:pt x="459581" y="128588"/>
                    </a:lnTo>
                    <a:lnTo>
                      <a:pt x="478631" y="140494"/>
                    </a:lnTo>
                    <a:lnTo>
                      <a:pt x="478631" y="140494"/>
                    </a:lnTo>
                    <a:lnTo>
                      <a:pt x="509587" y="154781"/>
                    </a:lnTo>
                    <a:lnTo>
                      <a:pt x="519112" y="17383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4" name="Freeform 233"/>
              <p:cNvSpPr/>
              <p:nvPr/>
            </p:nvSpPr>
            <p:spPr>
              <a:xfrm>
                <a:off x="3526046" y="5391131"/>
                <a:ext cx="740256" cy="783450"/>
              </a:xfrm>
              <a:custGeom>
                <a:avLst/>
                <a:gdLst>
                  <a:gd name="connsiteX0" fmla="*/ 466725 w 740569"/>
                  <a:gd name="connsiteY0" fmla="*/ 783431 h 783431"/>
                  <a:gd name="connsiteX1" fmla="*/ 428625 w 740569"/>
                  <a:gd name="connsiteY1" fmla="*/ 733425 h 783431"/>
                  <a:gd name="connsiteX2" fmla="*/ 376238 w 740569"/>
                  <a:gd name="connsiteY2" fmla="*/ 695325 h 783431"/>
                  <a:gd name="connsiteX3" fmla="*/ 326231 w 740569"/>
                  <a:gd name="connsiteY3" fmla="*/ 671513 h 783431"/>
                  <a:gd name="connsiteX4" fmla="*/ 283369 w 740569"/>
                  <a:gd name="connsiteY4" fmla="*/ 650081 h 783431"/>
                  <a:gd name="connsiteX5" fmla="*/ 240506 w 740569"/>
                  <a:gd name="connsiteY5" fmla="*/ 635794 h 783431"/>
                  <a:gd name="connsiteX6" fmla="*/ 192881 w 740569"/>
                  <a:gd name="connsiteY6" fmla="*/ 645319 h 783431"/>
                  <a:gd name="connsiteX7" fmla="*/ 183356 w 740569"/>
                  <a:gd name="connsiteY7" fmla="*/ 645319 h 783431"/>
                  <a:gd name="connsiteX8" fmla="*/ 154781 w 740569"/>
                  <a:gd name="connsiteY8" fmla="*/ 607219 h 783431"/>
                  <a:gd name="connsiteX9" fmla="*/ 135731 w 740569"/>
                  <a:gd name="connsiteY9" fmla="*/ 585788 h 783431"/>
                  <a:gd name="connsiteX10" fmla="*/ 123825 w 740569"/>
                  <a:gd name="connsiteY10" fmla="*/ 583406 h 783431"/>
                  <a:gd name="connsiteX11" fmla="*/ 109538 w 740569"/>
                  <a:gd name="connsiteY11" fmla="*/ 581025 h 783431"/>
                  <a:gd name="connsiteX12" fmla="*/ 80963 w 740569"/>
                  <a:gd name="connsiteY12" fmla="*/ 581025 h 783431"/>
                  <a:gd name="connsiteX13" fmla="*/ 35719 w 740569"/>
                  <a:gd name="connsiteY13" fmla="*/ 592931 h 783431"/>
                  <a:gd name="connsiteX14" fmla="*/ 7144 w 740569"/>
                  <a:gd name="connsiteY14" fmla="*/ 592931 h 783431"/>
                  <a:gd name="connsiteX15" fmla="*/ 7144 w 740569"/>
                  <a:gd name="connsiteY15" fmla="*/ 592931 h 783431"/>
                  <a:gd name="connsiteX16" fmla="*/ 0 w 740569"/>
                  <a:gd name="connsiteY16" fmla="*/ 573881 h 783431"/>
                  <a:gd name="connsiteX17" fmla="*/ 7144 w 740569"/>
                  <a:gd name="connsiteY17" fmla="*/ 554831 h 783431"/>
                  <a:gd name="connsiteX18" fmla="*/ 7144 w 740569"/>
                  <a:gd name="connsiteY18" fmla="*/ 554831 h 783431"/>
                  <a:gd name="connsiteX19" fmla="*/ 26194 w 740569"/>
                  <a:gd name="connsiteY19" fmla="*/ 521494 h 783431"/>
                  <a:gd name="connsiteX20" fmla="*/ 59531 w 740569"/>
                  <a:gd name="connsiteY20" fmla="*/ 511969 h 783431"/>
                  <a:gd name="connsiteX21" fmla="*/ 71438 w 740569"/>
                  <a:gd name="connsiteY21" fmla="*/ 509588 h 783431"/>
                  <a:gd name="connsiteX22" fmla="*/ 73819 w 740569"/>
                  <a:gd name="connsiteY22" fmla="*/ 490538 h 783431"/>
                  <a:gd name="connsiteX23" fmla="*/ 57150 w 740569"/>
                  <a:gd name="connsiteY23" fmla="*/ 461963 h 783431"/>
                  <a:gd name="connsiteX24" fmla="*/ 40481 w 740569"/>
                  <a:gd name="connsiteY24" fmla="*/ 433388 h 783431"/>
                  <a:gd name="connsiteX25" fmla="*/ 26194 w 740569"/>
                  <a:gd name="connsiteY25" fmla="*/ 402431 h 783431"/>
                  <a:gd name="connsiteX26" fmla="*/ 7144 w 740569"/>
                  <a:gd name="connsiteY26" fmla="*/ 381000 h 783431"/>
                  <a:gd name="connsiteX27" fmla="*/ 7144 w 740569"/>
                  <a:gd name="connsiteY27" fmla="*/ 376238 h 783431"/>
                  <a:gd name="connsiteX28" fmla="*/ 135731 w 740569"/>
                  <a:gd name="connsiteY28" fmla="*/ 216694 h 783431"/>
                  <a:gd name="connsiteX29" fmla="*/ 176213 w 740569"/>
                  <a:gd name="connsiteY29" fmla="*/ 223838 h 783431"/>
                  <a:gd name="connsiteX30" fmla="*/ 207169 w 740569"/>
                  <a:gd name="connsiteY30" fmla="*/ 254794 h 783431"/>
                  <a:gd name="connsiteX31" fmla="*/ 216694 w 740569"/>
                  <a:gd name="connsiteY31" fmla="*/ 290513 h 783431"/>
                  <a:gd name="connsiteX32" fmla="*/ 245269 w 740569"/>
                  <a:gd name="connsiteY32" fmla="*/ 300038 h 783431"/>
                  <a:gd name="connsiteX33" fmla="*/ 285750 w 740569"/>
                  <a:gd name="connsiteY33" fmla="*/ 288131 h 783431"/>
                  <a:gd name="connsiteX34" fmla="*/ 333375 w 740569"/>
                  <a:gd name="connsiteY34" fmla="*/ 266700 h 783431"/>
                  <a:gd name="connsiteX35" fmla="*/ 366713 w 740569"/>
                  <a:gd name="connsiteY35" fmla="*/ 252413 h 783431"/>
                  <a:gd name="connsiteX36" fmla="*/ 390525 w 740569"/>
                  <a:gd name="connsiteY36" fmla="*/ 238125 h 783431"/>
                  <a:gd name="connsiteX37" fmla="*/ 416719 w 740569"/>
                  <a:gd name="connsiteY37" fmla="*/ 233363 h 783431"/>
                  <a:gd name="connsiteX38" fmla="*/ 447675 w 740569"/>
                  <a:gd name="connsiteY38" fmla="*/ 235744 h 783431"/>
                  <a:gd name="connsiteX39" fmla="*/ 478631 w 740569"/>
                  <a:gd name="connsiteY39" fmla="*/ 235744 h 783431"/>
                  <a:gd name="connsiteX40" fmla="*/ 509588 w 740569"/>
                  <a:gd name="connsiteY40" fmla="*/ 207169 h 783431"/>
                  <a:gd name="connsiteX41" fmla="*/ 542925 w 740569"/>
                  <a:gd name="connsiteY41" fmla="*/ 164306 h 783431"/>
                  <a:gd name="connsiteX42" fmla="*/ 566738 w 740569"/>
                  <a:gd name="connsiteY42" fmla="*/ 135731 h 783431"/>
                  <a:gd name="connsiteX43" fmla="*/ 573881 w 740569"/>
                  <a:gd name="connsiteY43" fmla="*/ 119063 h 783431"/>
                  <a:gd name="connsiteX44" fmla="*/ 611981 w 740569"/>
                  <a:gd name="connsiteY44" fmla="*/ 73819 h 783431"/>
                  <a:gd name="connsiteX45" fmla="*/ 661988 w 740569"/>
                  <a:gd name="connsiteY45" fmla="*/ 69056 h 783431"/>
                  <a:gd name="connsiteX46" fmla="*/ 697706 w 740569"/>
                  <a:gd name="connsiteY46" fmla="*/ 52388 h 783431"/>
                  <a:gd name="connsiteX47" fmla="*/ 714375 w 740569"/>
                  <a:gd name="connsiteY47" fmla="*/ 33338 h 783431"/>
                  <a:gd name="connsiteX48" fmla="*/ 740569 w 740569"/>
                  <a:gd name="connsiteY48" fmla="*/ 0 h 78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40569" h="783431">
                    <a:moveTo>
                      <a:pt x="466725" y="783431"/>
                    </a:moveTo>
                    <a:lnTo>
                      <a:pt x="428625" y="733425"/>
                    </a:lnTo>
                    <a:lnTo>
                      <a:pt x="376238" y="695325"/>
                    </a:lnTo>
                    <a:lnTo>
                      <a:pt x="326231" y="671513"/>
                    </a:lnTo>
                    <a:lnTo>
                      <a:pt x="283369" y="650081"/>
                    </a:lnTo>
                    <a:lnTo>
                      <a:pt x="240506" y="635794"/>
                    </a:lnTo>
                    <a:lnTo>
                      <a:pt x="192881" y="645319"/>
                    </a:lnTo>
                    <a:lnTo>
                      <a:pt x="183356" y="645319"/>
                    </a:lnTo>
                    <a:lnTo>
                      <a:pt x="154781" y="607219"/>
                    </a:lnTo>
                    <a:lnTo>
                      <a:pt x="135731" y="585788"/>
                    </a:lnTo>
                    <a:lnTo>
                      <a:pt x="123825" y="583406"/>
                    </a:lnTo>
                    <a:lnTo>
                      <a:pt x="109538" y="581025"/>
                    </a:lnTo>
                    <a:lnTo>
                      <a:pt x="80963" y="581025"/>
                    </a:lnTo>
                    <a:lnTo>
                      <a:pt x="35719" y="592931"/>
                    </a:lnTo>
                    <a:lnTo>
                      <a:pt x="7144" y="592931"/>
                    </a:lnTo>
                    <a:lnTo>
                      <a:pt x="7144" y="592931"/>
                    </a:lnTo>
                    <a:lnTo>
                      <a:pt x="0" y="573881"/>
                    </a:lnTo>
                    <a:lnTo>
                      <a:pt x="7144" y="554831"/>
                    </a:lnTo>
                    <a:lnTo>
                      <a:pt x="7144" y="554831"/>
                    </a:lnTo>
                    <a:lnTo>
                      <a:pt x="26194" y="521494"/>
                    </a:lnTo>
                    <a:lnTo>
                      <a:pt x="59531" y="511969"/>
                    </a:lnTo>
                    <a:lnTo>
                      <a:pt x="71438" y="509588"/>
                    </a:lnTo>
                    <a:lnTo>
                      <a:pt x="73819" y="490538"/>
                    </a:lnTo>
                    <a:lnTo>
                      <a:pt x="57150" y="461963"/>
                    </a:lnTo>
                    <a:lnTo>
                      <a:pt x="40481" y="433388"/>
                    </a:lnTo>
                    <a:lnTo>
                      <a:pt x="26194" y="402431"/>
                    </a:lnTo>
                    <a:lnTo>
                      <a:pt x="7144" y="381000"/>
                    </a:lnTo>
                    <a:lnTo>
                      <a:pt x="7144" y="376238"/>
                    </a:lnTo>
                    <a:lnTo>
                      <a:pt x="135731" y="216694"/>
                    </a:lnTo>
                    <a:lnTo>
                      <a:pt x="176213" y="223838"/>
                    </a:lnTo>
                    <a:lnTo>
                      <a:pt x="207169" y="254794"/>
                    </a:lnTo>
                    <a:lnTo>
                      <a:pt x="216694" y="290513"/>
                    </a:lnTo>
                    <a:lnTo>
                      <a:pt x="245269" y="300038"/>
                    </a:lnTo>
                    <a:lnTo>
                      <a:pt x="285750" y="288131"/>
                    </a:lnTo>
                    <a:lnTo>
                      <a:pt x="333375" y="266700"/>
                    </a:lnTo>
                    <a:lnTo>
                      <a:pt x="366713" y="252413"/>
                    </a:lnTo>
                    <a:lnTo>
                      <a:pt x="390525" y="238125"/>
                    </a:lnTo>
                    <a:lnTo>
                      <a:pt x="416719" y="233363"/>
                    </a:lnTo>
                    <a:lnTo>
                      <a:pt x="447675" y="235744"/>
                    </a:lnTo>
                    <a:lnTo>
                      <a:pt x="478631" y="235744"/>
                    </a:lnTo>
                    <a:lnTo>
                      <a:pt x="509588" y="207169"/>
                    </a:lnTo>
                    <a:lnTo>
                      <a:pt x="542925" y="164306"/>
                    </a:lnTo>
                    <a:lnTo>
                      <a:pt x="566738" y="135731"/>
                    </a:lnTo>
                    <a:lnTo>
                      <a:pt x="573881" y="119063"/>
                    </a:lnTo>
                    <a:lnTo>
                      <a:pt x="611981" y="73819"/>
                    </a:lnTo>
                    <a:lnTo>
                      <a:pt x="661988" y="69056"/>
                    </a:lnTo>
                    <a:lnTo>
                      <a:pt x="697706" y="52388"/>
                    </a:lnTo>
                    <a:lnTo>
                      <a:pt x="714375" y="33338"/>
                    </a:lnTo>
                    <a:lnTo>
                      <a:pt x="740569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2907476" y="5155335"/>
                <a:ext cx="1336009" cy="623718"/>
              </a:xfrm>
              <a:custGeom>
                <a:avLst/>
                <a:gdLst>
                  <a:gd name="connsiteX0" fmla="*/ 1335882 w 1335882"/>
                  <a:gd name="connsiteY0" fmla="*/ 264319 h 623888"/>
                  <a:gd name="connsiteX1" fmla="*/ 1269207 w 1335882"/>
                  <a:gd name="connsiteY1" fmla="*/ 285750 h 623888"/>
                  <a:gd name="connsiteX2" fmla="*/ 1271588 w 1335882"/>
                  <a:gd name="connsiteY2" fmla="*/ 261938 h 623888"/>
                  <a:gd name="connsiteX3" fmla="*/ 1250157 w 1335882"/>
                  <a:gd name="connsiteY3" fmla="*/ 276225 h 623888"/>
                  <a:gd name="connsiteX4" fmla="*/ 1212057 w 1335882"/>
                  <a:gd name="connsiteY4" fmla="*/ 307182 h 623888"/>
                  <a:gd name="connsiteX5" fmla="*/ 1183482 w 1335882"/>
                  <a:gd name="connsiteY5" fmla="*/ 357188 h 623888"/>
                  <a:gd name="connsiteX6" fmla="*/ 1181100 w 1335882"/>
                  <a:gd name="connsiteY6" fmla="*/ 338138 h 623888"/>
                  <a:gd name="connsiteX7" fmla="*/ 1154907 w 1335882"/>
                  <a:gd name="connsiteY7" fmla="*/ 319088 h 623888"/>
                  <a:gd name="connsiteX8" fmla="*/ 1109663 w 1335882"/>
                  <a:gd name="connsiteY8" fmla="*/ 295275 h 623888"/>
                  <a:gd name="connsiteX9" fmla="*/ 1059657 w 1335882"/>
                  <a:gd name="connsiteY9" fmla="*/ 266700 h 623888"/>
                  <a:gd name="connsiteX10" fmla="*/ 1016794 w 1335882"/>
                  <a:gd name="connsiteY10" fmla="*/ 240507 h 623888"/>
                  <a:gd name="connsiteX11" fmla="*/ 976313 w 1335882"/>
                  <a:gd name="connsiteY11" fmla="*/ 214313 h 623888"/>
                  <a:gd name="connsiteX12" fmla="*/ 954882 w 1335882"/>
                  <a:gd name="connsiteY12" fmla="*/ 173832 h 623888"/>
                  <a:gd name="connsiteX13" fmla="*/ 926307 w 1335882"/>
                  <a:gd name="connsiteY13" fmla="*/ 133350 h 623888"/>
                  <a:gd name="connsiteX14" fmla="*/ 900113 w 1335882"/>
                  <a:gd name="connsiteY14" fmla="*/ 100013 h 623888"/>
                  <a:gd name="connsiteX15" fmla="*/ 869157 w 1335882"/>
                  <a:gd name="connsiteY15" fmla="*/ 69057 h 623888"/>
                  <a:gd name="connsiteX16" fmla="*/ 840582 w 1335882"/>
                  <a:gd name="connsiteY16" fmla="*/ 50007 h 623888"/>
                  <a:gd name="connsiteX17" fmla="*/ 802482 w 1335882"/>
                  <a:gd name="connsiteY17" fmla="*/ 42863 h 623888"/>
                  <a:gd name="connsiteX18" fmla="*/ 769144 w 1335882"/>
                  <a:gd name="connsiteY18" fmla="*/ 47625 h 623888"/>
                  <a:gd name="connsiteX19" fmla="*/ 752475 w 1335882"/>
                  <a:gd name="connsiteY19" fmla="*/ 47625 h 623888"/>
                  <a:gd name="connsiteX20" fmla="*/ 728663 w 1335882"/>
                  <a:gd name="connsiteY20" fmla="*/ 42863 h 623888"/>
                  <a:gd name="connsiteX21" fmla="*/ 704850 w 1335882"/>
                  <a:gd name="connsiteY21" fmla="*/ 21432 h 623888"/>
                  <a:gd name="connsiteX22" fmla="*/ 661988 w 1335882"/>
                  <a:gd name="connsiteY22" fmla="*/ 9525 h 623888"/>
                  <a:gd name="connsiteX23" fmla="*/ 635794 w 1335882"/>
                  <a:gd name="connsiteY23" fmla="*/ 11907 h 623888"/>
                  <a:gd name="connsiteX24" fmla="*/ 600075 w 1335882"/>
                  <a:gd name="connsiteY24" fmla="*/ 16669 h 623888"/>
                  <a:gd name="connsiteX25" fmla="*/ 554832 w 1335882"/>
                  <a:gd name="connsiteY25" fmla="*/ 21432 h 623888"/>
                  <a:gd name="connsiteX26" fmla="*/ 521494 w 1335882"/>
                  <a:gd name="connsiteY26" fmla="*/ 21432 h 623888"/>
                  <a:gd name="connsiteX27" fmla="*/ 492919 w 1335882"/>
                  <a:gd name="connsiteY27" fmla="*/ 11907 h 623888"/>
                  <a:gd name="connsiteX28" fmla="*/ 469107 w 1335882"/>
                  <a:gd name="connsiteY28" fmla="*/ 11907 h 623888"/>
                  <a:gd name="connsiteX29" fmla="*/ 438150 w 1335882"/>
                  <a:gd name="connsiteY29" fmla="*/ 2382 h 623888"/>
                  <a:gd name="connsiteX30" fmla="*/ 388144 w 1335882"/>
                  <a:gd name="connsiteY30" fmla="*/ 0 h 623888"/>
                  <a:gd name="connsiteX31" fmla="*/ 345282 w 1335882"/>
                  <a:gd name="connsiteY31" fmla="*/ 2382 h 623888"/>
                  <a:gd name="connsiteX32" fmla="*/ 319088 w 1335882"/>
                  <a:gd name="connsiteY32" fmla="*/ 14288 h 623888"/>
                  <a:gd name="connsiteX33" fmla="*/ 292894 w 1335882"/>
                  <a:gd name="connsiteY33" fmla="*/ 28575 h 623888"/>
                  <a:gd name="connsiteX34" fmla="*/ 271463 w 1335882"/>
                  <a:gd name="connsiteY34" fmla="*/ 30957 h 623888"/>
                  <a:gd name="connsiteX35" fmla="*/ 228600 w 1335882"/>
                  <a:gd name="connsiteY35" fmla="*/ 28575 h 623888"/>
                  <a:gd name="connsiteX36" fmla="*/ 209550 w 1335882"/>
                  <a:gd name="connsiteY36" fmla="*/ 47625 h 623888"/>
                  <a:gd name="connsiteX37" fmla="*/ 154782 w 1335882"/>
                  <a:gd name="connsiteY37" fmla="*/ 88107 h 623888"/>
                  <a:gd name="connsiteX38" fmla="*/ 133350 w 1335882"/>
                  <a:gd name="connsiteY38" fmla="*/ 135732 h 623888"/>
                  <a:gd name="connsiteX39" fmla="*/ 128588 w 1335882"/>
                  <a:gd name="connsiteY39" fmla="*/ 197644 h 623888"/>
                  <a:gd name="connsiteX40" fmla="*/ 138113 w 1335882"/>
                  <a:gd name="connsiteY40" fmla="*/ 250032 h 623888"/>
                  <a:gd name="connsiteX41" fmla="*/ 171450 w 1335882"/>
                  <a:gd name="connsiteY41" fmla="*/ 297657 h 623888"/>
                  <a:gd name="connsiteX42" fmla="*/ 219075 w 1335882"/>
                  <a:gd name="connsiteY42" fmla="*/ 314325 h 623888"/>
                  <a:gd name="connsiteX43" fmla="*/ 228600 w 1335882"/>
                  <a:gd name="connsiteY43" fmla="*/ 333375 h 623888"/>
                  <a:gd name="connsiteX44" fmla="*/ 230982 w 1335882"/>
                  <a:gd name="connsiteY44" fmla="*/ 354807 h 623888"/>
                  <a:gd name="connsiteX45" fmla="*/ 221457 w 1335882"/>
                  <a:gd name="connsiteY45" fmla="*/ 383382 h 623888"/>
                  <a:gd name="connsiteX46" fmla="*/ 221457 w 1335882"/>
                  <a:gd name="connsiteY46" fmla="*/ 395288 h 623888"/>
                  <a:gd name="connsiteX47" fmla="*/ 219075 w 1335882"/>
                  <a:gd name="connsiteY47" fmla="*/ 400050 h 623888"/>
                  <a:gd name="connsiteX48" fmla="*/ 209550 w 1335882"/>
                  <a:gd name="connsiteY48" fmla="*/ 407194 h 623888"/>
                  <a:gd name="connsiteX49" fmla="*/ 121444 w 1335882"/>
                  <a:gd name="connsiteY49" fmla="*/ 495300 h 623888"/>
                  <a:gd name="connsiteX50" fmla="*/ 138113 w 1335882"/>
                  <a:gd name="connsiteY50" fmla="*/ 516732 h 623888"/>
                  <a:gd name="connsiteX51" fmla="*/ 133350 w 1335882"/>
                  <a:gd name="connsiteY51" fmla="*/ 597694 h 623888"/>
                  <a:gd name="connsiteX52" fmla="*/ 85725 w 1335882"/>
                  <a:gd name="connsiteY52" fmla="*/ 604838 h 623888"/>
                  <a:gd name="connsiteX53" fmla="*/ 33338 w 1335882"/>
                  <a:gd name="connsiteY53" fmla="*/ 616744 h 623888"/>
                  <a:gd name="connsiteX54" fmla="*/ 0 w 1335882"/>
                  <a:gd name="connsiteY54" fmla="*/ 623888 h 62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35882" h="623888">
                    <a:moveTo>
                      <a:pt x="1335882" y="264319"/>
                    </a:moveTo>
                    <a:lnTo>
                      <a:pt x="1269207" y="285750"/>
                    </a:lnTo>
                    <a:lnTo>
                      <a:pt x="1271588" y="261938"/>
                    </a:lnTo>
                    <a:lnTo>
                      <a:pt x="1250157" y="276225"/>
                    </a:lnTo>
                    <a:lnTo>
                      <a:pt x="1212057" y="307182"/>
                    </a:lnTo>
                    <a:lnTo>
                      <a:pt x="1183482" y="357188"/>
                    </a:lnTo>
                    <a:lnTo>
                      <a:pt x="1181100" y="338138"/>
                    </a:lnTo>
                    <a:lnTo>
                      <a:pt x="1154907" y="319088"/>
                    </a:lnTo>
                    <a:lnTo>
                      <a:pt x="1109663" y="295275"/>
                    </a:lnTo>
                    <a:lnTo>
                      <a:pt x="1059657" y="266700"/>
                    </a:lnTo>
                    <a:lnTo>
                      <a:pt x="1016794" y="240507"/>
                    </a:lnTo>
                    <a:lnTo>
                      <a:pt x="976313" y="214313"/>
                    </a:lnTo>
                    <a:lnTo>
                      <a:pt x="954882" y="173832"/>
                    </a:lnTo>
                    <a:lnTo>
                      <a:pt x="926307" y="133350"/>
                    </a:lnTo>
                    <a:lnTo>
                      <a:pt x="900113" y="100013"/>
                    </a:lnTo>
                    <a:lnTo>
                      <a:pt x="869157" y="69057"/>
                    </a:lnTo>
                    <a:lnTo>
                      <a:pt x="840582" y="50007"/>
                    </a:lnTo>
                    <a:lnTo>
                      <a:pt x="802482" y="42863"/>
                    </a:lnTo>
                    <a:lnTo>
                      <a:pt x="769144" y="47625"/>
                    </a:lnTo>
                    <a:lnTo>
                      <a:pt x="752475" y="47625"/>
                    </a:lnTo>
                    <a:lnTo>
                      <a:pt x="728663" y="42863"/>
                    </a:lnTo>
                    <a:lnTo>
                      <a:pt x="704850" y="21432"/>
                    </a:lnTo>
                    <a:lnTo>
                      <a:pt x="661988" y="9525"/>
                    </a:lnTo>
                    <a:lnTo>
                      <a:pt x="635794" y="11907"/>
                    </a:lnTo>
                    <a:lnTo>
                      <a:pt x="600075" y="16669"/>
                    </a:lnTo>
                    <a:lnTo>
                      <a:pt x="554832" y="21432"/>
                    </a:lnTo>
                    <a:lnTo>
                      <a:pt x="521494" y="21432"/>
                    </a:lnTo>
                    <a:lnTo>
                      <a:pt x="492919" y="11907"/>
                    </a:lnTo>
                    <a:lnTo>
                      <a:pt x="469107" y="11907"/>
                    </a:lnTo>
                    <a:lnTo>
                      <a:pt x="438150" y="2382"/>
                    </a:lnTo>
                    <a:lnTo>
                      <a:pt x="388144" y="0"/>
                    </a:lnTo>
                    <a:lnTo>
                      <a:pt x="345282" y="2382"/>
                    </a:lnTo>
                    <a:lnTo>
                      <a:pt x="319088" y="14288"/>
                    </a:lnTo>
                    <a:lnTo>
                      <a:pt x="292894" y="28575"/>
                    </a:lnTo>
                    <a:lnTo>
                      <a:pt x="271463" y="30957"/>
                    </a:lnTo>
                    <a:lnTo>
                      <a:pt x="228600" y="28575"/>
                    </a:lnTo>
                    <a:lnTo>
                      <a:pt x="209550" y="47625"/>
                    </a:lnTo>
                    <a:lnTo>
                      <a:pt x="154782" y="88107"/>
                    </a:lnTo>
                    <a:lnTo>
                      <a:pt x="133350" y="135732"/>
                    </a:lnTo>
                    <a:lnTo>
                      <a:pt x="128588" y="197644"/>
                    </a:lnTo>
                    <a:lnTo>
                      <a:pt x="138113" y="250032"/>
                    </a:lnTo>
                    <a:lnTo>
                      <a:pt x="171450" y="297657"/>
                    </a:lnTo>
                    <a:lnTo>
                      <a:pt x="219075" y="314325"/>
                    </a:lnTo>
                    <a:lnTo>
                      <a:pt x="228600" y="333375"/>
                    </a:lnTo>
                    <a:lnTo>
                      <a:pt x="230982" y="354807"/>
                    </a:lnTo>
                    <a:lnTo>
                      <a:pt x="221457" y="383382"/>
                    </a:lnTo>
                    <a:lnTo>
                      <a:pt x="221457" y="395288"/>
                    </a:lnTo>
                    <a:lnTo>
                      <a:pt x="219075" y="400050"/>
                    </a:lnTo>
                    <a:lnTo>
                      <a:pt x="209550" y="407194"/>
                    </a:lnTo>
                    <a:lnTo>
                      <a:pt x="121444" y="495300"/>
                    </a:lnTo>
                    <a:lnTo>
                      <a:pt x="138113" y="516732"/>
                    </a:lnTo>
                    <a:lnTo>
                      <a:pt x="133350" y="597694"/>
                    </a:lnTo>
                    <a:lnTo>
                      <a:pt x="85725" y="604838"/>
                    </a:lnTo>
                    <a:lnTo>
                      <a:pt x="33338" y="616744"/>
                    </a:lnTo>
                    <a:lnTo>
                      <a:pt x="0" y="623888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6" name="Freeform 235"/>
              <p:cNvSpPr/>
              <p:nvPr/>
            </p:nvSpPr>
            <p:spPr>
              <a:xfrm>
                <a:off x="3041837" y="5388595"/>
                <a:ext cx="593219" cy="380316"/>
              </a:xfrm>
              <a:custGeom>
                <a:avLst/>
                <a:gdLst>
                  <a:gd name="connsiteX0" fmla="*/ 0 w 592932"/>
                  <a:gd name="connsiteY0" fmla="*/ 361950 h 381000"/>
                  <a:gd name="connsiteX1" fmla="*/ 50007 w 592932"/>
                  <a:gd name="connsiteY1" fmla="*/ 350044 h 381000"/>
                  <a:gd name="connsiteX2" fmla="*/ 100013 w 592932"/>
                  <a:gd name="connsiteY2" fmla="*/ 376237 h 381000"/>
                  <a:gd name="connsiteX3" fmla="*/ 116682 w 592932"/>
                  <a:gd name="connsiteY3" fmla="*/ 381000 h 381000"/>
                  <a:gd name="connsiteX4" fmla="*/ 185738 w 592932"/>
                  <a:gd name="connsiteY4" fmla="*/ 371475 h 381000"/>
                  <a:gd name="connsiteX5" fmla="*/ 257175 w 592932"/>
                  <a:gd name="connsiteY5" fmla="*/ 352425 h 381000"/>
                  <a:gd name="connsiteX6" fmla="*/ 333375 w 592932"/>
                  <a:gd name="connsiteY6" fmla="*/ 333375 h 381000"/>
                  <a:gd name="connsiteX7" fmla="*/ 400050 w 592932"/>
                  <a:gd name="connsiteY7" fmla="*/ 328612 h 381000"/>
                  <a:gd name="connsiteX8" fmla="*/ 435769 w 592932"/>
                  <a:gd name="connsiteY8" fmla="*/ 345281 h 381000"/>
                  <a:gd name="connsiteX9" fmla="*/ 473869 w 592932"/>
                  <a:gd name="connsiteY9" fmla="*/ 369094 h 381000"/>
                  <a:gd name="connsiteX10" fmla="*/ 592932 w 592932"/>
                  <a:gd name="connsiteY10" fmla="*/ 226219 h 381000"/>
                  <a:gd name="connsiteX11" fmla="*/ 564357 w 592932"/>
                  <a:gd name="connsiteY11" fmla="*/ 219075 h 381000"/>
                  <a:gd name="connsiteX12" fmla="*/ 533400 w 592932"/>
                  <a:gd name="connsiteY12" fmla="*/ 192881 h 381000"/>
                  <a:gd name="connsiteX13" fmla="*/ 526257 w 592932"/>
                  <a:gd name="connsiteY13" fmla="*/ 147637 h 381000"/>
                  <a:gd name="connsiteX14" fmla="*/ 507207 w 592932"/>
                  <a:gd name="connsiteY14" fmla="*/ 97631 h 381000"/>
                  <a:gd name="connsiteX15" fmla="*/ 473869 w 592932"/>
                  <a:gd name="connsiteY15" fmla="*/ 64294 h 381000"/>
                  <a:gd name="connsiteX16" fmla="*/ 438150 w 592932"/>
                  <a:gd name="connsiteY16" fmla="*/ 35719 h 381000"/>
                  <a:gd name="connsiteX17" fmla="*/ 397669 w 592932"/>
                  <a:gd name="connsiteY17" fmla="*/ 21431 h 381000"/>
                  <a:gd name="connsiteX18" fmla="*/ 357188 w 592932"/>
                  <a:gd name="connsiteY18" fmla="*/ 7144 h 381000"/>
                  <a:gd name="connsiteX19" fmla="*/ 311944 w 592932"/>
                  <a:gd name="connsiteY19" fmla="*/ 0 h 381000"/>
                  <a:gd name="connsiteX20" fmla="*/ 285750 w 592932"/>
                  <a:gd name="connsiteY20" fmla="*/ 7144 h 381000"/>
                  <a:gd name="connsiteX21" fmla="*/ 254794 w 592932"/>
                  <a:gd name="connsiteY21" fmla="*/ 30956 h 381000"/>
                  <a:gd name="connsiteX22" fmla="*/ 221457 w 592932"/>
                  <a:gd name="connsiteY22" fmla="*/ 40481 h 381000"/>
                  <a:gd name="connsiteX23" fmla="*/ 180975 w 592932"/>
                  <a:gd name="connsiteY23" fmla="*/ 52387 h 381000"/>
                  <a:gd name="connsiteX24" fmla="*/ 150019 w 592932"/>
                  <a:gd name="connsiteY24" fmla="*/ 71437 h 381000"/>
                  <a:gd name="connsiteX25" fmla="*/ 123825 w 592932"/>
                  <a:gd name="connsiteY25" fmla="*/ 71437 h 381000"/>
                  <a:gd name="connsiteX26" fmla="*/ 100013 w 592932"/>
                  <a:gd name="connsiteY26" fmla="*/ 76200 h 381000"/>
                  <a:gd name="connsiteX27" fmla="*/ 102394 w 592932"/>
                  <a:gd name="connsiteY27" fmla="*/ 95250 h 381000"/>
                  <a:gd name="connsiteX28" fmla="*/ 100013 w 592932"/>
                  <a:gd name="connsiteY28" fmla="*/ 119062 h 381000"/>
                  <a:gd name="connsiteX29" fmla="*/ 121444 w 592932"/>
                  <a:gd name="connsiteY29" fmla="*/ 126206 h 381000"/>
                  <a:gd name="connsiteX30" fmla="*/ 119063 w 592932"/>
                  <a:gd name="connsiteY30" fmla="*/ 140494 h 381000"/>
                  <a:gd name="connsiteX31" fmla="*/ 104775 w 592932"/>
                  <a:gd name="connsiteY31" fmla="*/ 152400 h 381000"/>
                  <a:gd name="connsiteX32" fmla="*/ 104775 w 592932"/>
                  <a:gd name="connsiteY32" fmla="*/ 152400 h 381000"/>
                  <a:gd name="connsiteX33" fmla="*/ 88107 w 592932"/>
                  <a:gd name="connsiteY33" fmla="*/ 171450 h 381000"/>
                  <a:gd name="connsiteX34" fmla="*/ 97632 w 592932"/>
                  <a:gd name="connsiteY34" fmla="*/ 180975 h 381000"/>
                  <a:gd name="connsiteX35" fmla="*/ 95250 w 592932"/>
                  <a:gd name="connsiteY35" fmla="*/ 197644 h 381000"/>
                  <a:gd name="connsiteX36" fmla="*/ 95250 w 592932"/>
                  <a:gd name="connsiteY36" fmla="*/ 197644 h 381000"/>
                  <a:gd name="connsiteX37" fmla="*/ 97632 w 592932"/>
                  <a:gd name="connsiteY37" fmla="*/ 221456 h 381000"/>
                  <a:gd name="connsiteX38" fmla="*/ 92869 w 592932"/>
                  <a:gd name="connsiteY38" fmla="*/ 235744 h 381000"/>
                  <a:gd name="connsiteX39" fmla="*/ 85725 w 592932"/>
                  <a:gd name="connsiteY39" fmla="*/ 242887 h 381000"/>
                  <a:gd name="connsiteX40" fmla="*/ 59532 w 592932"/>
                  <a:gd name="connsiteY40" fmla="*/ 228600 h 381000"/>
                  <a:gd name="connsiteX41" fmla="*/ 59532 w 592932"/>
                  <a:gd name="connsiteY41" fmla="*/ 228600 h 381000"/>
                  <a:gd name="connsiteX42" fmla="*/ 50007 w 592932"/>
                  <a:gd name="connsiteY42" fmla="*/ 245269 h 381000"/>
                  <a:gd name="connsiteX43" fmla="*/ 50007 w 592932"/>
                  <a:gd name="connsiteY43" fmla="*/ 259556 h 381000"/>
                  <a:gd name="connsiteX44" fmla="*/ 50007 w 592932"/>
                  <a:gd name="connsiteY44" fmla="*/ 259556 h 381000"/>
                  <a:gd name="connsiteX45" fmla="*/ 26194 w 592932"/>
                  <a:gd name="connsiteY45" fmla="*/ 273844 h 381000"/>
                  <a:gd name="connsiteX46" fmla="*/ 7144 w 592932"/>
                  <a:gd name="connsiteY46" fmla="*/ 278606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92932" h="381000">
                    <a:moveTo>
                      <a:pt x="0" y="361950"/>
                    </a:moveTo>
                    <a:lnTo>
                      <a:pt x="50007" y="350044"/>
                    </a:lnTo>
                    <a:lnTo>
                      <a:pt x="100013" y="376237"/>
                    </a:lnTo>
                    <a:lnTo>
                      <a:pt x="116682" y="381000"/>
                    </a:lnTo>
                    <a:lnTo>
                      <a:pt x="185738" y="371475"/>
                    </a:lnTo>
                    <a:lnTo>
                      <a:pt x="257175" y="352425"/>
                    </a:lnTo>
                    <a:lnTo>
                      <a:pt x="333375" y="333375"/>
                    </a:lnTo>
                    <a:lnTo>
                      <a:pt x="400050" y="328612"/>
                    </a:lnTo>
                    <a:lnTo>
                      <a:pt x="435769" y="345281"/>
                    </a:lnTo>
                    <a:lnTo>
                      <a:pt x="473869" y="369094"/>
                    </a:lnTo>
                    <a:lnTo>
                      <a:pt x="592932" y="226219"/>
                    </a:lnTo>
                    <a:lnTo>
                      <a:pt x="564357" y="219075"/>
                    </a:lnTo>
                    <a:lnTo>
                      <a:pt x="533400" y="192881"/>
                    </a:lnTo>
                    <a:lnTo>
                      <a:pt x="526257" y="147637"/>
                    </a:lnTo>
                    <a:lnTo>
                      <a:pt x="507207" y="97631"/>
                    </a:lnTo>
                    <a:lnTo>
                      <a:pt x="473869" y="64294"/>
                    </a:lnTo>
                    <a:lnTo>
                      <a:pt x="438150" y="35719"/>
                    </a:lnTo>
                    <a:lnTo>
                      <a:pt x="397669" y="21431"/>
                    </a:lnTo>
                    <a:lnTo>
                      <a:pt x="357188" y="7144"/>
                    </a:lnTo>
                    <a:lnTo>
                      <a:pt x="311944" y="0"/>
                    </a:lnTo>
                    <a:lnTo>
                      <a:pt x="285750" y="7144"/>
                    </a:lnTo>
                    <a:lnTo>
                      <a:pt x="254794" y="30956"/>
                    </a:lnTo>
                    <a:lnTo>
                      <a:pt x="221457" y="40481"/>
                    </a:lnTo>
                    <a:lnTo>
                      <a:pt x="180975" y="52387"/>
                    </a:lnTo>
                    <a:lnTo>
                      <a:pt x="150019" y="71437"/>
                    </a:lnTo>
                    <a:lnTo>
                      <a:pt x="123825" y="71437"/>
                    </a:lnTo>
                    <a:lnTo>
                      <a:pt x="100013" y="76200"/>
                    </a:lnTo>
                    <a:lnTo>
                      <a:pt x="102394" y="95250"/>
                    </a:lnTo>
                    <a:lnTo>
                      <a:pt x="100013" y="119062"/>
                    </a:lnTo>
                    <a:lnTo>
                      <a:pt x="121444" y="126206"/>
                    </a:lnTo>
                    <a:lnTo>
                      <a:pt x="119063" y="140494"/>
                    </a:lnTo>
                    <a:lnTo>
                      <a:pt x="104775" y="152400"/>
                    </a:lnTo>
                    <a:lnTo>
                      <a:pt x="104775" y="152400"/>
                    </a:lnTo>
                    <a:lnTo>
                      <a:pt x="88107" y="171450"/>
                    </a:lnTo>
                    <a:lnTo>
                      <a:pt x="97632" y="180975"/>
                    </a:lnTo>
                    <a:lnTo>
                      <a:pt x="95250" y="197644"/>
                    </a:lnTo>
                    <a:lnTo>
                      <a:pt x="95250" y="197644"/>
                    </a:lnTo>
                    <a:lnTo>
                      <a:pt x="97632" y="221456"/>
                    </a:lnTo>
                    <a:lnTo>
                      <a:pt x="92869" y="235744"/>
                    </a:lnTo>
                    <a:lnTo>
                      <a:pt x="85725" y="242887"/>
                    </a:lnTo>
                    <a:lnTo>
                      <a:pt x="59532" y="228600"/>
                    </a:lnTo>
                    <a:lnTo>
                      <a:pt x="59532" y="228600"/>
                    </a:lnTo>
                    <a:lnTo>
                      <a:pt x="50007" y="245269"/>
                    </a:lnTo>
                    <a:lnTo>
                      <a:pt x="50007" y="259556"/>
                    </a:lnTo>
                    <a:lnTo>
                      <a:pt x="50007" y="259556"/>
                    </a:lnTo>
                    <a:lnTo>
                      <a:pt x="26194" y="273844"/>
                    </a:lnTo>
                    <a:lnTo>
                      <a:pt x="7144" y="278606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7" name="Freeform 236"/>
              <p:cNvSpPr/>
              <p:nvPr/>
            </p:nvSpPr>
            <p:spPr>
              <a:xfrm>
                <a:off x="3401824" y="4901791"/>
                <a:ext cx="499420" cy="268756"/>
              </a:xfrm>
              <a:custGeom>
                <a:avLst/>
                <a:gdLst>
                  <a:gd name="connsiteX0" fmla="*/ 500063 w 500063"/>
                  <a:gd name="connsiteY0" fmla="*/ 133350 h 269081"/>
                  <a:gd name="connsiteX1" fmla="*/ 492919 w 500063"/>
                  <a:gd name="connsiteY1" fmla="*/ 102393 h 269081"/>
                  <a:gd name="connsiteX2" fmla="*/ 476250 w 500063"/>
                  <a:gd name="connsiteY2" fmla="*/ 80962 h 269081"/>
                  <a:gd name="connsiteX3" fmla="*/ 442913 w 500063"/>
                  <a:gd name="connsiteY3" fmla="*/ 38100 h 269081"/>
                  <a:gd name="connsiteX4" fmla="*/ 404813 w 500063"/>
                  <a:gd name="connsiteY4" fmla="*/ 7143 h 269081"/>
                  <a:gd name="connsiteX5" fmla="*/ 357188 w 500063"/>
                  <a:gd name="connsiteY5" fmla="*/ 0 h 269081"/>
                  <a:gd name="connsiteX6" fmla="*/ 314325 w 500063"/>
                  <a:gd name="connsiteY6" fmla="*/ 0 h 269081"/>
                  <a:gd name="connsiteX7" fmla="*/ 264319 w 500063"/>
                  <a:gd name="connsiteY7" fmla="*/ 0 h 269081"/>
                  <a:gd name="connsiteX8" fmla="*/ 219075 w 500063"/>
                  <a:gd name="connsiteY8" fmla="*/ 0 h 269081"/>
                  <a:gd name="connsiteX9" fmla="*/ 192881 w 500063"/>
                  <a:gd name="connsiteY9" fmla="*/ 23812 h 269081"/>
                  <a:gd name="connsiteX10" fmla="*/ 173831 w 500063"/>
                  <a:gd name="connsiteY10" fmla="*/ 30956 h 269081"/>
                  <a:gd name="connsiteX11" fmla="*/ 171450 w 500063"/>
                  <a:gd name="connsiteY11" fmla="*/ 50006 h 269081"/>
                  <a:gd name="connsiteX12" fmla="*/ 166688 w 500063"/>
                  <a:gd name="connsiteY12" fmla="*/ 66675 h 269081"/>
                  <a:gd name="connsiteX13" fmla="*/ 164306 w 500063"/>
                  <a:gd name="connsiteY13" fmla="*/ 80962 h 269081"/>
                  <a:gd name="connsiteX14" fmla="*/ 145256 w 500063"/>
                  <a:gd name="connsiteY14" fmla="*/ 85725 h 269081"/>
                  <a:gd name="connsiteX15" fmla="*/ 130969 w 500063"/>
                  <a:gd name="connsiteY15" fmla="*/ 88106 h 269081"/>
                  <a:gd name="connsiteX16" fmla="*/ 92869 w 500063"/>
                  <a:gd name="connsiteY16" fmla="*/ 183356 h 269081"/>
                  <a:gd name="connsiteX17" fmla="*/ 97631 w 500063"/>
                  <a:gd name="connsiteY17" fmla="*/ 190500 h 269081"/>
                  <a:gd name="connsiteX18" fmla="*/ 107156 w 500063"/>
                  <a:gd name="connsiteY18" fmla="*/ 188118 h 269081"/>
                  <a:gd name="connsiteX19" fmla="*/ 116681 w 500063"/>
                  <a:gd name="connsiteY19" fmla="*/ 173831 h 269081"/>
                  <a:gd name="connsiteX20" fmla="*/ 130969 w 500063"/>
                  <a:gd name="connsiteY20" fmla="*/ 183356 h 269081"/>
                  <a:gd name="connsiteX21" fmla="*/ 142875 w 500063"/>
                  <a:gd name="connsiteY21" fmla="*/ 188118 h 269081"/>
                  <a:gd name="connsiteX22" fmla="*/ 150019 w 500063"/>
                  <a:gd name="connsiteY22" fmla="*/ 207168 h 269081"/>
                  <a:gd name="connsiteX23" fmla="*/ 138113 w 500063"/>
                  <a:gd name="connsiteY23" fmla="*/ 214312 h 269081"/>
                  <a:gd name="connsiteX24" fmla="*/ 111919 w 500063"/>
                  <a:gd name="connsiteY24" fmla="*/ 209550 h 269081"/>
                  <a:gd name="connsiteX25" fmla="*/ 97631 w 500063"/>
                  <a:gd name="connsiteY25" fmla="*/ 209550 h 269081"/>
                  <a:gd name="connsiteX26" fmla="*/ 85725 w 500063"/>
                  <a:gd name="connsiteY26" fmla="*/ 202406 h 269081"/>
                  <a:gd name="connsiteX27" fmla="*/ 64294 w 500063"/>
                  <a:gd name="connsiteY27" fmla="*/ 202406 h 269081"/>
                  <a:gd name="connsiteX28" fmla="*/ 64294 w 500063"/>
                  <a:gd name="connsiteY28" fmla="*/ 202406 h 269081"/>
                  <a:gd name="connsiteX29" fmla="*/ 40481 w 500063"/>
                  <a:gd name="connsiteY29" fmla="*/ 214312 h 269081"/>
                  <a:gd name="connsiteX30" fmla="*/ 21431 w 500063"/>
                  <a:gd name="connsiteY30" fmla="*/ 219075 h 269081"/>
                  <a:gd name="connsiteX31" fmla="*/ 9525 w 500063"/>
                  <a:gd name="connsiteY31" fmla="*/ 228600 h 269081"/>
                  <a:gd name="connsiteX32" fmla="*/ 7144 w 500063"/>
                  <a:gd name="connsiteY32" fmla="*/ 238125 h 269081"/>
                  <a:gd name="connsiteX33" fmla="*/ 0 w 500063"/>
                  <a:gd name="connsiteY33" fmla="*/ 269081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00063" h="269081">
                    <a:moveTo>
                      <a:pt x="500063" y="133350"/>
                    </a:moveTo>
                    <a:lnTo>
                      <a:pt x="492919" y="102393"/>
                    </a:lnTo>
                    <a:lnTo>
                      <a:pt x="476250" y="80962"/>
                    </a:lnTo>
                    <a:lnTo>
                      <a:pt x="442913" y="38100"/>
                    </a:lnTo>
                    <a:lnTo>
                      <a:pt x="404813" y="7143"/>
                    </a:lnTo>
                    <a:lnTo>
                      <a:pt x="357188" y="0"/>
                    </a:lnTo>
                    <a:lnTo>
                      <a:pt x="314325" y="0"/>
                    </a:lnTo>
                    <a:lnTo>
                      <a:pt x="264319" y="0"/>
                    </a:lnTo>
                    <a:lnTo>
                      <a:pt x="219075" y="0"/>
                    </a:lnTo>
                    <a:lnTo>
                      <a:pt x="192881" y="23812"/>
                    </a:lnTo>
                    <a:lnTo>
                      <a:pt x="173831" y="30956"/>
                    </a:lnTo>
                    <a:lnTo>
                      <a:pt x="171450" y="50006"/>
                    </a:lnTo>
                    <a:lnTo>
                      <a:pt x="166688" y="66675"/>
                    </a:lnTo>
                    <a:lnTo>
                      <a:pt x="164306" y="80962"/>
                    </a:lnTo>
                    <a:lnTo>
                      <a:pt x="145256" y="85725"/>
                    </a:lnTo>
                    <a:lnTo>
                      <a:pt x="130969" y="88106"/>
                    </a:lnTo>
                    <a:lnTo>
                      <a:pt x="92869" y="183356"/>
                    </a:lnTo>
                    <a:lnTo>
                      <a:pt x="97631" y="190500"/>
                    </a:lnTo>
                    <a:lnTo>
                      <a:pt x="107156" y="188118"/>
                    </a:lnTo>
                    <a:lnTo>
                      <a:pt x="116681" y="173831"/>
                    </a:lnTo>
                    <a:lnTo>
                      <a:pt x="130969" y="183356"/>
                    </a:lnTo>
                    <a:lnTo>
                      <a:pt x="142875" y="188118"/>
                    </a:lnTo>
                    <a:lnTo>
                      <a:pt x="150019" y="207168"/>
                    </a:lnTo>
                    <a:lnTo>
                      <a:pt x="138113" y="214312"/>
                    </a:lnTo>
                    <a:lnTo>
                      <a:pt x="111919" y="209550"/>
                    </a:lnTo>
                    <a:lnTo>
                      <a:pt x="97631" y="209550"/>
                    </a:lnTo>
                    <a:lnTo>
                      <a:pt x="85725" y="202406"/>
                    </a:lnTo>
                    <a:lnTo>
                      <a:pt x="64294" y="202406"/>
                    </a:lnTo>
                    <a:lnTo>
                      <a:pt x="64294" y="202406"/>
                    </a:lnTo>
                    <a:lnTo>
                      <a:pt x="40481" y="214312"/>
                    </a:lnTo>
                    <a:lnTo>
                      <a:pt x="21431" y="219075"/>
                    </a:lnTo>
                    <a:lnTo>
                      <a:pt x="9525" y="228600"/>
                    </a:lnTo>
                    <a:lnTo>
                      <a:pt x="7144" y="238125"/>
                    </a:lnTo>
                    <a:lnTo>
                      <a:pt x="0" y="26908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8" name="Freeform 237"/>
              <p:cNvSpPr/>
              <p:nvPr/>
            </p:nvSpPr>
            <p:spPr>
              <a:xfrm>
                <a:off x="3379009" y="4960107"/>
                <a:ext cx="134361" cy="202835"/>
              </a:xfrm>
              <a:custGeom>
                <a:avLst/>
                <a:gdLst>
                  <a:gd name="connsiteX0" fmla="*/ 128587 w 133350"/>
                  <a:gd name="connsiteY0" fmla="*/ 0 h 202406"/>
                  <a:gd name="connsiteX1" fmla="*/ 133350 w 133350"/>
                  <a:gd name="connsiteY1" fmla="*/ 28575 h 202406"/>
                  <a:gd name="connsiteX2" fmla="*/ 100012 w 133350"/>
                  <a:gd name="connsiteY2" fmla="*/ 114300 h 202406"/>
                  <a:gd name="connsiteX3" fmla="*/ 64294 w 133350"/>
                  <a:gd name="connsiteY3" fmla="*/ 130969 h 202406"/>
                  <a:gd name="connsiteX4" fmla="*/ 30956 w 133350"/>
                  <a:gd name="connsiteY4" fmla="*/ 140494 h 202406"/>
                  <a:gd name="connsiteX5" fmla="*/ 19050 w 133350"/>
                  <a:gd name="connsiteY5" fmla="*/ 150019 h 202406"/>
                  <a:gd name="connsiteX6" fmla="*/ 9525 w 133350"/>
                  <a:gd name="connsiteY6" fmla="*/ 169069 h 202406"/>
                  <a:gd name="connsiteX7" fmla="*/ 7144 w 133350"/>
                  <a:gd name="connsiteY7" fmla="*/ 190500 h 202406"/>
                  <a:gd name="connsiteX8" fmla="*/ 0 w 133350"/>
                  <a:gd name="connsiteY8" fmla="*/ 202406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202406">
                    <a:moveTo>
                      <a:pt x="128587" y="0"/>
                    </a:moveTo>
                    <a:lnTo>
                      <a:pt x="133350" y="28575"/>
                    </a:lnTo>
                    <a:lnTo>
                      <a:pt x="100012" y="114300"/>
                    </a:lnTo>
                    <a:lnTo>
                      <a:pt x="64294" y="130969"/>
                    </a:lnTo>
                    <a:lnTo>
                      <a:pt x="30956" y="140494"/>
                    </a:lnTo>
                    <a:lnTo>
                      <a:pt x="19050" y="150019"/>
                    </a:lnTo>
                    <a:lnTo>
                      <a:pt x="9525" y="169069"/>
                    </a:lnTo>
                    <a:lnTo>
                      <a:pt x="7144" y="190500"/>
                    </a:lnTo>
                    <a:lnTo>
                      <a:pt x="0" y="202406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9" name="Freeform 238"/>
              <p:cNvSpPr/>
              <p:nvPr/>
            </p:nvSpPr>
            <p:spPr>
              <a:xfrm>
                <a:off x="4243485" y="5424091"/>
                <a:ext cx="93800" cy="167339"/>
              </a:xfrm>
              <a:custGeom>
                <a:avLst/>
                <a:gdLst>
                  <a:gd name="connsiteX0" fmla="*/ 0 w 92868"/>
                  <a:gd name="connsiteY0" fmla="*/ 0 h 166687"/>
                  <a:gd name="connsiteX1" fmla="*/ 2381 w 92868"/>
                  <a:gd name="connsiteY1" fmla="*/ 59531 h 166687"/>
                  <a:gd name="connsiteX2" fmla="*/ 16668 w 92868"/>
                  <a:gd name="connsiteY2" fmla="*/ 83343 h 166687"/>
                  <a:gd name="connsiteX3" fmla="*/ 57150 w 92868"/>
                  <a:gd name="connsiteY3" fmla="*/ 111918 h 166687"/>
                  <a:gd name="connsiteX4" fmla="*/ 76200 w 92868"/>
                  <a:gd name="connsiteY4" fmla="*/ 126206 h 166687"/>
                  <a:gd name="connsiteX5" fmla="*/ 92868 w 92868"/>
                  <a:gd name="connsiteY5" fmla="*/ 140493 h 166687"/>
                  <a:gd name="connsiteX6" fmla="*/ 92868 w 92868"/>
                  <a:gd name="connsiteY6" fmla="*/ 166687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868" h="166687">
                    <a:moveTo>
                      <a:pt x="0" y="0"/>
                    </a:moveTo>
                    <a:cubicBezTo>
                      <a:pt x="794" y="19844"/>
                      <a:pt x="1587" y="39687"/>
                      <a:pt x="2381" y="59531"/>
                    </a:cubicBezTo>
                    <a:lnTo>
                      <a:pt x="16668" y="83343"/>
                    </a:lnTo>
                    <a:lnTo>
                      <a:pt x="57150" y="111918"/>
                    </a:lnTo>
                    <a:lnTo>
                      <a:pt x="76200" y="126206"/>
                    </a:lnTo>
                    <a:lnTo>
                      <a:pt x="92868" y="140493"/>
                    </a:lnTo>
                    <a:lnTo>
                      <a:pt x="92868" y="16668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0" name="Freeform 239"/>
              <p:cNvSpPr/>
              <p:nvPr/>
            </p:nvSpPr>
            <p:spPr>
              <a:xfrm>
                <a:off x="3627451" y="4980390"/>
                <a:ext cx="70983" cy="55780"/>
              </a:xfrm>
              <a:custGeom>
                <a:avLst/>
                <a:gdLst>
                  <a:gd name="connsiteX0" fmla="*/ 71437 w 71437"/>
                  <a:gd name="connsiteY0" fmla="*/ 0 h 57150"/>
                  <a:gd name="connsiteX1" fmla="*/ 28575 w 71437"/>
                  <a:gd name="connsiteY1" fmla="*/ 30956 h 57150"/>
                  <a:gd name="connsiteX2" fmla="*/ 14287 w 71437"/>
                  <a:gd name="connsiteY2" fmla="*/ 40481 h 57150"/>
                  <a:gd name="connsiteX3" fmla="*/ 7144 w 71437"/>
                  <a:gd name="connsiteY3" fmla="*/ 47625 h 57150"/>
                  <a:gd name="connsiteX4" fmla="*/ 0 w 71437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37" h="57150">
                    <a:moveTo>
                      <a:pt x="71437" y="0"/>
                    </a:moveTo>
                    <a:lnTo>
                      <a:pt x="28575" y="30956"/>
                    </a:lnTo>
                    <a:lnTo>
                      <a:pt x="14287" y="40481"/>
                    </a:lnTo>
                    <a:lnTo>
                      <a:pt x="7144" y="47625"/>
                    </a:lnTo>
                    <a:lnTo>
                      <a:pt x="0" y="5715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1" name="Freeform 240"/>
              <p:cNvSpPr/>
              <p:nvPr/>
            </p:nvSpPr>
            <p:spPr>
              <a:xfrm>
                <a:off x="3624915" y="5036170"/>
                <a:ext cx="0" cy="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2" name="Freeform 241"/>
              <p:cNvSpPr/>
              <p:nvPr/>
            </p:nvSpPr>
            <p:spPr>
              <a:xfrm>
                <a:off x="4461506" y="4985461"/>
                <a:ext cx="174924" cy="121701"/>
              </a:xfrm>
              <a:custGeom>
                <a:avLst/>
                <a:gdLst>
                  <a:gd name="connsiteX0" fmla="*/ 176213 w 176213"/>
                  <a:gd name="connsiteY0" fmla="*/ 121443 h 121443"/>
                  <a:gd name="connsiteX1" fmla="*/ 90488 w 176213"/>
                  <a:gd name="connsiteY1" fmla="*/ 100012 h 121443"/>
                  <a:gd name="connsiteX2" fmla="*/ 47625 w 176213"/>
                  <a:gd name="connsiteY2" fmla="*/ 78581 h 121443"/>
                  <a:gd name="connsiteX3" fmla="*/ 26194 w 176213"/>
                  <a:gd name="connsiteY3" fmla="*/ 64293 h 121443"/>
                  <a:gd name="connsiteX4" fmla="*/ 7144 w 176213"/>
                  <a:gd name="connsiteY4" fmla="*/ 50006 h 121443"/>
                  <a:gd name="connsiteX5" fmla="*/ 0 w 176213"/>
                  <a:gd name="connsiteY5" fmla="*/ 28575 h 121443"/>
                  <a:gd name="connsiteX6" fmla="*/ 7144 w 176213"/>
                  <a:gd name="connsiteY6" fmla="*/ 0 h 12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213" h="121443">
                    <a:moveTo>
                      <a:pt x="176213" y="121443"/>
                    </a:moveTo>
                    <a:lnTo>
                      <a:pt x="90488" y="100012"/>
                    </a:lnTo>
                    <a:lnTo>
                      <a:pt x="47625" y="78581"/>
                    </a:lnTo>
                    <a:lnTo>
                      <a:pt x="26194" y="64293"/>
                    </a:lnTo>
                    <a:lnTo>
                      <a:pt x="7144" y="50006"/>
                    </a:lnTo>
                    <a:lnTo>
                      <a:pt x="0" y="28575"/>
                    </a:lnTo>
                    <a:lnTo>
                      <a:pt x="7144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3" name="Freeform 242"/>
              <p:cNvSpPr/>
              <p:nvPr/>
            </p:nvSpPr>
            <p:spPr>
              <a:xfrm>
                <a:off x="4035605" y="4744594"/>
                <a:ext cx="864478" cy="240867"/>
              </a:xfrm>
              <a:custGeom>
                <a:avLst/>
                <a:gdLst>
                  <a:gd name="connsiteX0" fmla="*/ 864394 w 864394"/>
                  <a:gd name="connsiteY0" fmla="*/ 45244 h 240507"/>
                  <a:gd name="connsiteX1" fmla="*/ 769144 w 864394"/>
                  <a:gd name="connsiteY1" fmla="*/ 88107 h 240507"/>
                  <a:gd name="connsiteX2" fmla="*/ 726281 w 864394"/>
                  <a:gd name="connsiteY2" fmla="*/ 97632 h 240507"/>
                  <a:gd name="connsiteX3" fmla="*/ 676275 w 864394"/>
                  <a:gd name="connsiteY3" fmla="*/ 116682 h 240507"/>
                  <a:gd name="connsiteX4" fmla="*/ 628650 w 864394"/>
                  <a:gd name="connsiteY4" fmla="*/ 138113 h 240507"/>
                  <a:gd name="connsiteX5" fmla="*/ 585787 w 864394"/>
                  <a:gd name="connsiteY5" fmla="*/ 145257 h 240507"/>
                  <a:gd name="connsiteX6" fmla="*/ 559594 w 864394"/>
                  <a:gd name="connsiteY6" fmla="*/ 157163 h 240507"/>
                  <a:gd name="connsiteX7" fmla="*/ 540544 w 864394"/>
                  <a:gd name="connsiteY7" fmla="*/ 161925 h 240507"/>
                  <a:gd name="connsiteX8" fmla="*/ 511969 w 864394"/>
                  <a:gd name="connsiteY8" fmla="*/ 166688 h 240507"/>
                  <a:gd name="connsiteX9" fmla="*/ 511969 w 864394"/>
                  <a:gd name="connsiteY9" fmla="*/ 166688 h 240507"/>
                  <a:gd name="connsiteX10" fmla="*/ 481012 w 864394"/>
                  <a:gd name="connsiteY10" fmla="*/ 176213 h 240507"/>
                  <a:gd name="connsiteX11" fmla="*/ 454819 w 864394"/>
                  <a:gd name="connsiteY11" fmla="*/ 209550 h 240507"/>
                  <a:gd name="connsiteX12" fmla="*/ 433387 w 864394"/>
                  <a:gd name="connsiteY12" fmla="*/ 240507 h 240507"/>
                  <a:gd name="connsiteX13" fmla="*/ 411956 w 864394"/>
                  <a:gd name="connsiteY13" fmla="*/ 240507 h 240507"/>
                  <a:gd name="connsiteX14" fmla="*/ 390525 w 864394"/>
                  <a:gd name="connsiteY14" fmla="*/ 216694 h 240507"/>
                  <a:gd name="connsiteX15" fmla="*/ 373856 w 864394"/>
                  <a:gd name="connsiteY15" fmla="*/ 188119 h 240507"/>
                  <a:gd name="connsiteX16" fmla="*/ 350044 w 864394"/>
                  <a:gd name="connsiteY16" fmla="*/ 171450 h 240507"/>
                  <a:gd name="connsiteX17" fmla="*/ 330994 w 864394"/>
                  <a:gd name="connsiteY17" fmla="*/ 164307 h 240507"/>
                  <a:gd name="connsiteX18" fmla="*/ 309562 w 864394"/>
                  <a:gd name="connsiteY18" fmla="*/ 157163 h 240507"/>
                  <a:gd name="connsiteX19" fmla="*/ 285750 w 864394"/>
                  <a:gd name="connsiteY19" fmla="*/ 166688 h 240507"/>
                  <a:gd name="connsiteX20" fmla="*/ 276225 w 864394"/>
                  <a:gd name="connsiteY20" fmla="*/ 159544 h 240507"/>
                  <a:gd name="connsiteX21" fmla="*/ 254794 w 864394"/>
                  <a:gd name="connsiteY21" fmla="*/ 130969 h 240507"/>
                  <a:gd name="connsiteX22" fmla="*/ 228600 w 864394"/>
                  <a:gd name="connsiteY22" fmla="*/ 114300 h 240507"/>
                  <a:gd name="connsiteX23" fmla="*/ 204787 w 864394"/>
                  <a:gd name="connsiteY23" fmla="*/ 114300 h 240507"/>
                  <a:gd name="connsiteX24" fmla="*/ 173831 w 864394"/>
                  <a:gd name="connsiteY24" fmla="*/ 104775 h 240507"/>
                  <a:gd name="connsiteX25" fmla="*/ 135731 w 864394"/>
                  <a:gd name="connsiteY25" fmla="*/ 90488 h 240507"/>
                  <a:gd name="connsiteX26" fmla="*/ 102394 w 864394"/>
                  <a:gd name="connsiteY26" fmla="*/ 83344 h 240507"/>
                  <a:gd name="connsiteX27" fmla="*/ 73819 w 864394"/>
                  <a:gd name="connsiteY27" fmla="*/ 76200 h 240507"/>
                  <a:gd name="connsiteX28" fmla="*/ 54769 w 864394"/>
                  <a:gd name="connsiteY28" fmla="*/ 64294 h 240507"/>
                  <a:gd name="connsiteX29" fmla="*/ 38100 w 864394"/>
                  <a:gd name="connsiteY29" fmla="*/ 45244 h 240507"/>
                  <a:gd name="connsiteX30" fmla="*/ 33337 w 864394"/>
                  <a:gd name="connsiteY30" fmla="*/ 26194 h 240507"/>
                  <a:gd name="connsiteX31" fmla="*/ 23812 w 864394"/>
                  <a:gd name="connsiteY31" fmla="*/ 14288 h 240507"/>
                  <a:gd name="connsiteX32" fmla="*/ 7144 w 864394"/>
                  <a:gd name="connsiteY32" fmla="*/ 7144 h 240507"/>
                  <a:gd name="connsiteX33" fmla="*/ 0 w 864394"/>
                  <a:gd name="connsiteY33" fmla="*/ 0 h 24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64394" h="240507">
                    <a:moveTo>
                      <a:pt x="864394" y="45244"/>
                    </a:moveTo>
                    <a:lnTo>
                      <a:pt x="769144" y="88107"/>
                    </a:lnTo>
                    <a:lnTo>
                      <a:pt x="726281" y="97632"/>
                    </a:lnTo>
                    <a:lnTo>
                      <a:pt x="676275" y="116682"/>
                    </a:lnTo>
                    <a:lnTo>
                      <a:pt x="628650" y="138113"/>
                    </a:lnTo>
                    <a:lnTo>
                      <a:pt x="585787" y="145257"/>
                    </a:lnTo>
                    <a:lnTo>
                      <a:pt x="559594" y="157163"/>
                    </a:lnTo>
                    <a:lnTo>
                      <a:pt x="540544" y="161925"/>
                    </a:lnTo>
                    <a:lnTo>
                      <a:pt x="511969" y="166688"/>
                    </a:lnTo>
                    <a:lnTo>
                      <a:pt x="511969" y="166688"/>
                    </a:lnTo>
                    <a:lnTo>
                      <a:pt x="481012" y="176213"/>
                    </a:lnTo>
                    <a:lnTo>
                      <a:pt x="454819" y="209550"/>
                    </a:lnTo>
                    <a:lnTo>
                      <a:pt x="433387" y="240507"/>
                    </a:lnTo>
                    <a:lnTo>
                      <a:pt x="411956" y="240507"/>
                    </a:lnTo>
                    <a:lnTo>
                      <a:pt x="390525" y="216694"/>
                    </a:lnTo>
                    <a:lnTo>
                      <a:pt x="373856" y="188119"/>
                    </a:lnTo>
                    <a:lnTo>
                      <a:pt x="350044" y="171450"/>
                    </a:lnTo>
                    <a:lnTo>
                      <a:pt x="330994" y="164307"/>
                    </a:lnTo>
                    <a:lnTo>
                      <a:pt x="309562" y="157163"/>
                    </a:lnTo>
                    <a:lnTo>
                      <a:pt x="285750" y="166688"/>
                    </a:lnTo>
                    <a:lnTo>
                      <a:pt x="276225" y="159544"/>
                    </a:lnTo>
                    <a:lnTo>
                      <a:pt x="254794" y="130969"/>
                    </a:lnTo>
                    <a:lnTo>
                      <a:pt x="228600" y="114300"/>
                    </a:lnTo>
                    <a:lnTo>
                      <a:pt x="204787" y="114300"/>
                    </a:lnTo>
                    <a:lnTo>
                      <a:pt x="173831" y="104775"/>
                    </a:lnTo>
                    <a:lnTo>
                      <a:pt x="135731" y="90488"/>
                    </a:lnTo>
                    <a:lnTo>
                      <a:pt x="102394" y="83344"/>
                    </a:lnTo>
                    <a:lnTo>
                      <a:pt x="73819" y="76200"/>
                    </a:lnTo>
                    <a:lnTo>
                      <a:pt x="54769" y="64294"/>
                    </a:lnTo>
                    <a:lnTo>
                      <a:pt x="38100" y="45244"/>
                    </a:lnTo>
                    <a:lnTo>
                      <a:pt x="33337" y="26194"/>
                    </a:lnTo>
                    <a:lnTo>
                      <a:pt x="23812" y="14288"/>
                    </a:lnTo>
                    <a:lnTo>
                      <a:pt x="7144" y="7144"/>
                    </a:lnTo>
                    <a:lnTo>
                      <a:pt x="0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4" name="Freeform 243"/>
              <p:cNvSpPr/>
              <p:nvPr/>
            </p:nvSpPr>
            <p:spPr>
              <a:xfrm>
                <a:off x="3627451" y="4982925"/>
                <a:ext cx="106475" cy="58316"/>
              </a:xfrm>
              <a:custGeom>
                <a:avLst/>
                <a:gdLst>
                  <a:gd name="connsiteX0" fmla="*/ 0 w 107156"/>
                  <a:gd name="connsiteY0" fmla="*/ 52388 h 57150"/>
                  <a:gd name="connsiteX1" fmla="*/ 28575 w 107156"/>
                  <a:gd name="connsiteY1" fmla="*/ 50007 h 57150"/>
                  <a:gd name="connsiteX2" fmla="*/ 54769 w 107156"/>
                  <a:gd name="connsiteY2" fmla="*/ 54769 h 57150"/>
                  <a:gd name="connsiteX3" fmla="*/ 85725 w 107156"/>
                  <a:gd name="connsiteY3" fmla="*/ 57150 h 57150"/>
                  <a:gd name="connsiteX4" fmla="*/ 85725 w 107156"/>
                  <a:gd name="connsiteY4" fmla="*/ 57150 h 57150"/>
                  <a:gd name="connsiteX5" fmla="*/ 107156 w 107156"/>
                  <a:gd name="connsiteY5" fmla="*/ 40482 h 57150"/>
                  <a:gd name="connsiteX6" fmla="*/ 95250 w 107156"/>
                  <a:gd name="connsiteY6" fmla="*/ 26194 h 57150"/>
                  <a:gd name="connsiteX7" fmla="*/ 85725 w 107156"/>
                  <a:gd name="connsiteY7" fmla="*/ 9525 h 57150"/>
                  <a:gd name="connsiteX8" fmla="*/ 73819 w 107156"/>
                  <a:gd name="connsiteY8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156" h="57150">
                    <a:moveTo>
                      <a:pt x="0" y="52388"/>
                    </a:moveTo>
                    <a:lnTo>
                      <a:pt x="28575" y="50007"/>
                    </a:lnTo>
                    <a:lnTo>
                      <a:pt x="54769" y="54769"/>
                    </a:lnTo>
                    <a:lnTo>
                      <a:pt x="85725" y="57150"/>
                    </a:lnTo>
                    <a:lnTo>
                      <a:pt x="85725" y="57150"/>
                    </a:lnTo>
                    <a:lnTo>
                      <a:pt x="107156" y="40482"/>
                    </a:lnTo>
                    <a:lnTo>
                      <a:pt x="95250" y="26194"/>
                    </a:lnTo>
                    <a:lnTo>
                      <a:pt x="85725" y="9525"/>
                    </a:lnTo>
                    <a:lnTo>
                      <a:pt x="73819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5" name="Freeform 244"/>
              <p:cNvSpPr/>
              <p:nvPr/>
            </p:nvSpPr>
            <p:spPr>
              <a:xfrm>
                <a:off x="3832795" y="5097020"/>
                <a:ext cx="48168" cy="126772"/>
              </a:xfrm>
              <a:custGeom>
                <a:avLst/>
                <a:gdLst>
                  <a:gd name="connsiteX0" fmla="*/ 0 w 50007"/>
                  <a:gd name="connsiteY0" fmla="*/ 0 h 126207"/>
                  <a:gd name="connsiteX1" fmla="*/ 28575 w 50007"/>
                  <a:gd name="connsiteY1" fmla="*/ 59532 h 126207"/>
                  <a:gd name="connsiteX2" fmla="*/ 35719 w 50007"/>
                  <a:gd name="connsiteY2" fmla="*/ 66675 h 126207"/>
                  <a:gd name="connsiteX3" fmla="*/ 45244 w 50007"/>
                  <a:gd name="connsiteY3" fmla="*/ 88107 h 126207"/>
                  <a:gd name="connsiteX4" fmla="*/ 50007 w 50007"/>
                  <a:gd name="connsiteY4" fmla="*/ 116682 h 126207"/>
                  <a:gd name="connsiteX5" fmla="*/ 40482 w 50007"/>
                  <a:gd name="connsiteY5" fmla="*/ 126207 h 126207"/>
                  <a:gd name="connsiteX6" fmla="*/ 28575 w 50007"/>
                  <a:gd name="connsiteY6" fmla="*/ 123825 h 126207"/>
                  <a:gd name="connsiteX7" fmla="*/ 21432 w 50007"/>
                  <a:gd name="connsiteY7" fmla="*/ 104775 h 12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007" h="126207">
                    <a:moveTo>
                      <a:pt x="0" y="0"/>
                    </a:moveTo>
                    <a:lnTo>
                      <a:pt x="28575" y="59532"/>
                    </a:lnTo>
                    <a:lnTo>
                      <a:pt x="35719" y="66675"/>
                    </a:lnTo>
                    <a:lnTo>
                      <a:pt x="45244" y="88107"/>
                    </a:lnTo>
                    <a:lnTo>
                      <a:pt x="50007" y="116682"/>
                    </a:lnTo>
                    <a:lnTo>
                      <a:pt x="40482" y="126207"/>
                    </a:lnTo>
                    <a:lnTo>
                      <a:pt x="28575" y="123825"/>
                    </a:lnTo>
                    <a:lnTo>
                      <a:pt x="21432" y="10477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6" name="Freeform 245"/>
              <p:cNvSpPr/>
              <p:nvPr/>
            </p:nvSpPr>
            <p:spPr>
              <a:xfrm>
                <a:off x="3799839" y="5097020"/>
                <a:ext cx="53237" cy="109023"/>
              </a:xfrm>
              <a:custGeom>
                <a:avLst/>
                <a:gdLst>
                  <a:gd name="connsiteX0" fmla="*/ 52388 w 52388"/>
                  <a:gd name="connsiteY0" fmla="*/ 107157 h 107157"/>
                  <a:gd name="connsiteX1" fmla="*/ 23813 w 52388"/>
                  <a:gd name="connsiteY1" fmla="*/ 54769 h 107157"/>
                  <a:gd name="connsiteX2" fmla="*/ 7144 w 52388"/>
                  <a:gd name="connsiteY2" fmla="*/ 30957 h 107157"/>
                  <a:gd name="connsiteX3" fmla="*/ 0 w 52388"/>
                  <a:gd name="connsiteY3" fmla="*/ 14288 h 107157"/>
                  <a:gd name="connsiteX4" fmla="*/ 9525 w 52388"/>
                  <a:gd name="connsiteY4" fmla="*/ 2382 h 107157"/>
                  <a:gd name="connsiteX5" fmla="*/ 26194 w 52388"/>
                  <a:gd name="connsiteY5" fmla="*/ 0 h 107157"/>
                  <a:gd name="connsiteX6" fmla="*/ 26194 w 52388"/>
                  <a:gd name="connsiteY6" fmla="*/ 0 h 10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88" h="107157">
                    <a:moveTo>
                      <a:pt x="52388" y="107157"/>
                    </a:moveTo>
                    <a:lnTo>
                      <a:pt x="23813" y="54769"/>
                    </a:lnTo>
                    <a:lnTo>
                      <a:pt x="7144" y="30957"/>
                    </a:lnTo>
                    <a:lnTo>
                      <a:pt x="0" y="14288"/>
                    </a:lnTo>
                    <a:lnTo>
                      <a:pt x="9525" y="2382"/>
                    </a:lnTo>
                    <a:lnTo>
                      <a:pt x="26194" y="0"/>
                    </a:lnTo>
                    <a:lnTo>
                      <a:pt x="26194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7" name="Freeform 246"/>
              <p:cNvSpPr/>
              <p:nvPr/>
            </p:nvSpPr>
            <p:spPr>
              <a:xfrm>
                <a:off x="3690828" y="5137587"/>
                <a:ext cx="70983" cy="30425"/>
              </a:xfrm>
              <a:custGeom>
                <a:avLst/>
                <a:gdLst>
                  <a:gd name="connsiteX0" fmla="*/ 69056 w 69056"/>
                  <a:gd name="connsiteY0" fmla="*/ 11907 h 30957"/>
                  <a:gd name="connsiteX1" fmla="*/ 16668 w 69056"/>
                  <a:gd name="connsiteY1" fmla="*/ 0 h 30957"/>
                  <a:gd name="connsiteX2" fmla="*/ 0 w 69056"/>
                  <a:gd name="connsiteY2" fmla="*/ 9525 h 30957"/>
                  <a:gd name="connsiteX3" fmla="*/ 0 w 69056"/>
                  <a:gd name="connsiteY3" fmla="*/ 21432 h 30957"/>
                  <a:gd name="connsiteX4" fmla="*/ 9525 w 69056"/>
                  <a:gd name="connsiteY4" fmla="*/ 30957 h 3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30957">
                    <a:moveTo>
                      <a:pt x="69056" y="11907"/>
                    </a:moveTo>
                    <a:lnTo>
                      <a:pt x="16668" y="0"/>
                    </a:lnTo>
                    <a:lnTo>
                      <a:pt x="0" y="9525"/>
                    </a:lnTo>
                    <a:lnTo>
                      <a:pt x="0" y="21432"/>
                    </a:lnTo>
                    <a:lnTo>
                      <a:pt x="9525" y="3095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8" name="Freeform 247"/>
              <p:cNvSpPr/>
              <p:nvPr/>
            </p:nvSpPr>
            <p:spPr>
              <a:xfrm>
                <a:off x="3698434" y="5147729"/>
                <a:ext cx="60843" cy="22818"/>
              </a:xfrm>
              <a:custGeom>
                <a:avLst/>
                <a:gdLst>
                  <a:gd name="connsiteX0" fmla="*/ 0 w 59532"/>
                  <a:gd name="connsiteY0" fmla="*/ 16668 h 21431"/>
                  <a:gd name="connsiteX1" fmla="*/ 45244 w 59532"/>
                  <a:gd name="connsiteY1" fmla="*/ 21431 h 21431"/>
                  <a:gd name="connsiteX2" fmla="*/ 45244 w 59532"/>
                  <a:gd name="connsiteY2" fmla="*/ 21431 h 21431"/>
                  <a:gd name="connsiteX3" fmla="*/ 59532 w 59532"/>
                  <a:gd name="connsiteY3" fmla="*/ 0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32" h="21431">
                    <a:moveTo>
                      <a:pt x="0" y="16668"/>
                    </a:moveTo>
                    <a:lnTo>
                      <a:pt x="45244" y="21431"/>
                    </a:lnTo>
                    <a:lnTo>
                      <a:pt x="45244" y="21431"/>
                    </a:lnTo>
                    <a:lnTo>
                      <a:pt x="59532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9" name="Freeform 248"/>
              <p:cNvSpPr/>
              <p:nvPr/>
            </p:nvSpPr>
            <p:spPr>
              <a:xfrm>
                <a:off x="3624915" y="5147729"/>
                <a:ext cx="55773" cy="35496"/>
              </a:xfrm>
              <a:custGeom>
                <a:avLst/>
                <a:gdLst>
                  <a:gd name="connsiteX0" fmla="*/ 69056 w 69056"/>
                  <a:gd name="connsiteY0" fmla="*/ 11907 h 30957"/>
                  <a:gd name="connsiteX1" fmla="*/ 16668 w 69056"/>
                  <a:gd name="connsiteY1" fmla="*/ 0 h 30957"/>
                  <a:gd name="connsiteX2" fmla="*/ 0 w 69056"/>
                  <a:gd name="connsiteY2" fmla="*/ 9525 h 30957"/>
                  <a:gd name="connsiteX3" fmla="*/ 0 w 69056"/>
                  <a:gd name="connsiteY3" fmla="*/ 21432 h 30957"/>
                  <a:gd name="connsiteX4" fmla="*/ 9525 w 69056"/>
                  <a:gd name="connsiteY4" fmla="*/ 30957 h 30957"/>
                  <a:gd name="connsiteX0" fmla="*/ 54769 w 54769"/>
                  <a:gd name="connsiteY0" fmla="*/ 16669 h 30957"/>
                  <a:gd name="connsiteX1" fmla="*/ 16668 w 54769"/>
                  <a:gd name="connsiteY1" fmla="*/ 0 h 30957"/>
                  <a:gd name="connsiteX2" fmla="*/ 0 w 54769"/>
                  <a:gd name="connsiteY2" fmla="*/ 9525 h 30957"/>
                  <a:gd name="connsiteX3" fmla="*/ 0 w 54769"/>
                  <a:gd name="connsiteY3" fmla="*/ 21432 h 30957"/>
                  <a:gd name="connsiteX4" fmla="*/ 9525 w 54769"/>
                  <a:gd name="connsiteY4" fmla="*/ 30957 h 30957"/>
                  <a:gd name="connsiteX0" fmla="*/ 54769 w 54769"/>
                  <a:gd name="connsiteY0" fmla="*/ 23813 h 30957"/>
                  <a:gd name="connsiteX1" fmla="*/ 16668 w 54769"/>
                  <a:gd name="connsiteY1" fmla="*/ 0 h 30957"/>
                  <a:gd name="connsiteX2" fmla="*/ 0 w 54769"/>
                  <a:gd name="connsiteY2" fmla="*/ 9525 h 30957"/>
                  <a:gd name="connsiteX3" fmla="*/ 0 w 54769"/>
                  <a:gd name="connsiteY3" fmla="*/ 21432 h 30957"/>
                  <a:gd name="connsiteX4" fmla="*/ 9525 w 54769"/>
                  <a:gd name="connsiteY4" fmla="*/ 30957 h 30957"/>
                  <a:gd name="connsiteX0" fmla="*/ 54769 w 54769"/>
                  <a:gd name="connsiteY0" fmla="*/ 23813 h 35719"/>
                  <a:gd name="connsiteX1" fmla="*/ 16668 w 54769"/>
                  <a:gd name="connsiteY1" fmla="*/ 0 h 35719"/>
                  <a:gd name="connsiteX2" fmla="*/ 0 w 54769"/>
                  <a:gd name="connsiteY2" fmla="*/ 9525 h 35719"/>
                  <a:gd name="connsiteX3" fmla="*/ 0 w 54769"/>
                  <a:gd name="connsiteY3" fmla="*/ 21432 h 35719"/>
                  <a:gd name="connsiteX4" fmla="*/ 16669 w 54769"/>
                  <a:gd name="connsiteY4" fmla="*/ 35719 h 3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9" h="35719">
                    <a:moveTo>
                      <a:pt x="54769" y="23813"/>
                    </a:moveTo>
                    <a:lnTo>
                      <a:pt x="16668" y="0"/>
                    </a:lnTo>
                    <a:lnTo>
                      <a:pt x="0" y="9525"/>
                    </a:lnTo>
                    <a:lnTo>
                      <a:pt x="0" y="21432"/>
                    </a:lnTo>
                    <a:lnTo>
                      <a:pt x="16669" y="35719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0" name="Freeform 249"/>
              <p:cNvSpPr/>
              <p:nvPr/>
            </p:nvSpPr>
            <p:spPr>
              <a:xfrm>
                <a:off x="3640126" y="5175618"/>
                <a:ext cx="43098" cy="15213"/>
              </a:xfrm>
              <a:custGeom>
                <a:avLst/>
                <a:gdLst>
                  <a:gd name="connsiteX0" fmla="*/ 0 w 78581"/>
                  <a:gd name="connsiteY0" fmla="*/ 4762 h 11906"/>
                  <a:gd name="connsiteX1" fmla="*/ 54769 w 78581"/>
                  <a:gd name="connsiteY1" fmla="*/ 9525 h 11906"/>
                  <a:gd name="connsiteX2" fmla="*/ 78581 w 78581"/>
                  <a:gd name="connsiteY2" fmla="*/ 11906 h 11906"/>
                  <a:gd name="connsiteX3" fmla="*/ 78581 w 78581"/>
                  <a:gd name="connsiteY3" fmla="*/ 0 h 11906"/>
                  <a:gd name="connsiteX0" fmla="*/ 0 w 78581"/>
                  <a:gd name="connsiteY0" fmla="*/ 4762 h 11906"/>
                  <a:gd name="connsiteX1" fmla="*/ 26194 w 78581"/>
                  <a:gd name="connsiteY1" fmla="*/ 9525 h 11906"/>
                  <a:gd name="connsiteX2" fmla="*/ 78581 w 78581"/>
                  <a:gd name="connsiteY2" fmla="*/ 11906 h 11906"/>
                  <a:gd name="connsiteX3" fmla="*/ 78581 w 78581"/>
                  <a:gd name="connsiteY3" fmla="*/ 0 h 11906"/>
                  <a:gd name="connsiteX0" fmla="*/ 0 w 78581"/>
                  <a:gd name="connsiteY0" fmla="*/ 7144 h 14288"/>
                  <a:gd name="connsiteX1" fmla="*/ 26194 w 78581"/>
                  <a:gd name="connsiteY1" fmla="*/ 11907 h 14288"/>
                  <a:gd name="connsiteX2" fmla="*/ 78581 w 78581"/>
                  <a:gd name="connsiteY2" fmla="*/ 14288 h 14288"/>
                  <a:gd name="connsiteX3" fmla="*/ 38100 w 78581"/>
                  <a:gd name="connsiteY3" fmla="*/ 0 h 14288"/>
                  <a:gd name="connsiteX0" fmla="*/ 0 w 45243"/>
                  <a:gd name="connsiteY0" fmla="*/ 7144 h 14288"/>
                  <a:gd name="connsiteX1" fmla="*/ 26194 w 45243"/>
                  <a:gd name="connsiteY1" fmla="*/ 11907 h 14288"/>
                  <a:gd name="connsiteX2" fmla="*/ 45243 w 45243"/>
                  <a:gd name="connsiteY2" fmla="*/ 14288 h 14288"/>
                  <a:gd name="connsiteX3" fmla="*/ 38100 w 45243"/>
                  <a:gd name="connsiteY3" fmla="*/ 0 h 1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243" h="14288">
                    <a:moveTo>
                      <a:pt x="0" y="7144"/>
                    </a:moveTo>
                    <a:lnTo>
                      <a:pt x="26194" y="11907"/>
                    </a:lnTo>
                    <a:lnTo>
                      <a:pt x="45243" y="14288"/>
                    </a:lnTo>
                    <a:lnTo>
                      <a:pt x="38100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1" name="Freeform 250"/>
              <p:cNvSpPr/>
              <p:nvPr/>
            </p:nvSpPr>
            <p:spPr>
              <a:xfrm>
                <a:off x="2413126" y="5761305"/>
                <a:ext cx="501955" cy="408205"/>
              </a:xfrm>
              <a:custGeom>
                <a:avLst/>
                <a:gdLst>
                  <a:gd name="connsiteX0" fmla="*/ 502444 w 502444"/>
                  <a:gd name="connsiteY0" fmla="*/ 23812 h 409575"/>
                  <a:gd name="connsiteX1" fmla="*/ 450057 w 502444"/>
                  <a:gd name="connsiteY1" fmla="*/ 16669 h 409575"/>
                  <a:gd name="connsiteX2" fmla="*/ 397669 w 502444"/>
                  <a:gd name="connsiteY2" fmla="*/ 2381 h 409575"/>
                  <a:gd name="connsiteX3" fmla="*/ 347663 w 502444"/>
                  <a:gd name="connsiteY3" fmla="*/ 0 h 409575"/>
                  <a:gd name="connsiteX4" fmla="*/ 333375 w 502444"/>
                  <a:gd name="connsiteY4" fmla="*/ 7144 h 409575"/>
                  <a:gd name="connsiteX5" fmla="*/ 266700 w 502444"/>
                  <a:gd name="connsiteY5" fmla="*/ 40481 h 409575"/>
                  <a:gd name="connsiteX6" fmla="*/ 200025 w 502444"/>
                  <a:gd name="connsiteY6" fmla="*/ 85725 h 409575"/>
                  <a:gd name="connsiteX7" fmla="*/ 150019 w 502444"/>
                  <a:gd name="connsiteY7" fmla="*/ 119062 h 409575"/>
                  <a:gd name="connsiteX8" fmla="*/ 107157 w 502444"/>
                  <a:gd name="connsiteY8" fmla="*/ 140494 h 409575"/>
                  <a:gd name="connsiteX9" fmla="*/ 45244 w 502444"/>
                  <a:gd name="connsiteY9" fmla="*/ 185737 h 409575"/>
                  <a:gd name="connsiteX10" fmla="*/ 14288 w 502444"/>
                  <a:gd name="connsiteY10" fmla="*/ 211931 h 409575"/>
                  <a:gd name="connsiteX11" fmla="*/ 0 w 502444"/>
                  <a:gd name="connsiteY11" fmla="*/ 252412 h 409575"/>
                  <a:gd name="connsiteX12" fmla="*/ 0 w 502444"/>
                  <a:gd name="connsiteY12" fmla="*/ 280987 h 409575"/>
                  <a:gd name="connsiteX13" fmla="*/ 23813 w 502444"/>
                  <a:gd name="connsiteY13" fmla="*/ 311944 h 409575"/>
                  <a:gd name="connsiteX14" fmla="*/ 64294 w 502444"/>
                  <a:gd name="connsiteY14" fmla="*/ 342900 h 409575"/>
                  <a:gd name="connsiteX15" fmla="*/ 119063 w 502444"/>
                  <a:gd name="connsiteY15" fmla="*/ 385762 h 409575"/>
                  <a:gd name="connsiteX16" fmla="*/ 152400 w 502444"/>
                  <a:gd name="connsiteY16" fmla="*/ 409575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2444" h="409575">
                    <a:moveTo>
                      <a:pt x="502444" y="23812"/>
                    </a:moveTo>
                    <a:lnTo>
                      <a:pt x="450057" y="16669"/>
                    </a:lnTo>
                    <a:lnTo>
                      <a:pt x="397669" y="2381"/>
                    </a:lnTo>
                    <a:lnTo>
                      <a:pt x="347663" y="0"/>
                    </a:lnTo>
                    <a:lnTo>
                      <a:pt x="333375" y="7144"/>
                    </a:lnTo>
                    <a:lnTo>
                      <a:pt x="266700" y="40481"/>
                    </a:lnTo>
                    <a:lnTo>
                      <a:pt x="200025" y="85725"/>
                    </a:lnTo>
                    <a:lnTo>
                      <a:pt x="150019" y="119062"/>
                    </a:lnTo>
                    <a:lnTo>
                      <a:pt x="107157" y="140494"/>
                    </a:lnTo>
                    <a:lnTo>
                      <a:pt x="45244" y="185737"/>
                    </a:lnTo>
                    <a:lnTo>
                      <a:pt x="14288" y="211931"/>
                    </a:lnTo>
                    <a:lnTo>
                      <a:pt x="0" y="252412"/>
                    </a:lnTo>
                    <a:lnTo>
                      <a:pt x="0" y="280987"/>
                    </a:lnTo>
                    <a:lnTo>
                      <a:pt x="23813" y="311944"/>
                    </a:lnTo>
                    <a:lnTo>
                      <a:pt x="64294" y="342900"/>
                    </a:lnTo>
                    <a:lnTo>
                      <a:pt x="119063" y="385762"/>
                    </a:lnTo>
                    <a:lnTo>
                      <a:pt x="152400" y="40957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9055" name="TextBox 252"/>
              <p:cNvSpPr txBox="1">
                <a:spLocks noChangeArrowheads="1"/>
              </p:cNvSpPr>
              <p:nvPr/>
            </p:nvSpPr>
            <p:spPr bwMode="auto">
              <a:xfrm>
                <a:off x="4638675" y="3807307"/>
                <a:ext cx="780983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000" dirty="0">
                    <a:cs typeface="Arial" pitchFamily="34" charset="0"/>
                  </a:rPr>
                  <a:t>Rotterdam</a:t>
                </a:r>
              </a:p>
            </p:txBody>
          </p:sp>
          <p:sp>
            <p:nvSpPr>
              <p:cNvPr id="254" name="Freeform 253"/>
              <p:cNvSpPr/>
              <p:nvPr/>
            </p:nvSpPr>
            <p:spPr>
              <a:xfrm>
                <a:off x="4753046" y="4267931"/>
                <a:ext cx="423365" cy="238331"/>
              </a:xfrm>
              <a:custGeom>
                <a:avLst/>
                <a:gdLst>
                  <a:gd name="connsiteX0" fmla="*/ 0 w 423863"/>
                  <a:gd name="connsiteY0" fmla="*/ 238125 h 238125"/>
                  <a:gd name="connsiteX1" fmla="*/ 71438 w 423863"/>
                  <a:gd name="connsiteY1" fmla="*/ 219075 h 238125"/>
                  <a:gd name="connsiteX2" fmla="*/ 85725 w 423863"/>
                  <a:gd name="connsiteY2" fmla="*/ 176213 h 238125"/>
                  <a:gd name="connsiteX3" fmla="*/ 128588 w 423863"/>
                  <a:gd name="connsiteY3" fmla="*/ 166688 h 238125"/>
                  <a:gd name="connsiteX4" fmla="*/ 166688 w 423863"/>
                  <a:gd name="connsiteY4" fmla="*/ 85725 h 238125"/>
                  <a:gd name="connsiteX5" fmla="*/ 176213 w 423863"/>
                  <a:gd name="connsiteY5" fmla="*/ 61913 h 238125"/>
                  <a:gd name="connsiteX6" fmla="*/ 214313 w 423863"/>
                  <a:gd name="connsiteY6" fmla="*/ 71438 h 238125"/>
                  <a:gd name="connsiteX7" fmla="*/ 257175 w 423863"/>
                  <a:gd name="connsiteY7" fmla="*/ 19050 h 238125"/>
                  <a:gd name="connsiteX8" fmla="*/ 314325 w 423863"/>
                  <a:gd name="connsiteY8" fmla="*/ 0 h 238125"/>
                  <a:gd name="connsiteX9" fmla="*/ 342900 w 423863"/>
                  <a:gd name="connsiteY9" fmla="*/ 61913 h 238125"/>
                  <a:gd name="connsiteX10" fmla="*/ 381000 w 423863"/>
                  <a:gd name="connsiteY10" fmla="*/ 42863 h 238125"/>
                  <a:gd name="connsiteX11" fmla="*/ 423863 w 423863"/>
                  <a:gd name="connsiteY11" fmla="*/ 104775 h 238125"/>
                  <a:gd name="connsiteX12" fmla="*/ 400050 w 423863"/>
                  <a:gd name="connsiteY12" fmla="*/ 171450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3863" h="238125">
                    <a:moveTo>
                      <a:pt x="0" y="238125"/>
                    </a:moveTo>
                    <a:lnTo>
                      <a:pt x="71438" y="219075"/>
                    </a:lnTo>
                    <a:lnTo>
                      <a:pt x="85725" y="176213"/>
                    </a:lnTo>
                    <a:lnTo>
                      <a:pt x="128588" y="166688"/>
                    </a:lnTo>
                    <a:lnTo>
                      <a:pt x="166688" y="85725"/>
                    </a:lnTo>
                    <a:lnTo>
                      <a:pt x="176213" y="61913"/>
                    </a:lnTo>
                    <a:lnTo>
                      <a:pt x="214313" y="71438"/>
                    </a:lnTo>
                    <a:lnTo>
                      <a:pt x="257175" y="19050"/>
                    </a:lnTo>
                    <a:lnTo>
                      <a:pt x="314325" y="0"/>
                    </a:lnTo>
                    <a:lnTo>
                      <a:pt x="342900" y="61913"/>
                    </a:lnTo>
                    <a:lnTo>
                      <a:pt x="381000" y="42863"/>
                    </a:lnTo>
                    <a:lnTo>
                      <a:pt x="423863" y="104775"/>
                    </a:lnTo>
                    <a:lnTo>
                      <a:pt x="400050" y="171450"/>
                    </a:lnTo>
                  </a:path>
                </a:pathLst>
              </a:cu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5" name="Freeform 254"/>
              <p:cNvSpPr/>
              <p:nvPr/>
            </p:nvSpPr>
            <p:spPr>
              <a:xfrm>
                <a:off x="4730229" y="4501191"/>
                <a:ext cx="532376" cy="157197"/>
              </a:xfrm>
              <a:custGeom>
                <a:avLst/>
                <a:gdLst>
                  <a:gd name="connsiteX0" fmla="*/ 0 w 533400"/>
                  <a:gd name="connsiteY0" fmla="*/ 157162 h 157162"/>
                  <a:gd name="connsiteX1" fmla="*/ 33337 w 533400"/>
                  <a:gd name="connsiteY1" fmla="*/ 123825 h 157162"/>
                  <a:gd name="connsiteX2" fmla="*/ 33337 w 533400"/>
                  <a:gd name="connsiteY2" fmla="*/ 123825 h 157162"/>
                  <a:gd name="connsiteX3" fmla="*/ 14287 w 533400"/>
                  <a:gd name="connsiteY3" fmla="*/ 76200 h 157162"/>
                  <a:gd name="connsiteX4" fmla="*/ 71437 w 533400"/>
                  <a:gd name="connsiteY4" fmla="*/ 76200 h 157162"/>
                  <a:gd name="connsiteX5" fmla="*/ 90487 w 533400"/>
                  <a:gd name="connsiteY5" fmla="*/ 114300 h 157162"/>
                  <a:gd name="connsiteX6" fmla="*/ 171450 w 533400"/>
                  <a:gd name="connsiteY6" fmla="*/ 123825 h 157162"/>
                  <a:gd name="connsiteX7" fmla="*/ 204787 w 533400"/>
                  <a:gd name="connsiteY7" fmla="*/ 85725 h 157162"/>
                  <a:gd name="connsiteX8" fmla="*/ 266700 w 533400"/>
                  <a:gd name="connsiteY8" fmla="*/ 119062 h 157162"/>
                  <a:gd name="connsiteX9" fmla="*/ 266700 w 533400"/>
                  <a:gd name="connsiteY9" fmla="*/ 119062 h 157162"/>
                  <a:gd name="connsiteX10" fmla="*/ 261937 w 533400"/>
                  <a:gd name="connsiteY10" fmla="*/ 142875 h 157162"/>
                  <a:gd name="connsiteX11" fmla="*/ 381000 w 533400"/>
                  <a:gd name="connsiteY11" fmla="*/ 157162 h 157162"/>
                  <a:gd name="connsiteX12" fmla="*/ 423862 w 533400"/>
                  <a:gd name="connsiteY12" fmla="*/ 114300 h 157162"/>
                  <a:gd name="connsiteX13" fmla="*/ 523875 w 533400"/>
                  <a:gd name="connsiteY13" fmla="*/ 119062 h 157162"/>
                  <a:gd name="connsiteX14" fmla="*/ 533400 w 533400"/>
                  <a:gd name="connsiteY14" fmla="*/ 71437 h 157162"/>
                  <a:gd name="connsiteX15" fmla="*/ 514350 w 533400"/>
                  <a:gd name="connsiteY15" fmla="*/ 71437 h 157162"/>
                  <a:gd name="connsiteX16" fmla="*/ 495300 w 533400"/>
                  <a:gd name="connsiteY16" fmla="*/ 0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3400" h="157162">
                    <a:moveTo>
                      <a:pt x="0" y="157162"/>
                    </a:moveTo>
                    <a:lnTo>
                      <a:pt x="33337" y="123825"/>
                    </a:lnTo>
                    <a:lnTo>
                      <a:pt x="33337" y="123825"/>
                    </a:lnTo>
                    <a:lnTo>
                      <a:pt x="14287" y="76200"/>
                    </a:lnTo>
                    <a:lnTo>
                      <a:pt x="71437" y="76200"/>
                    </a:lnTo>
                    <a:lnTo>
                      <a:pt x="90487" y="114300"/>
                    </a:lnTo>
                    <a:lnTo>
                      <a:pt x="171450" y="123825"/>
                    </a:lnTo>
                    <a:lnTo>
                      <a:pt x="204787" y="85725"/>
                    </a:lnTo>
                    <a:lnTo>
                      <a:pt x="266700" y="119062"/>
                    </a:lnTo>
                    <a:lnTo>
                      <a:pt x="266700" y="119062"/>
                    </a:lnTo>
                    <a:lnTo>
                      <a:pt x="261937" y="142875"/>
                    </a:lnTo>
                    <a:lnTo>
                      <a:pt x="381000" y="157162"/>
                    </a:lnTo>
                    <a:lnTo>
                      <a:pt x="423862" y="114300"/>
                    </a:lnTo>
                    <a:lnTo>
                      <a:pt x="523875" y="119062"/>
                    </a:lnTo>
                    <a:lnTo>
                      <a:pt x="533400" y="71437"/>
                    </a:lnTo>
                    <a:lnTo>
                      <a:pt x="514350" y="71437"/>
                    </a:lnTo>
                    <a:lnTo>
                      <a:pt x="495300" y="0"/>
                    </a:lnTo>
                  </a:path>
                </a:pathLst>
              </a:cu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5495836" y="738600"/>
                <a:ext cx="45632" cy="456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5229649" y="642254"/>
                <a:ext cx="45632" cy="456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4119265" y="4034671"/>
                <a:ext cx="45632" cy="4563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39005" name="Oval 132"/>
            <p:cNvSpPr>
              <a:spLocks noChangeArrowheads="1"/>
            </p:cNvSpPr>
            <p:nvPr/>
          </p:nvSpPr>
          <p:spPr bwMode="auto">
            <a:xfrm>
              <a:off x="3090995" y="2343170"/>
              <a:ext cx="66679" cy="5714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9006" name="Freeform 119"/>
            <p:cNvSpPr>
              <a:spLocks noEditPoints="1"/>
            </p:cNvSpPr>
            <p:nvPr/>
          </p:nvSpPr>
          <p:spPr bwMode="auto">
            <a:xfrm>
              <a:off x="3083850" y="2330471"/>
              <a:ext cx="77793" cy="76138"/>
            </a:xfrm>
            <a:custGeom>
              <a:avLst/>
              <a:gdLst>
                <a:gd name="T0" fmla="*/ 128 w 129"/>
                <a:gd name="T1" fmla="*/ 58 h 113"/>
                <a:gd name="T2" fmla="*/ 123 w 129"/>
                <a:gd name="T3" fmla="*/ 80 h 113"/>
                <a:gd name="T4" fmla="*/ 108 w 129"/>
                <a:gd name="T5" fmla="*/ 97 h 113"/>
                <a:gd name="T6" fmla="*/ 88 w 129"/>
                <a:gd name="T7" fmla="*/ 108 h 113"/>
                <a:gd name="T8" fmla="*/ 63 w 129"/>
                <a:gd name="T9" fmla="*/ 112 h 113"/>
                <a:gd name="T10" fmla="*/ 40 w 129"/>
                <a:gd name="T11" fmla="*/ 107 h 113"/>
                <a:gd name="T12" fmla="*/ 19 w 129"/>
                <a:gd name="T13" fmla="*/ 95 h 113"/>
                <a:gd name="T14" fmla="*/ 6 w 129"/>
                <a:gd name="T15" fmla="*/ 78 h 113"/>
                <a:gd name="T16" fmla="*/ 1 w 129"/>
                <a:gd name="T17" fmla="*/ 54 h 113"/>
                <a:gd name="T18" fmla="*/ 7 w 129"/>
                <a:gd name="T19" fmla="*/ 34 h 113"/>
                <a:gd name="T20" fmla="*/ 22 w 129"/>
                <a:gd name="T21" fmla="*/ 15 h 113"/>
                <a:gd name="T22" fmla="*/ 42 w 129"/>
                <a:gd name="T23" fmla="*/ 5 h 113"/>
                <a:gd name="T24" fmla="*/ 66 w 129"/>
                <a:gd name="T25" fmla="*/ 1 h 113"/>
                <a:gd name="T26" fmla="*/ 90 w 129"/>
                <a:gd name="T27" fmla="*/ 5 h 113"/>
                <a:gd name="T28" fmla="*/ 111 w 129"/>
                <a:gd name="T29" fmla="*/ 18 h 113"/>
                <a:gd name="T30" fmla="*/ 124 w 129"/>
                <a:gd name="T31" fmla="*/ 37 h 113"/>
                <a:gd name="T32" fmla="*/ 109 w 129"/>
                <a:gd name="T33" fmla="*/ 40 h 113"/>
                <a:gd name="T34" fmla="*/ 98 w 129"/>
                <a:gd name="T35" fmla="*/ 27 h 113"/>
                <a:gd name="T36" fmla="*/ 83 w 129"/>
                <a:gd name="T37" fmla="*/ 19 h 113"/>
                <a:gd name="T38" fmla="*/ 63 w 129"/>
                <a:gd name="T39" fmla="*/ 16 h 113"/>
                <a:gd name="T40" fmla="*/ 45 w 129"/>
                <a:gd name="T41" fmla="*/ 20 h 113"/>
                <a:gd name="T42" fmla="*/ 29 w 129"/>
                <a:gd name="T43" fmla="*/ 29 h 113"/>
                <a:gd name="T44" fmla="*/ 20 w 129"/>
                <a:gd name="T45" fmla="*/ 43 h 113"/>
                <a:gd name="T46" fmla="*/ 16 w 129"/>
                <a:gd name="T47" fmla="*/ 59 h 113"/>
                <a:gd name="T48" fmla="*/ 21 w 129"/>
                <a:gd name="T49" fmla="*/ 73 h 113"/>
                <a:gd name="T50" fmla="*/ 32 w 129"/>
                <a:gd name="T51" fmla="*/ 85 h 113"/>
                <a:gd name="T52" fmla="*/ 47 w 129"/>
                <a:gd name="T53" fmla="*/ 93 h 113"/>
                <a:gd name="T54" fmla="*/ 66 w 129"/>
                <a:gd name="T55" fmla="*/ 97 h 113"/>
                <a:gd name="T56" fmla="*/ 85 w 129"/>
                <a:gd name="T57" fmla="*/ 93 h 113"/>
                <a:gd name="T58" fmla="*/ 101 w 129"/>
                <a:gd name="T59" fmla="*/ 83 h 113"/>
                <a:gd name="T60" fmla="*/ 110 w 129"/>
                <a:gd name="T61" fmla="*/ 70 h 113"/>
                <a:gd name="T62" fmla="*/ 113 w 129"/>
                <a:gd name="T63" fmla="*/ 55 h 113"/>
                <a:gd name="T64" fmla="*/ 109 w 129"/>
                <a:gd name="T65" fmla="*/ 4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13"/>
                <a:gd name="T101" fmla="*/ 129 w 129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13">
                  <a:moveTo>
                    <a:pt x="128" y="55"/>
                  </a:moveTo>
                  <a:cubicBezTo>
                    <a:pt x="129" y="56"/>
                    <a:pt x="129" y="57"/>
                    <a:pt x="128" y="58"/>
                  </a:cubicBezTo>
                  <a:lnTo>
                    <a:pt x="124" y="77"/>
                  </a:lnTo>
                  <a:cubicBezTo>
                    <a:pt x="124" y="78"/>
                    <a:pt x="123" y="79"/>
                    <a:pt x="123" y="80"/>
                  </a:cubicBezTo>
                  <a:lnTo>
                    <a:pt x="111" y="95"/>
                  </a:lnTo>
                  <a:cubicBezTo>
                    <a:pt x="110" y="96"/>
                    <a:pt x="109" y="97"/>
                    <a:pt x="108" y="97"/>
                  </a:cubicBezTo>
                  <a:lnTo>
                    <a:pt x="90" y="107"/>
                  </a:lnTo>
                  <a:cubicBezTo>
                    <a:pt x="90" y="108"/>
                    <a:pt x="89" y="108"/>
                    <a:pt x="88" y="108"/>
                  </a:cubicBezTo>
                  <a:lnTo>
                    <a:pt x="66" y="112"/>
                  </a:lnTo>
                  <a:cubicBezTo>
                    <a:pt x="65" y="113"/>
                    <a:pt x="64" y="113"/>
                    <a:pt x="63" y="112"/>
                  </a:cubicBezTo>
                  <a:lnTo>
                    <a:pt x="42" y="108"/>
                  </a:lnTo>
                  <a:cubicBezTo>
                    <a:pt x="41" y="108"/>
                    <a:pt x="40" y="108"/>
                    <a:pt x="40" y="107"/>
                  </a:cubicBezTo>
                  <a:lnTo>
                    <a:pt x="22" y="97"/>
                  </a:lnTo>
                  <a:cubicBezTo>
                    <a:pt x="21" y="97"/>
                    <a:pt x="20" y="96"/>
                    <a:pt x="19" y="95"/>
                  </a:cubicBezTo>
                  <a:lnTo>
                    <a:pt x="7" y="80"/>
                  </a:lnTo>
                  <a:cubicBezTo>
                    <a:pt x="7" y="80"/>
                    <a:pt x="6" y="79"/>
                    <a:pt x="6" y="78"/>
                  </a:cubicBezTo>
                  <a:lnTo>
                    <a:pt x="1" y="59"/>
                  </a:lnTo>
                  <a:cubicBezTo>
                    <a:pt x="0" y="57"/>
                    <a:pt x="0" y="56"/>
                    <a:pt x="1" y="54"/>
                  </a:cubicBezTo>
                  <a:lnTo>
                    <a:pt x="6" y="36"/>
                  </a:lnTo>
                  <a:cubicBezTo>
                    <a:pt x="6" y="35"/>
                    <a:pt x="6" y="34"/>
                    <a:pt x="7" y="34"/>
                  </a:cubicBezTo>
                  <a:lnTo>
                    <a:pt x="19" y="18"/>
                  </a:lnTo>
                  <a:cubicBezTo>
                    <a:pt x="20" y="17"/>
                    <a:pt x="21" y="16"/>
                    <a:pt x="22" y="15"/>
                  </a:cubicBezTo>
                  <a:lnTo>
                    <a:pt x="40" y="5"/>
                  </a:lnTo>
                  <a:cubicBezTo>
                    <a:pt x="40" y="5"/>
                    <a:pt x="41" y="5"/>
                    <a:pt x="42" y="5"/>
                  </a:cubicBezTo>
                  <a:lnTo>
                    <a:pt x="63" y="1"/>
                  </a:lnTo>
                  <a:cubicBezTo>
                    <a:pt x="64" y="0"/>
                    <a:pt x="65" y="0"/>
                    <a:pt x="66" y="1"/>
                  </a:cubicBezTo>
                  <a:lnTo>
                    <a:pt x="88" y="5"/>
                  </a:lnTo>
                  <a:cubicBezTo>
                    <a:pt x="89" y="5"/>
                    <a:pt x="90" y="5"/>
                    <a:pt x="90" y="5"/>
                  </a:cubicBezTo>
                  <a:lnTo>
                    <a:pt x="108" y="15"/>
                  </a:lnTo>
                  <a:cubicBezTo>
                    <a:pt x="109" y="16"/>
                    <a:pt x="110" y="17"/>
                    <a:pt x="111" y="18"/>
                  </a:cubicBezTo>
                  <a:lnTo>
                    <a:pt x="123" y="34"/>
                  </a:lnTo>
                  <a:cubicBezTo>
                    <a:pt x="124" y="35"/>
                    <a:pt x="124" y="36"/>
                    <a:pt x="124" y="37"/>
                  </a:cubicBezTo>
                  <a:lnTo>
                    <a:pt x="128" y="55"/>
                  </a:lnTo>
                  <a:close/>
                  <a:moveTo>
                    <a:pt x="109" y="40"/>
                  </a:moveTo>
                  <a:lnTo>
                    <a:pt x="110" y="43"/>
                  </a:lnTo>
                  <a:lnTo>
                    <a:pt x="98" y="27"/>
                  </a:lnTo>
                  <a:lnTo>
                    <a:pt x="101" y="29"/>
                  </a:lnTo>
                  <a:lnTo>
                    <a:pt x="83" y="19"/>
                  </a:lnTo>
                  <a:lnTo>
                    <a:pt x="85" y="20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45" y="20"/>
                  </a:lnTo>
                  <a:lnTo>
                    <a:pt x="47" y="19"/>
                  </a:lnTo>
                  <a:lnTo>
                    <a:pt x="29" y="29"/>
                  </a:lnTo>
                  <a:lnTo>
                    <a:pt x="32" y="27"/>
                  </a:lnTo>
                  <a:lnTo>
                    <a:pt x="20" y="43"/>
                  </a:lnTo>
                  <a:lnTo>
                    <a:pt x="21" y="41"/>
                  </a:lnTo>
                  <a:lnTo>
                    <a:pt x="16" y="59"/>
                  </a:lnTo>
                  <a:lnTo>
                    <a:pt x="16" y="54"/>
                  </a:lnTo>
                  <a:lnTo>
                    <a:pt x="21" y="73"/>
                  </a:lnTo>
                  <a:lnTo>
                    <a:pt x="20" y="70"/>
                  </a:lnTo>
                  <a:lnTo>
                    <a:pt x="32" y="85"/>
                  </a:lnTo>
                  <a:lnTo>
                    <a:pt x="29" y="83"/>
                  </a:lnTo>
                  <a:lnTo>
                    <a:pt x="47" y="93"/>
                  </a:lnTo>
                  <a:lnTo>
                    <a:pt x="45" y="93"/>
                  </a:lnTo>
                  <a:lnTo>
                    <a:pt x="66" y="97"/>
                  </a:lnTo>
                  <a:lnTo>
                    <a:pt x="63" y="97"/>
                  </a:lnTo>
                  <a:lnTo>
                    <a:pt x="85" y="93"/>
                  </a:lnTo>
                  <a:lnTo>
                    <a:pt x="83" y="93"/>
                  </a:lnTo>
                  <a:lnTo>
                    <a:pt x="101" y="83"/>
                  </a:lnTo>
                  <a:lnTo>
                    <a:pt x="98" y="85"/>
                  </a:lnTo>
                  <a:lnTo>
                    <a:pt x="110" y="70"/>
                  </a:lnTo>
                  <a:lnTo>
                    <a:pt x="109" y="74"/>
                  </a:lnTo>
                  <a:lnTo>
                    <a:pt x="113" y="55"/>
                  </a:lnTo>
                  <a:lnTo>
                    <a:pt x="113" y="58"/>
                  </a:lnTo>
                  <a:lnTo>
                    <a:pt x="109" y="4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Oval 151"/>
            <p:cNvSpPr/>
            <p:nvPr/>
          </p:nvSpPr>
          <p:spPr>
            <a:xfrm>
              <a:off x="1281756" y="2360838"/>
              <a:ext cx="85726" cy="857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Oval 152"/>
            <p:cNvSpPr/>
            <p:nvPr/>
          </p:nvSpPr>
          <p:spPr>
            <a:xfrm>
              <a:off x="1495424" y="4667250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Oval 153"/>
            <p:cNvSpPr/>
            <p:nvPr/>
          </p:nvSpPr>
          <p:spPr>
            <a:xfrm>
              <a:off x="2266949" y="4152900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Oval 154"/>
            <p:cNvSpPr/>
            <p:nvPr/>
          </p:nvSpPr>
          <p:spPr>
            <a:xfrm>
              <a:off x="2390774" y="3838575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Oval 155"/>
            <p:cNvSpPr/>
            <p:nvPr/>
          </p:nvSpPr>
          <p:spPr>
            <a:xfrm>
              <a:off x="2743199" y="3476625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Oval 156"/>
            <p:cNvSpPr/>
            <p:nvPr/>
          </p:nvSpPr>
          <p:spPr>
            <a:xfrm>
              <a:off x="2990849" y="2790825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Oval 157"/>
            <p:cNvSpPr/>
            <p:nvPr/>
          </p:nvSpPr>
          <p:spPr>
            <a:xfrm>
              <a:off x="3038474" y="2752725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Oval 158"/>
            <p:cNvSpPr/>
            <p:nvPr/>
          </p:nvSpPr>
          <p:spPr>
            <a:xfrm>
              <a:off x="3057524" y="2552700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Oval 159"/>
            <p:cNvSpPr/>
            <p:nvPr/>
          </p:nvSpPr>
          <p:spPr>
            <a:xfrm>
              <a:off x="3047999" y="2057400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446989" y="1740244"/>
            <a:ext cx="5039404" cy="2024756"/>
            <a:chOff x="2275789" y="2102351"/>
            <a:chExt cx="5039404" cy="2024756"/>
          </a:xfrm>
        </p:grpSpPr>
        <p:sp>
          <p:nvSpPr>
            <p:cNvPr id="169" name="Rectangle 12"/>
            <p:cNvSpPr>
              <a:spLocks noChangeArrowheads="1"/>
            </p:cNvSpPr>
            <p:nvPr/>
          </p:nvSpPr>
          <p:spPr bwMode="auto">
            <a:xfrm>
              <a:off x="2275789" y="3424854"/>
              <a:ext cx="984231" cy="215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i="1" dirty="0">
                  <a:solidFill>
                    <a:srgbClr val="000000"/>
                  </a:solidFill>
                </a:rPr>
                <a:t>C </a:t>
              </a:r>
              <a:r>
                <a:rPr lang="en-US" sz="1400" b="1" i="1" dirty="0" err="1">
                  <a:solidFill>
                    <a:srgbClr val="000000"/>
                  </a:solidFill>
                </a:rPr>
                <a:t>harengus</a:t>
              </a:r>
              <a:endParaRPr lang="en-US" sz="4000" b="1" i="1" dirty="0"/>
            </a:p>
          </p:txBody>
        </p:sp>
        <p:sp>
          <p:nvSpPr>
            <p:cNvPr id="170" name="Rectangle 13"/>
            <p:cNvSpPr>
              <a:spLocks noChangeArrowheads="1"/>
            </p:cNvSpPr>
            <p:nvPr/>
          </p:nvSpPr>
          <p:spPr bwMode="auto">
            <a:xfrm>
              <a:off x="2275789" y="3119998"/>
              <a:ext cx="831883" cy="215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i="1" dirty="0">
                  <a:solidFill>
                    <a:srgbClr val="000000"/>
                  </a:solidFill>
                </a:rPr>
                <a:t>L </a:t>
              </a:r>
              <a:r>
                <a:rPr lang="en-US" sz="1400" b="1" i="1" dirty="0" err="1">
                  <a:solidFill>
                    <a:srgbClr val="000000"/>
                  </a:solidFill>
                </a:rPr>
                <a:t>limanda</a:t>
              </a:r>
              <a:endParaRPr lang="en-US" sz="4000" b="1" i="1" dirty="0"/>
            </a:p>
          </p:txBody>
        </p:sp>
        <p:sp>
          <p:nvSpPr>
            <p:cNvPr id="171" name="Rectangle 16"/>
            <p:cNvSpPr>
              <a:spLocks noChangeArrowheads="1"/>
            </p:cNvSpPr>
            <p:nvPr/>
          </p:nvSpPr>
          <p:spPr bwMode="auto">
            <a:xfrm>
              <a:off x="2275789" y="2802812"/>
              <a:ext cx="759557" cy="215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i="1" dirty="0">
                  <a:solidFill>
                    <a:srgbClr val="000000"/>
                  </a:solidFill>
                </a:rPr>
                <a:t>A </a:t>
              </a:r>
              <a:r>
                <a:rPr lang="en-US" sz="1400" b="1" i="1" dirty="0" err="1">
                  <a:solidFill>
                    <a:srgbClr val="000000"/>
                  </a:solidFill>
                </a:rPr>
                <a:t>laterna</a:t>
              </a:r>
              <a:endParaRPr lang="en-US" sz="4000" b="1" i="1" dirty="0"/>
            </a:p>
          </p:txBody>
        </p:sp>
        <p:sp>
          <p:nvSpPr>
            <p:cNvPr id="172" name="Rectangle 17"/>
            <p:cNvSpPr>
              <a:spLocks noChangeArrowheads="1"/>
            </p:cNvSpPr>
            <p:nvPr/>
          </p:nvSpPr>
          <p:spPr bwMode="auto">
            <a:xfrm>
              <a:off x="2275789" y="2497956"/>
              <a:ext cx="679408" cy="215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i="1" dirty="0">
                  <a:solidFill>
                    <a:srgbClr val="000000"/>
                  </a:solidFill>
                </a:rPr>
                <a:t>P </a:t>
              </a:r>
              <a:r>
                <a:rPr lang="en-US" sz="1400" b="1" i="1" dirty="0" err="1">
                  <a:solidFill>
                    <a:srgbClr val="000000"/>
                  </a:solidFill>
                </a:rPr>
                <a:t>flesus</a:t>
              </a:r>
              <a:endParaRPr lang="en-US" sz="4000" b="1" i="1" dirty="0"/>
            </a:p>
          </p:txBody>
        </p:sp>
        <p:sp>
          <p:nvSpPr>
            <p:cNvPr id="174" name="Rectangle 136"/>
            <p:cNvSpPr>
              <a:spLocks noChangeArrowheads="1"/>
            </p:cNvSpPr>
            <p:nvPr/>
          </p:nvSpPr>
          <p:spPr bwMode="auto">
            <a:xfrm>
              <a:off x="2462213" y="2102351"/>
              <a:ext cx="5097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April</a:t>
              </a:r>
              <a:endParaRPr lang="en-US" sz="2000" dirty="0">
                <a:cs typeface="Arial" pitchFamily="34" charset="0"/>
              </a:endParaRPr>
            </a:p>
          </p:txBody>
        </p:sp>
        <p:sp>
          <p:nvSpPr>
            <p:cNvPr id="164" name="TextBox 393"/>
            <p:cNvSpPr txBox="1">
              <a:spLocks noChangeArrowheads="1"/>
            </p:cNvSpPr>
            <p:nvPr/>
          </p:nvSpPr>
          <p:spPr bwMode="auto">
            <a:xfrm>
              <a:off x="3414291" y="2127251"/>
              <a:ext cx="856314" cy="369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A1   A2</a:t>
              </a:r>
            </a:p>
          </p:txBody>
        </p:sp>
        <p:sp>
          <p:nvSpPr>
            <p:cNvPr id="165" name="Rectangle 395"/>
            <p:cNvSpPr>
              <a:spLocks noChangeArrowheads="1"/>
            </p:cNvSpPr>
            <p:nvPr/>
          </p:nvSpPr>
          <p:spPr bwMode="auto">
            <a:xfrm>
              <a:off x="3434980" y="2427393"/>
              <a:ext cx="1836931" cy="336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  -     4.3 </a:t>
              </a:r>
              <a:r>
                <a:rPr lang="en-GB" sz="1400">
                  <a:latin typeface="Calibri" pitchFamily="34" charset="0"/>
                </a:rPr>
                <a:t>(ind/1000m</a:t>
              </a:r>
              <a:r>
                <a:rPr lang="en-GB" sz="1400" baseline="30000">
                  <a:latin typeface="Calibri" pitchFamily="34" charset="0"/>
                </a:rPr>
                <a:t>3</a:t>
              </a:r>
              <a:r>
                <a:rPr lang="en-GB" sz="1400">
                  <a:latin typeface="Calibri" pitchFamily="34" charset="0"/>
                </a:rPr>
                <a:t>)</a:t>
              </a:r>
            </a:p>
          </p:txBody>
        </p:sp>
        <p:sp>
          <p:nvSpPr>
            <p:cNvPr id="166" name="Rectangle 396"/>
            <p:cNvSpPr>
              <a:spLocks noChangeArrowheads="1"/>
            </p:cNvSpPr>
            <p:nvPr/>
          </p:nvSpPr>
          <p:spPr bwMode="auto">
            <a:xfrm>
              <a:off x="3435404" y="2740557"/>
              <a:ext cx="832268" cy="33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>
                  <a:latin typeface="Calibri" pitchFamily="34" charset="0"/>
                </a:rPr>
                <a:t>  -     2.2</a:t>
              </a:r>
            </a:p>
          </p:txBody>
        </p:sp>
        <p:sp>
          <p:nvSpPr>
            <p:cNvPr id="167" name="Rectangle 397"/>
            <p:cNvSpPr>
              <a:spLocks noChangeArrowheads="1"/>
            </p:cNvSpPr>
            <p:nvPr/>
          </p:nvSpPr>
          <p:spPr bwMode="auto">
            <a:xfrm>
              <a:off x="3430595" y="3054379"/>
              <a:ext cx="843490" cy="33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>
                  <a:latin typeface="Calibri" pitchFamily="34" charset="0"/>
                </a:rPr>
                <a:t>3.3   1.3</a:t>
              </a:r>
            </a:p>
          </p:txBody>
        </p:sp>
        <p:sp>
          <p:nvSpPr>
            <p:cNvPr id="168" name="Rectangle 398"/>
            <p:cNvSpPr>
              <a:spLocks noChangeArrowheads="1"/>
            </p:cNvSpPr>
            <p:nvPr/>
          </p:nvSpPr>
          <p:spPr bwMode="auto">
            <a:xfrm>
              <a:off x="3398535" y="3368200"/>
              <a:ext cx="901197" cy="33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>
                  <a:latin typeface="Calibri" pitchFamily="34" charset="0"/>
                </a:rPr>
                <a:t>14.0  4.1</a:t>
              </a:r>
            </a:p>
          </p:txBody>
        </p:sp>
        <p:sp>
          <p:nvSpPr>
            <p:cNvPr id="193" name="Rectangle 12"/>
            <p:cNvSpPr>
              <a:spLocks noChangeArrowheads="1"/>
            </p:cNvSpPr>
            <p:nvPr/>
          </p:nvSpPr>
          <p:spPr bwMode="auto">
            <a:xfrm>
              <a:off x="2471640" y="3757775"/>
              <a:ext cx="48435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200" i="1" dirty="0" err="1" smtClean="0">
                  <a:solidFill>
                    <a:srgbClr val="000000"/>
                  </a:solidFill>
                </a:rPr>
                <a:t>Solea</a:t>
              </a:r>
              <a:r>
                <a:rPr lang="en-US" sz="1200" i="1" dirty="0" smtClean="0">
                  <a:solidFill>
                    <a:srgbClr val="000000"/>
                  </a:solidFill>
                </a:rPr>
                <a:t> </a:t>
              </a:r>
              <a:r>
                <a:rPr lang="en-US" sz="1200" i="1" dirty="0" err="1" smtClean="0">
                  <a:solidFill>
                    <a:srgbClr val="000000"/>
                  </a:solidFill>
                </a:rPr>
                <a:t>solea</a:t>
              </a:r>
              <a:r>
                <a:rPr lang="en-US" sz="1200" i="1" dirty="0" smtClean="0">
                  <a:solidFill>
                    <a:srgbClr val="000000"/>
                  </a:solidFill>
                </a:rPr>
                <a:t>, </a:t>
              </a:r>
              <a:r>
                <a:rPr lang="en-US" sz="1200" i="1" dirty="0" err="1" smtClean="0">
                  <a:solidFill>
                    <a:srgbClr val="000000"/>
                  </a:solidFill>
                </a:rPr>
                <a:t>Pleuronectes</a:t>
              </a:r>
              <a:r>
                <a:rPr lang="en-US" sz="1200" i="1" dirty="0" smtClean="0">
                  <a:solidFill>
                    <a:srgbClr val="000000"/>
                  </a:solidFill>
                </a:rPr>
                <a:t> </a:t>
              </a:r>
              <a:r>
                <a:rPr lang="en-US" sz="1200" i="1" dirty="0" err="1" smtClean="0">
                  <a:solidFill>
                    <a:srgbClr val="000000"/>
                  </a:solidFill>
                </a:rPr>
                <a:t>platessa</a:t>
              </a:r>
              <a:r>
                <a:rPr lang="en-US" sz="1200" i="1" dirty="0" smtClean="0">
                  <a:solidFill>
                    <a:srgbClr val="000000"/>
                  </a:solidFill>
                </a:rPr>
                <a:t>, </a:t>
              </a:r>
              <a:r>
                <a:rPr lang="en-US" sz="1200" i="1" dirty="0" err="1" smtClean="0">
                  <a:solidFill>
                    <a:srgbClr val="000000"/>
                  </a:solidFill>
                </a:rPr>
                <a:t>Microchirus</a:t>
              </a:r>
              <a:r>
                <a:rPr lang="en-US" sz="1200" i="1" dirty="0" smtClean="0">
                  <a:solidFill>
                    <a:srgbClr val="000000"/>
                  </a:solidFill>
                </a:rPr>
                <a:t> </a:t>
              </a:r>
              <a:r>
                <a:rPr lang="en-US" sz="1200" i="1" dirty="0" err="1" smtClean="0">
                  <a:solidFill>
                    <a:srgbClr val="000000"/>
                  </a:solidFill>
                </a:rPr>
                <a:t>variegatus</a:t>
              </a:r>
              <a:endParaRPr lang="en-US" sz="1200" i="1" dirty="0" smtClean="0">
                <a:solidFill>
                  <a:srgbClr val="000000"/>
                </a:solidFill>
              </a:endParaRPr>
            </a:p>
            <a:p>
              <a:endParaRPr lang="en-US" sz="1200" i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6" name="Group 150"/>
          <p:cNvGrpSpPr>
            <a:grpSpLocks/>
          </p:cNvGrpSpPr>
          <p:nvPr/>
        </p:nvGrpSpPr>
        <p:grpSpPr bwMode="auto">
          <a:xfrm>
            <a:off x="6674910" y="2560771"/>
            <a:ext cx="1992620" cy="3106808"/>
            <a:chOff x="864557" y="1805398"/>
            <a:chExt cx="2562385" cy="3702294"/>
          </a:xfrm>
        </p:grpSpPr>
        <p:sp>
          <p:nvSpPr>
            <p:cNvPr id="197" name="Freeform 59"/>
            <p:cNvSpPr>
              <a:spLocks/>
            </p:cNvSpPr>
            <p:nvPr/>
          </p:nvSpPr>
          <p:spPr bwMode="auto">
            <a:xfrm>
              <a:off x="3093407" y="2532394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19 h 40"/>
                <a:gd name="T4" fmla="*/ 20 w 40"/>
                <a:gd name="T5" fmla="*/ 0 h 40"/>
                <a:gd name="T6" fmla="*/ 40 w 40"/>
                <a:gd name="T7" fmla="*/ 19 h 40"/>
                <a:gd name="T8" fmla="*/ 20 w 40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40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40" y="19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8" name="Freeform 65"/>
            <p:cNvSpPr>
              <a:spLocks/>
            </p:cNvSpPr>
            <p:nvPr/>
          </p:nvSpPr>
          <p:spPr bwMode="auto">
            <a:xfrm>
              <a:off x="1631319" y="4161168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1 h 40"/>
                <a:gd name="T4" fmla="*/ 20 w 40"/>
                <a:gd name="T5" fmla="*/ 0 h 40"/>
                <a:gd name="T6" fmla="*/ 40 w 40"/>
                <a:gd name="T7" fmla="*/ 21 h 40"/>
                <a:gd name="T8" fmla="*/ 20 w 40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40"/>
                  </a:moveTo>
                  <a:lnTo>
                    <a:pt x="0" y="21"/>
                  </a:lnTo>
                  <a:lnTo>
                    <a:pt x="20" y="0"/>
                  </a:lnTo>
                  <a:lnTo>
                    <a:pt x="40" y="21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9" name="Oval 95"/>
            <p:cNvSpPr>
              <a:spLocks noChangeArrowheads="1"/>
            </p:cNvSpPr>
            <p:nvPr/>
          </p:nvSpPr>
          <p:spPr bwMode="auto">
            <a:xfrm>
              <a:off x="2883856" y="2999118"/>
              <a:ext cx="66675" cy="66675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" name="Oval 95"/>
            <p:cNvSpPr>
              <a:spLocks noChangeArrowheads="1"/>
            </p:cNvSpPr>
            <p:nvPr/>
          </p:nvSpPr>
          <p:spPr bwMode="auto">
            <a:xfrm>
              <a:off x="2640969" y="2932443"/>
              <a:ext cx="66675" cy="66675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1" name="Oval 95"/>
            <p:cNvSpPr>
              <a:spLocks noChangeArrowheads="1"/>
            </p:cNvSpPr>
            <p:nvPr/>
          </p:nvSpPr>
          <p:spPr bwMode="auto">
            <a:xfrm>
              <a:off x="2593344" y="3699206"/>
              <a:ext cx="66675" cy="66675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2" name="Oval 95"/>
            <p:cNvSpPr>
              <a:spLocks noChangeArrowheads="1"/>
            </p:cNvSpPr>
            <p:nvPr/>
          </p:nvSpPr>
          <p:spPr bwMode="auto">
            <a:xfrm>
              <a:off x="2779082" y="3456318"/>
              <a:ext cx="66675" cy="66675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3" name="Oval 95"/>
            <p:cNvSpPr>
              <a:spLocks noChangeArrowheads="1"/>
            </p:cNvSpPr>
            <p:nvPr/>
          </p:nvSpPr>
          <p:spPr bwMode="auto">
            <a:xfrm>
              <a:off x="2707644" y="3465843"/>
              <a:ext cx="66675" cy="66675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4" name="Rectangle 9"/>
            <p:cNvSpPr>
              <a:spLocks noChangeArrowheads="1"/>
            </p:cNvSpPr>
            <p:nvPr/>
          </p:nvSpPr>
          <p:spPr bwMode="auto">
            <a:xfrm>
              <a:off x="2298069" y="4132593"/>
              <a:ext cx="57150" cy="666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52" name="Freeform 10"/>
            <p:cNvSpPr>
              <a:spLocks noEditPoints="1"/>
            </p:cNvSpPr>
            <p:nvPr/>
          </p:nvSpPr>
          <p:spPr bwMode="auto">
            <a:xfrm>
              <a:off x="2293307" y="4127831"/>
              <a:ext cx="66675" cy="76200"/>
            </a:xfrm>
            <a:custGeom>
              <a:avLst/>
              <a:gdLst>
                <a:gd name="T0" fmla="*/ 0 w 112"/>
                <a:gd name="T1" fmla="*/ 8 h 128"/>
                <a:gd name="T2" fmla="*/ 8 w 112"/>
                <a:gd name="T3" fmla="*/ 0 h 128"/>
                <a:gd name="T4" fmla="*/ 104 w 112"/>
                <a:gd name="T5" fmla="*/ 0 h 128"/>
                <a:gd name="T6" fmla="*/ 112 w 112"/>
                <a:gd name="T7" fmla="*/ 8 h 128"/>
                <a:gd name="T8" fmla="*/ 112 w 112"/>
                <a:gd name="T9" fmla="*/ 120 h 128"/>
                <a:gd name="T10" fmla="*/ 104 w 112"/>
                <a:gd name="T11" fmla="*/ 128 h 128"/>
                <a:gd name="T12" fmla="*/ 8 w 112"/>
                <a:gd name="T13" fmla="*/ 128 h 128"/>
                <a:gd name="T14" fmla="*/ 0 w 112"/>
                <a:gd name="T15" fmla="*/ 120 h 128"/>
                <a:gd name="T16" fmla="*/ 0 w 112"/>
                <a:gd name="T17" fmla="*/ 8 h 128"/>
                <a:gd name="T18" fmla="*/ 16 w 112"/>
                <a:gd name="T19" fmla="*/ 120 h 128"/>
                <a:gd name="T20" fmla="*/ 8 w 112"/>
                <a:gd name="T21" fmla="*/ 112 h 128"/>
                <a:gd name="T22" fmla="*/ 104 w 112"/>
                <a:gd name="T23" fmla="*/ 112 h 128"/>
                <a:gd name="T24" fmla="*/ 96 w 112"/>
                <a:gd name="T25" fmla="*/ 120 h 128"/>
                <a:gd name="T26" fmla="*/ 96 w 112"/>
                <a:gd name="T27" fmla="*/ 8 h 128"/>
                <a:gd name="T28" fmla="*/ 104 w 112"/>
                <a:gd name="T29" fmla="*/ 16 h 128"/>
                <a:gd name="T30" fmla="*/ 8 w 112"/>
                <a:gd name="T31" fmla="*/ 16 h 128"/>
                <a:gd name="T32" fmla="*/ 16 w 112"/>
                <a:gd name="T33" fmla="*/ 8 h 128"/>
                <a:gd name="T34" fmla="*/ 16 w 112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28"/>
                <a:gd name="T56" fmla="*/ 112 w 112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3" name="Rectangle 11"/>
            <p:cNvSpPr>
              <a:spLocks noChangeArrowheads="1"/>
            </p:cNvSpPr>
            <p:nvPr/>
          </p:nvSpPr>
          <p:spPr bwMode="auto">
            <a:xfrm>
              <a:off x="2259969" y="4132593"/>
              <a:ext cx="66675" cy="666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59" name="Freeform 12"/>
            <p:cNvSpPr>
              <a:spLocks noEditPoints="1"/>
            </p:cNvSpPr>
            <p:nvPr/>
          </p:nvSpPr>
          <p:spPr bwMode="auto">
            <a:xfrm>
              <a:off x="2255207" y="4127831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1" name="Rectangle 13"/>
            <p:cNvSpPr>
              <a:spLocks noChangeArrowheads="1"/>
            </p:cNvSpPr>
            <p:nvPr/>
          </p:nvSpPr>
          <p:spPr bwMode="auto">
            <a:xfrm>
              <a:off x="1869444" y="4180218"/>
              <a:ext cx="57150" cy="571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62" name="Freeform 14"/>
            <p:cNvSpPr>
              <a:spLocks noEditPoints="1"/>
            </p:cNvSpPr>
            <p:nvPr/>
          </p:nvSpPr>
          <p:spPr bwMode="auto">
            <a:xfrm>
              <a:off x="1864682" y="4175456"/>
              <a:ext cx="66675" cy="66675"/>
            </a:xfrm>
            <a:custGeom>
              <a:avLst/>
              <a:gdLst>
                <a:gd name="T0" fmla="*/ 0 w 112"/>
                <a:gd name="T1" fmla="*/ 8 h 112"/>
                <a:gd name="T2" fmla="*/ 8 w 112"/>
                <a:gd name="T3" fmla="*/ 0 h 112"/>
                <a:gd name="T4" fmla="*/ 104 w 112"/>
                <a:gd name="T5" fmla="*/ 0 h 112"/>
                <a:gd name="T6" fmla="*/ 112 w 112"/>
                <a:gd name="T7" fmla="*/ 8 h 112"/>
                <a:gd name="T8" fmla="*/ 112 w 112"/>
                <a:gd name="T9" fmla="*/ 104 h 112"/>
                <a:gd name="T10" fmla="*/ 104 w 112"/>
                <a:gd name="T11" fmla="*/ 112 h 112"/>
                <a:gd name="T12" fmla="*/ 8 w 112"/>
                <a:gd name="T13" fmla="*/ 112 h 112"/>
                <a:gd name="T14" fmla="*/ 0 w 112"/>
                <a:gd name="T15" fmla="*/ 104 h 112"/>
                <a:gd name="T16" fmla="*/ 0 w 112"/>
                <a:gd name="T17" fmla="*/ 8 h 112"/>
                <a:gd name="T18" fmla="*/ 16 w 112"/>
                <a:gd name="T19" fmla="*/ 104 h 112"/>
                <a:gd name="T20" fmla="*/ 8 w 112"/>
                <a:gd name="T21" fmla="*/ 96 h 112"/>
                <a:gd name="T22" fmla="*/ 104 w 112"/>
                <a:gd name="T23" fmla="*/ 96 h 112"/>
                <a:gd name="T24" fmla="*/ 96 w 112"/>
                <a:gd name="T25" fmla="*/ 104 h 112"/>
                <a:gd name="T26" fmla="*/ 96 w 112"/>
                <a:gd name="T27" fmla="*/ 8 h 112"/>
                <a:gd name="T28" fmla="*/ 104 w 112"/>
                <a:gd name="T29" fmla="*/ 16 h 112"/>
                <a:gd name="T30" fmla="*/ 8 w 112"/>
                <a:gd name="T31" fmla="*/ 16 h 112"/>
                <a:gd name="T32" fmla="*/ 16 w 112"/>
                <a:gd name="T33" fmla="*/ 8 h 112"/>
                <a:gd name="T34" fmla="*/ 16 w 112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12"/>
                <a:gd name="T56" fmla="*/ 112 w 112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04"/>
                  </a:lnTo>
                  <a:cubicBezTo>
                    <a:pt x="112" y="109"/>
                    <a:pt x="109" y="112"/>
                    <a:pt x="104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04" y="96"/>
                  </a:lnTo>
                  <a:lnTo>
                    <a:pt x="96" y="104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3" name="Rectangle 15"/>
            <p:cNvSpPr>
              <a:spLocks noChangeArrowheads="1"/>
            </p:cNvSpPr>
            <p:nvPr/>
          </p:nvSpPr>
          <p:spPr bwMode="auto">
            <a:xfrm>
              <a:off x="1545594" y="4532643"/>
              <a:ext cx="57150" cy="666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64" name="Freeform 16"/>
            <p:cNvSpPr>
              <a:spLocks noEditPoints="1"/>
            </p:cNvSpPr>
            <p:nvPr/>
          </p:nvSpPr>
          <p:spPr bwMode="auto">
            <a:xfrm>
              <a:off x="1540832" y="4527881"/>
              <a:ext cx="66675" cy="76200"/>
            </a:xfrm>
            <a:custGeom>
              <a:avLst/>
              <a:gdLst>
                <a:gd name="T0" fmla="*/ 0 w 112"/>
                <a:gd name="T1" fmla="*/ 8 h 128"/>
                <a:gd name="T2" fmla="*/ 8 w 112"/>
                <a:gd name="T3" fmla="*/ 0 h 128"/>
                <a:gd name="T4" fmla="*/ 104 w 112"/>
                <a:gd name="T5" fmla="*/ 0 h 128"/>
                <a:gd name="T6" fmla="*/ 112 w 112"/>
                <a:gd name="T7" fmla="*/ 8 h 128"/>
                <a:gd name="T8" fmla="*/ 112 w 112"/>
                <a:gd name="T9" fmla="*/ 120 h 128"/>
                <a:gd name="T10" fmla="*/ 104 w 112"/>
                <a:gd name="T11" fmla="*/ 128 h 128"/>
                <a:gd name="T12" fmla="*/ 8 w 112"/>
                <a:gd name="T13" fmla="*/ 128 h 128"/>
                <a:gd name="T14" fmla="*/ 0 w 112"/>
                <a:gd name="T15" fmla="*/ 120 h 128"/>
                <a:gd name="T16" fmla="*/ 0 w 112"/>
                <a:gd name="T17" fmla="*/ 8 h 128"/>
                <a:gd name="T18" fmla="*/ 16 w 112"/>
                <a:gd name="T19" fmla="*/ 120 h 128"/>
                <a:gd name="T20" fmla="*/ 8 w 112"/>
                <a:gd name="T21" fmla="*/ 112 h 128"/>
                <a:gd name="T22" fmla="*/ 104 w 112"/>
                <a:gd name="T23" fmla="*/ 112 h 128"/>
                <a:gd name="T24" fmla="*/ 96 w 112"/>
                <a:gd name="T25" fmla="*/ 120 h 128"/>
                <a:gd name="T26" fmla="*/ 96 w 112"/>
                <a:gd name="T27" fmla="*/ 8 h 128"/>
                <a:gd name="T28" fmla="*/ 104 w 112"/>
                <a:gd name="T29" fmla="*/ 16 h 128"/>
                <a:gd name="T30" fmla="*/ 8 w 112"/>
                <a:gd name="T31" fmla="*/ 16 h 128"/>
                <a:gd name="T32" fmla="*/ 16 w 112"/>
                <a:gd name="T33" fmla="*/ 8 h 128"/>
                <a:gd name="T34" fmla="*/ 16 w 112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28"/>
                <a:gd name="T56" fmla="*/ 112 w 112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5" name="Rectangle 17"/>
            <p:cNvSpPr>
              <a:spLocks noChangeArrowheads="1"/>
            </p:cNvSpPr>
            <p:nvPr/>
          </p:nvSpPr>
          <p:spPr bwMode="auto">
            <a:xfrm>
              <a:off x="2031369" y="4237368"/>
              <a:ext cx="66675" cy="571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66" name="Freeform 18"/>
            <p:cNvSpPr>
              <a:spLocks noEditPoints="1"/>
            </p:cNvSpPr>
            <p:nvPr/>
          </p:nvSpPr>
          <p:spPr bwMode="auto">
            <a:xfrm>
              <a:off x="2026607" y="4232606"/>
              <a:ext cx="76200" cy="66675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" name="Rectangle 19"/>
            <p:cNvSpPr>
              <a:spLocks noChangeArrowheads="1"/>
            </p:cNvSpPr>
            <p:nvPr/>
          </p:nvSpPr>
          <p:spPr bwMode="auto">
            <a:xfrm>
              <a:off x="2088519" y="4180218"/>
              <a:ext cx="66675" cy="666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68" name="Freeform 20"/>
            <p:cNvSpPr>
              <a:spLocks noEditPoints="1"/>
            </p:cNvSpPr>
            <p:nvPr/>
          </p:nvSpPr>
          <p:spPr bwMode="auto">
            <a:xfrm>
              <a:off x="2083757" y="4175456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9" name="Rectangle 21"/>
            <p:cNvSpPr>
              <a:spLocks noChangeArrowheads="1"/>
            </p:cNvSpPr>
            <p:nvPr/>
          </p:nvSpPr>
          <p:spPr bwMode="auto">
            <a:xfrm>
              <a:off x="1459869" y="4808868"/>
              <a:ext cx="66675" cy="571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70" name="Freeform 22"/>
            <p:cNvSpPr>
              <a:spLocks noEditPoints="1"/>
            </p:cNvSpPr>
            <p:nvPr/>
          </p:nvSpPr>
          <p:spPr bwMode="auto">
            <a:xfrm>
              <a:off x="1455107" y="4804106"/>
              <a:ext cx="76200" cy="66675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1" name="Rectangle 23"/>
            <p:cNvSpPr>
              <a:spLocks noChangeArrowheads="1"/>
            </p:cNvSpPr>
            <p:nvPr/>
          </p:nvSpPr>
          <p:spPr bwMode="auto">
            <a:xfrm>
              <a:off x="1574169" y="4799343"/>
              <a:ext cx="57150" cy="666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72" name="Freeform 24"/>
            <p:cNvSpPr>
              <a:spLocks noEditPoints="1"/>
            </p:cNvSpPr>
            <p:nvPr/>
          </p:nvSpPr>
          <p:spPr bwMode="auto">
            <a:xfrm>
              <a:off x="1569407" y="4794581"/>
              <a:ext cx="66675" cy="76200"/>
            </a:xfrm>
            <a:custGeom>
              <a:avLst/>
              <a:gdLst>
                <a:gd name="T0" fmla="*/ 0 w 112"/>
                <a:gd name="T1" fmla="*/ 8 h 128"/>
                <a:gd name="T2" fmla="*/ 8 w 112"/>
                <a:gd name="T3" fmla="*/ 0 h 128"/>
                <a:gd name="T4" fmla="*/ 104 w 112"/>
                <a:gd name="T5" fmla="*/ 0 h 128"/>
                <a:gd name="T6" fmla="*/ 112 w 112"/>
                <a:gd name="T7" fmla="*/ 8 h 128"/>
                <a:gd name="T8" fmla="*/ 112 w 112"/>
                <a:gd name="T9" fmla="*/ 120 h 128"/>
                <a:gd name="T10" fmla="*/ 104 w 112"/>
                <a:gd name="T11" fmla="*/ 128 h 128"/>
                <a:gd name="T12" fmla="*/ 8 w 112"/>
                <a:gd name="T13" fmla="*/ 128 h 128"/>
                <a:gd name="T14" fmla="*/ 0 w 112"/>
                <a:gd name="T15" fmla="*/ 120 h 128"/>
                <a:gd name="T16" fmla="*/ 0 w 112"/>
                <a:gd name="T17" fmla="*/ 8 h 128"/>
                <a:gd name="T18" fmla="*/ 16 w 112"/>
                <a:gd name="T19" fmla="*/ 120 h 128"/>
                <a:gd name="T20" fmla="*/ 8 w 112"/>
                <a:gd name="T21" fmla="*/ 112 h 128"/>
                <a:gd name="T22" fmla="*/ 104 w 112"/>
                <a:gd name="T23" fmla="*/ 112 h 128"/>
                <a:gd name="T24" fmla="*/ 96 w 112"/>
                <a:gd name="T25" fmla="*/ 120 h 128"/>
                <a:gd name="T26" fmla="*/ 96 w 112"/>
                <a:gd name="T27" fmla="*/ 8 h 128"/>
                <a:gd name="T28" fmla="*/ 104 w 112"/>
                <a:gd name="T29" fmla="*/ 16 h 128"/>
                <a:gd name="T30" fmla="*/ 8 w 112"/>
                <a:gd name="T31" fmla="*/ 16 h 128"/>
                <a:gd name="T32" fmla="*/ 16 w 112"/>
                <a:gd name="T33" fmla="*/ 8 h 128"/>
                <a:gd name="T34" fmla="*/ 16 w 112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28"/>
                <a:gd name="T56" fmla="*/ 112 w 112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3" name="Rectangle 25"/>
            <p:cNvSpPr>
              <a:spLocks noChangeArrowheads="1"/>
            </p:cNvSpPr>
            <p:nvPr/>
          </p:nvSpPr>
          <p:spPr bwMode="auto">
            <a:xfrm>
              <a:off x="3079119" y="2294268"/>
              <a:ext cx="57150" cy="571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74" name="Freeform 26"/>
            <p:cNvSpPr>
              <a:spLocks noEditPoints="1"/>
            </p:cNvSpPr>
            <p:nvPr/>
          </p:nvSpPr>
          <p:spPr bwMode="auto">
            <a:xfrm>
              <a:off x="3074357" y="2289506"/>
              <a:ext cx="66675" cy="66675"/>
            </a:xfrm>
            <a:custGeom>
              <a:avLst/>
              <a:gdLst>
                <a:gd name="T0" fmla="*/ 0 w 112"/>
                <a:gd name="T1" fmla="*/ 8 h 112"/>
                <a:gd name="T2" fmla="*/ 8 w 112"/>
                <a:gd name="T3" fmla="*/ 0 h 112"/>
                <a:gd name="T4" fmla="*/ 104 w 112"/>
                <a:gd name="T5" fmla="*/ 0 h 112"/>
                <a:gd name="T6" fmla="*/ 112 w 112"/>
                <a:gd name="T7" fmla="*/ 8 h 112"/>
                <a:gd name="T8" fmla="*/ 112 w 112"/>
                <a:gd name="T9" fmla="*/ 104 h 112"/>
                <a:gd name="T10" fmla="*/ 104 w 112"/>
                <a:gd name="T11" fmla="*/ 112 h 112"/>
                <a:gd name="T12" fmla="*/ 8 w 112"/>
                <a:gd name="T13" fmla="*/ 112 h 112"/>
                <a:gd name="T14" fmla="*/ 0 w 112"/>
                <a:gd name="T15" fmla="*/ 104 h 112"/>
                <a:gd name="T16" fmla="*/ 0 w 112"/>
                <a:gd name="T17" fmla="*/ 8 h 112"/>
                <a:gd name="T18" fmla="*/ 16 w 112"/>
                <a:gd name="T19" fmla="*/ 104 h 112"/>
                <a:gd name="T20" fmla="*/ 8 w 112"/>
                <a:gd name="T21" fmla="*/ 96 h 112"/>
                <a:gd name="T22" fmla="*/ 104 w 112"/>
                <a:gd name="T23" fmla="*/ 96 h 112"/>
                <a:gd name="T24" fmla="*/ 96 w 112"/>
                <a:gd name="T25" fmla="*/ 104 h 112"/>
                <a:gd name="T26" fmla="*/ 96 w 112"/>
                <a:gd name="T27" fmla="*/ 8 h 112"/>
                <a:gd name="T28" fmla="*/ 104 w 112"/>
                <a:gd name="T29" fmla="*/ 16 h 112"/>
                <a:gd name="T30" fmla="*/ 8 w 112"/>
                <a:gd name="T31" fmla="*/ 16 h 112"/>
                <a:gd name="T32" fmla="*/ 16 w 112"/>
                <a:gd name="T33" fmla="*/ 8 h 112"/>
                <a:gd name="T34" fmla="*/ 16 w 112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12"/>
                <a:gd name="T56" fmla="*/ 112 w 112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04"/>
                  </a:lnTo>
                  <a:cubicBezTo>
                    <a:pt x="112" y="109"/>
                    <a:pt x="109" y="112"/>
                    <a:pt x="104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04" y="96"/>
                  </a:lnTo>
                  <a:lnTo>
                    <a:pt x="96" y="104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5" name="Rectangle 27"/>
            <p:cNvSpPr>
              <a:spLocks noChangeArrowheads="1"/>
            </p:cNvSpPr>
            <p:nvPr/>
          </p:nvSpPr>
          <p:spPr bwMode="auto">
            <a:xfrm>
              <a:off x="2974344" y="3008643"/>
              <a:ext cx="57150" cy="666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76" name="Freeform 28"/>
            <p:cNvSpPr>
              <a:spLocks noEditPoints="1"/>
            </p:cNvSpPr>
            <p:nvPr/>
          </p:nvSpPr>
          <p:spPr bwMode="auto">
            <a:xfrm>
              <a:off x="2969582" y="3003881"/>
              <a:ext cx="66675" cy="76200"/>
            </a:xfrm>
            <a:custGeom>
              <a:avLst/>
              <a:gdLst>
                <a:gd name="T0" fmla="*/ 0 w 112"/>
                <a:gd name="T1" fmla="*/ 8 h 128"/>
                <a:gd name="T2" fmla="*/ 8 w 112"/>
                <a:gd name="T3" fmla="*/ 0 h 128"/>
                <a:gd name="T4" fmla="*/ 104 w 112"/>
                <a:gd name="T5" fmla="*/ 0 h 128"/>
                <a:gd name="T6" fmla="*/ 112 w 112"/>
                <a:gd name="T7" fmla="*/ 8 h 128"/>
                <a:gd name="T8" fmla="*/ 112 w 112"/>
                <a:gd name="T9" fmla="*/ 120 h 128"/>
                <a:gd name="T10" fmla="*/ 104 w 112"/>
                <a:gd name="T11" fmla="*/ 128 h 128"/>
                <a:gd name="T12" fmla="*/ 8 w 112"/>
                <a:gd name="T13" fmla="*/ 128 h 128"/>
                <a:gd name="T14" fmla="*/ 0 w 112"/>
                <a:gd name="T15" fmla="*/ 120 h 128"/>
                <a:gd name="T16" fmla="*/ 0 w 112"/>
                <a:gd name="T17" fmla="*/ 8 h 128"/>
                <a:gd name="T18" fmla="*/ 16 w 112"/>
                <a:gd name="T19" fmla="*/ 120 h 128"/>
                <a:gd name="T20" fmla="*/ 8 w 112"/>
                <a:gd name="T21" fmla="*/ 112 h 128"/>
                <a:gd name="T22" fmla="*/ 104 w 112"/>
                <a:gd name="T23" fmla="*/ 112 h 128"/>
                <a:gd name="T24" fmla="*/ 96 w 112"/>
                <a:gd name="T25" fmla="*/ 120 h 128"/>
                <a:gd name="T26" fmla="*/ 96 w 112"/>
                <a:gd name="T27" fmla="*/ 8 h 128"/>
                <a:gd name="T28" fmla="*/ 104 w 112"/>
                <a:gd name="T29" fmla="*/ 16 h 128"/>
                <a:gd name="T30" fmla="*/ 8 w 112"/>
                <a:gd name="T31" fmla="*/ 16 h 128"/>
                <a:gd name="T32" fmla="*/ 16 w 112"/>
                <a:gd name="T33" fmla="*/ 8 h 128"/>
                <a:gd name="T34" fmla="*/ 16 w 112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28"/>
                <a:gd name="T56" fmla="*/ 112 w 112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4" y="0"/>
                  </a:lnTo>
                  <a:cubicBezTo>
                    <a:pt x="109" y="0"/>
                    <a:pt x="112" y="4"/>
                    <a:pt x="112" y="8"/>
                  </a:cubicBezTo>
                  <a:lnTo>
                    <a:pt x="112" y="120"/>
                  </a:lnTo>
                  <a:cubicBezTo>
                    <a:pt x="112" y="125"/>
                    <a:pt x="109" y="128"/>
                    <a:pt x="104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8"/>
                  </a:lnTo>
                  <a:lnTo>
                    <a:pt x="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" name="Rectangle 29"/>
            <p:cNvSpPr>
              <a:spLocks noChangeArrowheads="1"/>
            </p:cNvSpPr>
            <p:nvPr/>
          </p:nvSpPr>
          <p:spPr bwMode="auto">
            <a:xfrm>
              <a:off x="1478919" y="4980318"/>
              <a:ext cx="66675" cy="666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78" name="Freeform 30"/>
            <p:cNvSpPr>
              <a:spLocks noEditPoints="1"/>
            </p:cNvSpPr>
            <p:nvPr/>
          </p:nvSpPr>
          <p:spPr bwMode="auto">
            <a:xfrm>
              <a:off x="1474157" y="4975556"/>
              <a:ext cx="76200" cy="76200"/>
            </a:xfrm>
            <a:custGeom>
              <a:avLst/>
              <a:gdLst>
                <a:gd name="T0" fmla="*/ 0 w 128"/>
                <a:gd name="T1" fmla="*/ 8 h 128"/>
                <a:gd name="T2" fmla="*/ 8 w 128"/>
                <a:gd name="T3" fmla="*/ 0 h 128"/>
                <a:gd name="T4" fmla="*/ 120 w 128"/>
                <a:gd name="T5" fmla="*/ 0 h 128"/>
                <a:gd name="T6" fmla="*/ 128 w 128"/>
                <a:gd name="T7" fmla="*/ 8 h 128"/>
                <a:gd name="T8" fmla="*/ 128 w 128"/>
                <a:gd name="T9" fmla="*/ 120 h 128"/>
                <a:gd name="T10" fmla="*/ 120 w 128"/>
                <a:gd name="T11" fmla="*/ 128 h 128"/>
                <a:gd name="T12" fmla="*/ 8 w 128"/>
                <a:gd name="T13" fmla="*/ 128 h 128"/>
                <a:gd name="T14" fmla="*/ 0 w 128"/>
                <a:gd name="T15" fmla="*/ 120 h 128"/>
                <a:gd name="T16" fmla="*/ 0 w 128"/>
                <a:gd name="T17" fmla="*/ 8 h 128"/>
                <a:gd name="T18" fmla="*/ 16 w 128"/>
                <a:gd name="T19" fmla="*/ 120 h 128"/>
                <a:gd name="T20" fmla="*/ 8 w 128"/>
                <a:gd name="T21" fmla="*/ 112 h 128"/>
                <a:gd name="T22" fmla="*/ 120 w 128"/>
                <a:gd name="T23" fmla="*/ 112 h 128"/>
                <a:gd name="T24" fmla="*/ 112 w 128"/>
                <a:gd name="T25" fmla="*/ 120 h 128"/>
                <a:gd name="T26" fmla="*/ 112 w 128"/>
                <a:gd name="T27" fmla="*/ 8 h 128"/>
                <a:gd name="T28" fmla="*/ 120 w 128"/>
                <a:gd name="T29" fmla="*/ 16 h 128"/>
                <a:gd name="T30" fmla="*/ 8 w 128"/>
                <a:gd name="T31" fmla="*/ 16 h 128"/>
                <a:gd name="T32" fmla="*/ 16 w 128"/>
                <a:gd name="T33" fmla="*/ 8 h 128"/>
                <a:gd name="T34" fmla="*/ 16 w 128"/>
                <a:gd name="T35" fmla="*/ 12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20"/>
                  </a:lnTo>
                  <a:cubicBezTo>
                    <a:pt x="128" y="125"/>
                    <a:pt x="125" y="128"/>
                    <a:pt x="120" y="128"/>
                  </a:cubicBezTo>
                  <a:lnTo>
                    <a:pt x="8" y="128"/>
                  </a:lnTo>
                  <a:cubicBezTo>
                    <a:pt x="4" y="128"/>
                    <a:pt x="0" y="125"/>
                    <a:pt x="0" y="120"/>
                  </a:cubicBezTo>
                  <a:lnTo>
                    <a:pt x="0" y="8"/>
                  </a:lnTo>
                  <a:close/>
                  <a:moveTo>
                    <a:pt x="16" y="120"/>
                  </a:moveTo>
                  <a:lnTo>
                    <a:pt x="8" y="112"/>
                  </a:lnTo>
                  <a:lnTo>
                    <a:pt x="120" y="112"/>
                  </a:lnTo>
                  <a:lnTo>
                    <a:pt x="112" y="120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" name="Rectangle 31"/>
            <p:cNvSpPr>
              <a:spLocks noChangeArrowheads="1"/>
            </p:cNvSpPr>
            <p:nvPr/>
          </p:nvSpPr>
          <p:spPr bwMode="auto">
            <a:xfrm>
              <a:off x="1345569" y="4837443"/>
              <a:ext cx="66675" cy="571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80" name="Freeform 32"/>
            <p:cNvSpPr>
              <a:spLocks noEditPoints="1"/>
            </p:cNvSpPr>
            <p:nvPr/>
          </p:nvSpPr>
          <p:spPr bwMode="auto">
            <a:xfrm>
              <a:off x="1340807" y="4832681"/>
              <a:ext cx="76200" cy="66675"/>
            </a:xfrm>
            <a:custGeom>
              <a:avLst/>
              <a:gdLst>
                <a:gd name="T0" fmla="*/ 0 w 128"/>
                <a:gd name="T1" fmla="*/ 8 h 112"/>
                <a:gd name="T2" fmla="*/ 8 w 128"/>
                <a:gd name="T3" fmla="*/ 0 h 112"/>
                <a:gd name="T4" fmla="*/ 120 w 128"/>
                <a:gd name="T5" fmla="*/ 0 h 112"/>
                <a:gd name="T6" fmla="*/ 128 w 128"/>
                <a:gd name="T7" fmla="*/ 8 h 112"/>
                <a:gd name="T8" fmla="*/ 128 w 128"/>
                <a:gd name="T9" fmla="*/ 104 h 112"/>
                <a:gd name="T10" fmla="*/ 120 w 128"/>
                <a:gd name="T11" fmla="*/ 112 h 112"/>
                <a:gd name="T12" fmla="*/ 8 w 128"/>
                <a:gd name="T13" fmla="*/ 112 h 112"/>
                <a:gd name="T14" fmla="*/ 0 w 128"/>
                <a:gd name="T15" fmla="*/ 104 h 112"/>
                <a:gd name="T16" fmla="*/ 0 w 128"/>
                <a:gd name="T17" fmla="*/ 8 h 112"/>
                <a:gd name="T18" fmla="*/ 16 w 128"/>
                <a:gd name="T19" fmla="*/ 104 h 112"/>
                <a:gd name="T20" fmla="*/ 8 w 128"/>
                <a:gd name="T21" fmla="*/ 96 h 112"/>
                <a:gd name="T22" fmla="*/ 120 w 128"/>
                <a:gd name="T23" fmla="*/ 96 h 112"/>
                <a:gd name="T24" fmla="*/ 112 w 128"/>
                <a:gd name="T25" fmla="*/ 104 h 112"/>
                <a:gd name="T26" fmla="*/ 112 w 128"/>
                <a:gd name="T27" fmla="*/ 8 h 112"/>
                <a:gd name="T28" fmla="*/ 120 w 128"/>
                <a:gd name="T29" fmla="*/ 16 h 112"/>
                <a:gd name="T30" fmla="*/ 8 w 128"/>
                <a:gd name="T31" fmla="*/ 16 h 112"/>
                <a:gd name="T32" fmla="*/ 16 w 128"/>
                <a:gd name="T33" fmla="*/ 8 h 112"/>
                <a:gd name="T34" fmla="*/ 16 w 128"/>
                <a:gd name="T35" fmla="*/ 10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12"/>
                <a:gd name="T56" fmla="*/ 128 w 128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1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0" y="0"/>
                  </a:lnTo>
                  <a:cubicBezTo>
                    <a:pt x="125" y="0"/>
                    <a:pt x="128" y="4"/>
                    <a:pt x="128" y="8"/>
                  </a:cubicBezTo>
                  <a:lnTo>
                    <a:pt x="128" y="104"/>
                  </a:lnTo>
                  <a:cubicBezTo>
                    <a:pt x="128" y="109"/>
                    <a:pt x="125" y="112"/>
                    <a:pt x="120" y="112"/>
                  </a:cubicBezTo>
                  <a:lnTo>
                    <a:pt x="8" y="112"/>
                  </a:lnTo>
                  <a:cubicBezTo>
                    <a:pt x="4" y="112"/>
                    <a:pt x="0" y="109"/>
                    <a:pt x="0" y="104"/>
                  </a:cubicBezTo>
                  <a:lnTo>
                    <a:pt x="0" y="8"/>
                  </a:lnTo>
                  <a:close/>
                  <a:moveTo>
                    <a:pt x="16" y="104"/>
                  </a:moveTo>
                  <a:lnTo>
                    <a:pt x="8" y="96"/>
                  </a:lnTo>
                  <a:lnTo>
                    <a:pt x="120" y="96"/>
                  </a:lnTo>
                  <a:lnTo>
                    <a:pt x="112" y="10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" name="Freeform 33"/>
            <p:cNvSpPr>
              <a:spLocks/>
            </p:cNvSpPr>
            <p:nvPr/>
          </p:nvSpPr>
          <p:spPr bwMode="auto">
            <a:xfrm>
              <a:off x="3094994" y="2027568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" name="Freeform 34"/>
            <p:cNvSpPr>
              <a:spLocks noEditPoints="1"/>
            </p:cNvSpPr>
            <p:nvPr/>
          </p:nvSpPr>
          <p:spPr bwMode="auto">
            <a:xfrm>
              <a:off x="3088644" y="2022806"/>
              <a:ext cx="74613" cy="73025"/>
            </a:xfrm>
            <a:custGeom>
              <a:avLst/>
              <a:gdLst>
                <a:gd name="T0" fmla="*/ 55 w 124"/>
                <a:gd name="T1" fmla="*/ 5 h 123"/>
                <a:gd name="T2" fmla="*/ 62 w 124"/>
                <a:gd name="T3" fmla="*/ 0 h 123"/>
                <a:gd name="T4" fmla="*/ 69 w 124"/>
                <a:gd name="T5" fmla="*/ 5 h 123"/>
                <a:gd name="T6" fmla="*/ 123 w 124"/>
                <a:gd name="T7" fmla="*/ 111 h 123"/>
                <a:gd name="T8" fmla="*/ 122 w 124"/>
                <a:gd name="T9" fmla="*/ 119 h 123"/>
                <a:gd name="T10" fmla="*/ 116 w 124"/>
                <a:gd name="T11" fmla="*/ 123 h 123"/>
                <a:gd name="T12" fmla="*/ 9 w 124"/>
                <a:gd name="T13" fmla="*/ 123 h 123"/>
                <a:gd name="T14" fmla="*/ 2 w 124"/>
                <a:gd name="T15" fmla="*/ 119 h 123"/>
                <a:gd name="T16" fmla="*/ 2 w 124"/>
                <a:gd name="T17" fmla="*/ 111 h 123"/>
                <a:gd name="T18" fmla="*/ 55 w 124"/>
                <a:gd name="T19" fmla="*/ 5 h 123"/>
                <a:gd name="T20" fmla="*/ 16 w 124"/>
                <a:gd name="T21" fmla="*/ 119 h 123"/>
                <a:gd name="T22" fmla="*/ 9 w 124"/>
                <a:gd name="T23" fmla="*/ 107 h 123"/>
                <a:gd name="T24" fmla="*/ 116 w 124"/>
                <a:gd name="T25" fmla="*/ 107 h 123"/>
                <a:gd name="T26" fmla="*/ 108 w 124"/>
                <a:gd name="T27" fmla="*/ 119 h 123"/>
                <a:gd name="T28" fmla="*/ 55 w 124"/>
                <a:gd name="T29" fmla="*/ 12 h 123"/>
                <a:gd name="T30" fmla="*/ 69 w 124"/>
                <a:gd name="T31" fmla="*/ 12 h 123"/>
                <a:gd name="T32" fmla="*/ 16 w 124"/>
                <a:gd name="T33" fmla="*/ 119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3"/>
                <a:gd name="T53" fmla="*/ 124 w 124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3">
                  <a:moveTo>
                    <a:pt x="55" y="5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69" y="5"/>
                  </a:cubicBezTo>
                  <a:lnTo>
                    <a:pt x="123" y="111"/>
                  </a:lnTo>
                  <a:cubicBezTo>
                    <a:pt x="124" y="114"/>
                    <a:pt x="124" y="117"/>
                    <a:pt x="122" y="119"/>
                  </a:cubicBezTo>
                  <a:cubicBezTo>
                    <a:pt x="121" y="122"/>
                    <a:pt x="118" y="123"/>
                    <a:pt x="116" y="123"/>
                  </a:cubicBezTo>
                  <a:lnTo>
                    <a:pt x="9" y="123"/>
                  </a:lnTo>
                  <a:cubicBezTo>
                    <a:pt x="6" y="123"/>
                    <a:pt x="3" y="122"/>
                    <a:pt x="2" y="119"/>
                  </a:cubicBezTo>
                  <a:cubicBezTo>
                    <a:pt x="1" y="117"/>
                    <a:pt x="0" y="114"/>
                    <a:pt x="2" y="111"/>
                  </a:cubicBezTo>
                  <a:lnTo>
                    <a:pt x="55" y="5"/>
                  </a:lnTo>
                  <a:close/>
                  <a:moveTo>
                    <a:pt x="16" y="119"/>
                  </a:moveTo>
                  <a:lnTo>
                    <a:pt x="9" y="107"/>
                  </a:lnTo>
                  <a:lnTo>
                    <a:pt x="116" y="107"/>
                  </a:lnTo>
                  <a:lnTo>
                    <a:pt x="108" y="119"/>
                  </a:lnTo>
                  <a:lnTo>
                    <a:pt x="55" y="12"/>
                  </a:lnTo>
                  <a:lnTo>
                    <a:pt x="69" y="12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3" name="Freeform 35"/>
            <p:cNvSpPr>
              <a:spLocks/>
            </p:cNvSpPr>
            <p:nvPr/>
          </p:nvSpPr>
          <p:spPr bwMode="auto">
            <a:xfrm>
              <a:off x="3063244" y="2762581"/>
              <a:ext cx="63500" cy="63500"/>
            </a:xfrm>
            <a:custGeom>
              <a:avLst/>
              <a:gdLst>
                <a:gd name="T0" fmla="*/ 21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1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1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4" name="Freeform 36"/>
            <p:cNvSpPr>
              <a:spLocks noEditPoints="1"/>
            </p:cNvSpPr>
            <p:nvPr/>
          </p:nvSpPr>
          <p:spPr bwMode="auto">
            <a:xfrm>
              <a:off x="3058482" y="2757818"/>
              <a:ext cx="73025" cy="73025"/>
            </a:xfrm>
            <a:custGeom>
              <a:avLst/>
              <a:gdLst>
                <a:gd name="T0" fmla="*/ 55 w 123"/>
                <a:gd name="T1" fmla="*/ 5 h 123"/>
                <a:gd name="T2" fmla="*/ 62 w 123"/>
                <a:gd name="T3" fmla="*/ 0 h 123"/>
                <a:gd name="T4" fmla="*/ 69 w 123"/>
                <a:gd name="T5" fmla="*/ 5 h 123"/>
                <a:gd name="T6" fmla="*/ 122 w 123"/>
                <a:gd name="T7" fmla="*/ 111 h 123"/>
                <a:gd name="T8" fmla="*/ 122 w 123"/>
                <a:gd name="T9" fmla="*/ 119 h 123"/>
                <a:gd name="T10" fmla="*/ 115 w 123"/>
                <a:gd name="T11" fmla="*/ 123 h 123"/>
                <a:gd name="T12" fmla="*/ 8 w 123"/>
                <a:gd name="T13" fmla="*/ 123 h 123"/>
                <a:gd name="T14" fmla="*/ 2 w 123"/>
                <a:gd name="T15" fmla="*/ 119 h 123"/>
                <a:gd name="T16" fmla="*/ 1 w 123"/>
                <a:gd name="T17" fmla="*/ 111 h 123"/>
                <a:gd name="T18" fmla="*/ 55 w 123"/>
                <a:gd name="T19" fmla="*/ 5 h 123"/>
                <a:gd name="T20" fmla="*/ 16 w 123"/>
                <a:gd name="T21" fmla="*/ 118 h 123"/>
                <a:gd name="T22" fmla="*/ 8 w 123"/>
                <a:gd name="T23" fmla="*/ 107 h 123"/>
                <a:gd name="T24" fmla="*/ 115 w 123"/>
                <a:gd name="T25" fmla="*/ 107 h 123"/>
                <a:gd name="T26" fmla="*/ 108 w 123"/>
                <a:gd name="T27" fmla="*/ 118 h 123"/>
                <a:gd name="T28" fmla="*/ 55 w 123"/>
                <a:gd name="T29" fmla="*/ 12 h 123"/>
                <a:gd name="T30" fmla="*/ 69 w 123"/>
                <a:gd name="T31" fmla="*/ 12 h 123"/>
                <a:gd name="T32" fmla="*/ 16 w 123"/>
                <a:gd name="T33" fmla="*/ 118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55" y="5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69" y="5"/>
                  </a:cubicBezTo>
                  <a:lnTo>
                    <a:pt x="122" y="111"/>
                  </a:lnTo>
                  <a:cubicBezTo>
                    <a:pt x="123" y="114"/>
                    <a:pt x="123" y="117"/>
                    <a:pt x="122" y="119"/>
                  </a:cubicBezTo>
                  <a:cubicBezTo>
                    <a:pt x="120" y="121"/>
                    <a:pt x="118" y="123"/>
                    <a:pt x="115" y="123"/>
                  </a:cubicBezTo>
                  <a:lnTo>
                    <a:pt x="8" y="123"/>
                  </a:lnTo>
                  <a:cubicBezTo>
                    <a:pt x="6" y="123"/>
                    <a:pt x="3" y="121"/>
                    <a:pt x="2" y="119"/>
                  </a:cubicBezTo>
                  <a:cubicBezTo>
                    <a:pt x="0" y="117"/>
                    <a:pt x="0" y="114"/>
                    <a:pt x="1" y="111"/>
                  </a:cubicBezTo>
                  <a:lnTo>
                    <a:pt x="55" y="5"/>
                  </a:lnTo>
                  <a:close/>
                  <a:moveTo>
                    <a:pt x="16" y="118"/>
                  </a:moveTo>
                  <a:lnTo>
                    <a:pt x="8" y="107"/>
                  </a:lnTo>
                  <a:lnTo>
                    <a:pt x="115" y="107"/>
                  </a:lnTo>
                  <a:lnTo>
                    <a:pt x="108" y="118"/>
                  </a:lnTo>
                  <a:lnTo>
                    <a:pt x="55" y="12"/>
                  </a:lnTo>
                  <a:lnTo>
                    <a:pt x="69" y="12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5" name="Freeform 37"/>
            <p:cNvSpPr>
              <a:spLocks/>
            </p:cNvSpPr>
            <p:nvPr/>
          </p:nvSpPr>
          <p:spPr bwMode="auto">
            <a:xfrm>
              <a:off x="1139194" y="5374018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" name="Freeform 38"/>
            <p:cNvSpPr>
              <a:spLocks noEditPoints="1"/>
            </p:cNvSpPr>
            <p:nvPr/>
          </p:nvSpPr>
          <p:spPr bwMode="auto">
            <a:xfrm>
              <a:off x="1134432" y="5369256"/>
              <a:ext cx="73025" cy="73025"/>
            </a:xfrm>
            <a:custGeom>
              <a:avLst/>
              <a:gdLst>
                <a:gd name="T0" fmla="*/ 54 w 123"/>
                <a:gd name="T1" fmla="*/ 4 h 122"/>
                <a:gd name="T2" fmla="*/ 62 w 123"/>
                <a:gd name="T3" fmla="*/ 0 h 122"/>
                <a:gd name="T4" fmla="*/ 69 w 123"/>
                <a:gd name="T5" fmla="*/ 4 h 122"/>
                <a:gd name="T6" fmla="*/ 122 w 123"/>
                <a:gd name="T7" fmla="*/ 111 h 122"/>
                <a:gd name="T8" fmla="*/ 122 w 123"/>
                <a:gd name="T9" fmla="*/ 119 h 122"/>
                <a:gd name="T10" fmla="*/ 115 w 123"/>
                <a:gd name="T11" fmla="*/ 122 h 122"/>
                <a:gd name="T12" fmla="*/ 8 w 123"/>
                <a:gd name="T13" fmla="*/ 122 h 122"/>
                <a:gd name="T14" fmla="*/ 1 w 123"/>
                <a:gd name="T15" fmla="*/ 119 h 122"/>
                <a:gd name="T16" fmla="*/ 1 w 123"/>
                <a:gd name="T17" fmla="*/ 111 h 122"/>
                <a:gd name="T18" fmla="*/ 54 w 123"/>
                <a:gd name="T19" fmla="*/ 4 h 122"/>
                <a:gd name="T20" fmla="*/ 15 w 123"/>
                <a:gd name="T21" fmla="*/ 118 h 122"/>
                <a:gd name="T22" fmla="*/ 8 w 123"/>
                <a:gd name="T23" fmla="*/ 106 h 122"/>
                <a:gd name="T24" fmla="*/ 115 w 123"/>
                <a:gd name="T25" fmla="*/ 106 h 122"/>
                <a:gd name="T26" fmla="*/ 108 w 123"/>
                <a:gd name="T27" fmla="*/ 118 h 122"/>
                <a:gd name="T28" fmla="*/ 54 w 123"/>
                <a:gd name="T29" fmla="*/ 11 h 122"/>
                <a:gd name="T30" fmla="*/ 69 w 123"/>
                <a:gd name="T31" fmla="*/ 11 h 122"/>
                <a:gd name="T32" fmla="*/ 15 w 123"/>
                <a:gd name="T33" fmla="*/ 118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54" y="4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7" y="2"/>
                    <a:pt x="69" y="4"/>
                  </a:cubicBezTo>
                  <a:lnTo>
                    <a:pt x="122" y="111"/>
                  </a:lnTo>
                  <a:cubicBezTo>
                    <a:pt x="123" y="113"/>
                    <a:pt x="123" y="116"/>
                    <a:pt x="122" y="119"/>
                  </a:cubicBezTo>
                  <a:cubicBezTo>
                    <a:pt x="120" y="121"/>
                    <a:pt x="118" y="122"/>
                    <a:pt x="115" y="122"/>
                  </a:cubicBezTo>
                  <a:lnTo>
                    <a:pt x="8" y="122"/>
                  </a:lnTo>
                  <a:cubicBezTo>
                    <a:pt x="5" y="122"/>
                    <a:pt x="3" y="121"/>
                    <a:pt x="1" y="119"/>
                  </a:cubicBezTo>
                  <a:cubicBezTo>
                    <a:pt x="0" y="116"/>
                    <a:pt x="0" y="113"/>
                    <a:pt x="1" y="111"/>
                  </a:cubicBezTo>
                  <a:lnTo>
                    <a:pt x="54" y="4"/>
                  </a:lnTo>
                  <a:close/>
                  <a:moveTo>
                    <a:pt x="15" y="118"/>
                  </a:moveTo>
                  <a:lnTo>
                    <a:pt x="8" y="106"/>
                  </a:lnTo>
                  <a:lnTo>
                    <a:pt x="115" y="106"/>
                  </a:lnTo>
                  <a:lnTo>
                    <a:pt x="108" y="118"/>
                  </a:lnTo>
                  <a:lnTo>
                    <a:pt x="54" y="11"/>
                  </a:lnTo>
                  <a:lnTo>
                    <a:pt x="69" y="11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" name="Freeform 39"/>
            <p:cNvSpPr>
              <a:spLocks/>
            </p:cNvSpPr>
            <p:nvPr/>
          </p:nvSpPr>
          <p:spPr bwMode="auto">
            <a:xfrm>
              <a:off x="891544" y="5289881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" name="Freeform 40"/>
            <p:cNvSpPr>
              <a:spLocks noEditPoints="1"/>
            </p:cNvSpPr>
            <p:nvPr/>
          </p:nvSpPr>
          <p:spPr bwMode="auto">
            <a:xfrm>
              <a:off x="886782" y="5285118"/>
              <a:ext cx="73025" cy="73025"/>
            </a:xfrm>
            <a:custGeom>
              <a:avLst/>
              <a:gdLst>
                <a:gd name="T0" fmla="*/ 54 w 123"/>
                <a:gd name="T1" fmla="*/ 4 h 123"/>
                <a:gd name="T2" fmla="*/ 62 w 123"/>
                <a:gd name="T3" fmla="*/ 0 h 123"/>
                <a:gd name="T4" fmla="*/ 69 w 123"/>
                <a:gd name="T5" fmla="*/ 4 h 123"/>
                <a:gd name="T6" fmla="*/ 122 w 123"/>
                <a:gd name="T7" fmla="*/ 111 h 123"/>
                <a:gd name="T8" fmla="*/ 122 w 123"/>
                <a:gd name="T9" fmla="*/ 119 h 123"/>
                <a:gd name="T10" fmla="*/ 115 w 123"/>
                <a:gd name="T11" fmla="*/ 123 h 123"/>
                <a:gd name="T12" fmla="*/ 8 w 123"/>
                <a:gd name="T13" fmla="*/ 123 h 123"/>
                <a:gd name="T14" fmla="*/ 1 w 123"/>
                <a:gd name="T15" fmla="*/ 119 h 123"/>
                <a:gd name="T16" fmla="*/ 1 w 123"/>
                <a:gd name="T17" fmla="*/ 111 h 123"/>
                <a:gd name="T18" fmla="*/ 54 w 123"/>
                <a:gd name="T19" fmla="*/ 4 h 123"/>
                <a:gd name="T20" fmla="*/ 15 w 123"/>
                <a:gd name="T21" fmla="*/ 118 h 123"/>
                <a:gd name="T22" fmla="*/ 8 w 123"/>
                <a:gd name="T23" fmla="*/ 107 h 123"/>
                <a:gd name="T24" fmla="*/ 115 w 123"/>
                <a:gd name="T25" fmla="*/ 107 h 123"/>
                <a:gd name="T26" fmla="*/ 108 w 123"/>
                <a:gd name="T27" fmla="*/ 118 h 123"/>
                <a:gd name="T28" fmla="*/ 54 w 123"/>
                <a:gd name="T29" fmla="*/ 12 h 123"/>
                <a:gd name="T30" fmla="*/ 69 w 123"/>
                <a:gd name="T31" fmla="*/ 12 h 123"/>
                <a:gd name="T32" fmla="*/ 15 w 123"/>
                <a:gd name="T33" fmla="*/ 118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54" y="4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7" y="2"/>
                    <a:pt x="69" y="4"/>
                  </a:cubicBezTo>
                  <a:lnTo>
                    <a:pt x="122" y="111"/>
                  </a:lnTo>
                  <a:cubicBezTo>
                    <a:pt x="123" y="114"/>
                    <a:pt x="123" y="116"/>
                    <a:pt x="122" y="119"/>
                  </a:cubicBezTo>
                  <a:cubicBezTo>
                    <a:pt x="120" y="121"/>
                    <a:pt x="118" y="123"/>
                    <a:pt x="115" y="123"/>
                  </a:cubicBezTo>
                  <a:lnTo>
                    <a:pt x="8" y="123"/>
                  </a:lnTo>
                  <a:cubicBezTo>
                    <a:pt x="5" y="123"/>
                    <a:pt x="3" y="121"/>
                    <a:pt x="1" y="119"/>
                  </a:cubicBezTo>
                  <a:cubicBezTo>
                    <a:pt x="0" y="116"/>
                    <a:pt x="0" y="114"/>
                    <a:pt x="1" y="111"/>
                  </a:cubicBezTo>
                  <a:lnTo>
                    <a:pt x="54" y="4"/>
                  </a:lnTo>
                  <a:close/>
                  <a:moveTo>
                    <a:pt x="15" y="118"/>
                  </a:moveTo>
                  <a:lnTo>
                    <a:pt x="8" y="107"/>
                  </a:lnTo>
                  <a:lnTo>
                    <a:pt x="115" y="107"/>
                  </a:lnTo>
                  <a:lnTo>
                    <a:pt x="108" y="118"/>
                  </a:lnTo>
                  <a:lnTo>
                    <a:pt x="54" y="12"/>
                  </a:lnTo>
                  <a:lnTo>
                    <a:pt x="69" y="12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9" name="Freeform 41"/>
            <p:cNvSpPr>
              <a:spLocks/>
            </p:cNvSpPr>
            <p:nvPr/>
          </p:nvSpPr>
          <p:spPr bwMode="auto">
            <a:xfrm>
              <a:off x="869319" y="5277181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0" name="Freeform 42"/>
            <p:cNvSpPr>
              <a:spLocks noEditPoints="1"/>
            </p:cNvSpPr>
            <p:nvPr/>
          </p:nvSpPr>
          <p:spPr bwMode="auto">
            <a:xfrm>
              <a:off x="864557" y="5272418"/>
              <a:ext cx="74613" cy="73025"/>
            </a:xfrm>
            <a:custGeom>
              <a:avLst/>
              <a:gdLst>
                <a:gd name="T0" fmla="*/ 55 w 124"/>
                <a:gd name="T1" fmla="*/ 4 h 122"/>
                <a:gd name="T2" fmla="*/ 62 w 124"/>
                <a:gd name="T3" fmla="*/ 0 h 122"/>
                <a:gd name="T4" fmla="*/ 69 w 124"/>
                <a:gd name="T5" fmla="*/ 4 h 122"/>
                <a:gd name="T6" fmla="*/ 122 w 124"/>
                <a:gd name="T7" fmla="*/ 111 h 122"/>
                <a:gd name="T8" fmla="*/ 122 w 124"/>
                <a:gd name="T9" fmla="*/ 118 h 122"/>
                <a:gd name="T10" fmla="*/ 115 w 124"/>
                <a:gd name="T11" fmla="*/ 122 h 122"/>
                <a:gd name="T12" fmla="*/ 8 w 124"/>
                <a:gd name="T13" fmla="*/ 122 h 122"/>
                <a:gd name="T14" fmla="*/ 2 w 124"/>
                <a:gd name="T15" fmla="*/ 118 h 122"/>
                <a:gd name="T16" fmla="*/ 1 w 124"/>
                <a:gd name="T17" fmla="*/ 111 h 122"/>
                <a:gd name="T18" fmla="*/ 55 w 124"/>
                <a:gd name="T19" fmla="*/ 4 h 122"/>
                <a:gd name="T20" fmla="*/ 16 w 124"/>
                <a:gd name="T21" fmla="*/ 118 h 122"/>
                <a:gd name="T22" fmla="*/ 8 w 124"/>
                <a:gd name="T23" fmla="*/ 106 h 122"/>
                <a:gd name="T24" fmla="*/ 115 w 124"/>
                <a:gd name="T25" fmla="*/ 106 h 122"/>
                <a:gd name="T26" fmla="*/ 108 w 124"/>
                <a:gd name="T27" fmla="*/ 118 h 122"/>
                <a:gd name="T28" fmla="*/ 55 w 124"/>
                <a:gd name="T29" fmla="*/ 11 h 122"/>
                <a:gd name="T30" fmla="*/ 69 w 124"/>
                <a:gd name="T31" fmla="*/ 11 h 122"/>
                <a:gd name="T32" fmla="*/ 16 w 124"/>
                <a:gd name="T33" fmla="*/ 118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2"/>
                <a:gd name="T53" fmla="*/ 124 w 124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2">
                  <a:moveTo>
                    <a:pt x="55" y="4"/>
                  </a:moveTo>
                  <a:cubicBezTo>
                    <a:pt x="56" y="1"/>
                    <a:pt x="59" y="0"/>
                    <a:pt x="62" y="0"/>
                  </a:cubicBezTo>
                  <a:cubicBezTo>
                    <a:pt x="65" y="0"/>
                    <a:pt x="68" y="1"/>
                    <a:pt x="69" y="4"/>
                  </a:cubicBezTo>
                  <a:lnTo>
                    <a:pt x="122" y="111"/>
                  </a:lnTo>
                  <a:cubicBezTo>
                    <a:pt x="124" y="113"/>
                    <a:pt x="123" y="116"/>
                    <a:pt x="122" y="118"/>
                  </a:cubicBezTo>
                  <a:cubicBezTo>
                    <a:pt x="121" y="121"/>
                    <a:pt x="118" y="122"/>
                    <a:pt x="115" y="122"/>
                  </a:cubicBezTo>
                  <a:lnTo>
                    <a:pt x="8" y="122"/>
                  </a:lnTo>
                  <a:cubicBezTo>
                    <a:pt x="6" y="122"/>
                    <a:pt x="3" y="121"/>
                    <a:pt x="2" y="118"/>
                  </a:cubicBezTo>
                  <a:cubicBezTo>
                    <a:pt x="0" y="116"/>
                    <a:pt x="0" y="113"/>
                    <a:pt x="1" y="111"/>
                  </a:cubicBezTo>
                  <a:lnTo>
                    <a:pt x="55" y="4"/>
                  </a:lnTo>
                  <a:close/>
                  <a:moveTo>
                    <a:pt x="16" y="118"/>
                  </a:moveTo>
                  <a:lnTo>
                    <a:pt x="8" y="106"/>
                  </a:lnTo>
                  <a:lnTo>
                    <a:pt x="115" y="106"/>
                  </a:lnTo>
                  <a:lnTo>
                    <a:pt x="108" y="118"/>
                  </a:lnTo>
                  <a:lnTo>
                    <a:pt x="55" y="11"/>
                  </a:lnTo>
                  <a:lnTo>
                    <a:pt x="69" y="11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1" name="Freeform 43"/>
            <p:cNvSpPr>
              <a:spLocks/>
            </p:cNvSpPr>
            <p:nvPr/>
          </p:nvSpPr>
          <p:spPr bwMode="auto">
            <a:xfrm>
              <a:off x="2226632" y="3954793"/>
              <a:ext cx="61913" cy="63500"/>
            </a:xfrm>
            <a:custGeom>
              <a:avLst/>
              <a:gdLst>
                <a:gd name="T0" fmla="*/ 20 w 39"/>
                <a:gd name="T1" fmla="*/ 0 h 40"/>
                <a:gd name="T2" fmla="*/ 39 w 39"/>
                <a:gd name="T3" fmla="*/ 40 h 40"/>
                <a:gd name="T4" fmla="*/ 0 w 39"/>
                <a:gd name="T5" fmla="*/ 40 h 40"/>
                <a:gd name="T6" fmla="*/ 20 w 39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0"/>
                <a:gd name="T14" fmla="*/ 39 w 39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0">
                  <a:moveTo>
                    <a:pt x="20" y="0"/>
                  </a:moveTo>
                  <a:lnTo>
                    <a:pt x="39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2" name="Freeform 44"/>
            <p:cNvSpPr>
              <a:spLocks noEditPoints="1"/>
            </p:cNvSpPr>
            <p:nvPr/>
          </p:nvSpPr>
          <p:spPr bwMode="auto">
            <a:xfrm>
              <a:off x="2220282" y="3950031"/>
              <a:ext cx="74613" cy="73025"/>
            </a:xfrm>
            <a:custGeom>
              <a:avLst/>
              <a:gdLst>
                <a:gd name="T0" fmla="*/ 55 w 124"/>
                <a:gd name="T1" fmla="*/ 5 h 123"/>
                <a:gd name="T2" fmla="*/ 62 w 124"/>
                <a:gd name="T3" fmla="*/ 0 h 123"/>
                <a:gd name="T4" fmla="*/ 69 w 124"/>
                <a:gd name="T5" fmla="*/ 5 h 123"/>
                <a:gd name="T6" fmla="*/ 122 w 124"/>
                <a:gd name="T7" fmla="*/ 111 h 123"/>
                <a:gd name="T8" fmla="*/ 122 w 124"/>
                <a:gd name="T9" fmla="*/ 119 h 123"/>
                <a:gd name="T10" fmla="*/ 115 w 124"/>
                <a:gd name="T11" fmla="*/ 123 h 123"/>
                <a:gd name="T12" fmla="*/ 9 w 124"/>
                <a:gd name="T13" fmla="*/ 123 h 123"/>
                <a:gd name="T14" fmla="*/ 2 w 124"/>
                <a:gd name="T15" fmla="*/ 119 h 123"/>
                <a:gd name="T16" fmla="*/ 1 w 124"/>
                <a:gd name="T17" fmla="*/ 111 h 123"/>
                <a:gd name="T18" fmla="*/ 55 w 124"/>
                <a:gd name="T19" fmla="*/ 5 h 123"/>
                <a:gd name="T20" fmla="*/ 16 w 124"/>
                <a:gd name="T21" fmla="*/ 118 h 123"/>
                <a:gd name="T22" fmla="*/ 9 w 124"/>
                <a:gd name="T23" fmla="*/ 107 h 123"/>
                <a:gd name="T24" fmla="*/ 115 w 124"/>
                <a:gd name="T25" fmla="*/ 107 h 123"/>
                <a:gd name="T26" fmla="*/ 108 w 124"/>
                <a:gd name="T27" fmla="*/ 118 h 123"/>
                <a:gd name="T28" fmla="*/ 55 w 124"/>
                <a:gd name="T29" fmla="*/ 12 h 123"/>
                <a:gd name="T30" fmla="*/ 69 w 124"/>
                <a:gd name="T31" fmla="*/ 12 h 123"/>
                <a:gd name="T32" fmla="*/ 16 w 124"/>
                <a:gd name="T33" fmla="*/ 118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3"/>
                <a:gd name="T53" fmla="*/ 124 w 124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3">
                  <a:moveTo>
                    <a:pt x="55" y="5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69" y="5"/>
                  </a:cubicBezTo>
                  <a:lnTo>
                    <a:pt x="122" y="111"/>
                  </a:lnTo>
                  <a:cubicBezTo>
                    <a:pt x="124" y="114"/>
                    <a:pt x="124" y="117"/>
                    <a:pt x="122" y="119"/>
                  </a:cubicBezTo>
                  <a:cubicBezTo>
                    <a:pt x="121" y="121"/>
                    <a:pt x="118" y="123"/>
                    <a:pt x="115" y="123"/>
                  </a:cubicBezTo>
                  <a:lnTo>
                    <a:pt x="9" y="123"/>
                  </a:lnTo>
                  <a:cubicBezTo>
                    <a:pt x="6" y="123"/>
                    <a:pt x="3" y="121"/>
                    <a:pt x="2" y="119"/>
                  </a:cubicBezTo>
                  <a:cubicBezTo>
                    <a:pt x="0" y="117"/>
                    <a:pt x="0" y="114"/>
                    <a:pt x="1" y="111"/>
                  </a:cubicBezTo>
                  <a:lnTo>
                    <a:pt x="55" y="5"/>
                  </a:lnTo>
                  <a:close/>
                  <a:moveTo>
                    <a:pt x="16" y="118"/>
                  </a:moveTo>
                  <a:lnTo>
                    <a:pt x="9" y="107"/>
                  </a:lnTo>
                  <a:lnTo>
                    <a:pt x="115" y="107"/>
                  </a:lnTo>
                  <a:lnTo>
                    <a:pt x="108" y="118"/>
                  </a:lnTo>
                  <a:lnTo>
                    <a:pt x="55" y="12"/>
                  </a:lnTo>
                  <a:lnTo>
                    <a:pt x="69" y="12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" name="Freeform 45"/>
            <p:cNvSpPr>
              <a:spLocks/>
            </p:cNvSpPr>
            <p:nvPr/>
          </p:nvSpPr>
          <p:spPr bwMode="auto">
            <a:xfrm>
              <a:off x="2401257" y="3832556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4" name="Freeform 46"/>
            <p:cNvSpPr>
              <a:spLocks noEditPoints="1"/>
            </p:cNvSpPr>
            <p:nvPr/>
          </p:nvSpPr>
          <p:spPr bwMode="auto">
            <a:xfrm>
              <a:off x="2396494" y="3827793"/>
              <a:ext cx="73025" cy="73025"/>
            </a:xfrm>
            <a:custGeom>
              <a:avLst/>
              <a:gdLst>
                <a:gd name="T0" fmla="*/ 55 w 124"/>
                <a:gd name="T1" fmla="*/ 4 h 122"/>
                <a:gd name="T2" fmla="*/ 62 w 124"/>
                <a:gd name="T3" fmla="*/ 0 h 122"/>
                <a:gd name="T4" fmla="*/ 69 w 124"/>
                <a:gd name="T5" fmla="*/ 4 h 122"/>
                <a:gd name="T6" fmla="*/ 122 w 124"/>
                <a:gd name="T7" fmla="*/ 111 h 122"/>
                <a:gd name="T8" fmla="*/ 122 w 124"/>
                <a:gd name="T9" fmla="*/ 119 h 122"/>
                <a:gd name="T10" fmla="*/ 115 w 124"/>
                <a:gd name="T11" fmla="*/ 122 h 122"/>
                <a:gd name="T12" fmla="*/ 9 w 124"/>
                <a:gd name="T13" fmla="*/ 122 h 122"/>
                <a:gd name="T14" fmla="*/ 2 w 124"/>
                <a:gd name="T15" fmla="*/ 119 h 122"/>
                <a:gd name="T16" fmla="*/ 1 w 124"/>
                <a:gd name="T17" fmla="*/ 111 h 122"/>
                <a:gd name="T18" fmla="*/ 55 w 124"/>
                <a:gd name="T19" fmla="*/ 4 h 122"/>
                <a:gd name="T20" fmla="*/ 16 w 124"/>
                <a:gd name="T21" fmla="*/ 118 h 122"/>
                <a:gd name="T22" fmla="*/ 9 w 124"/>
                <a:gd name="T23" fmla="*/ 106 h 122"/>
                <a:gd name="T24" fmla="*/ 115 w 124"/>
                <a:gd name="T25" fmla="*/ 106 h 122"/>
                <a:gd name="T26" fmla="*/ 108 w 124"/>
                <a:gd name="T27" fmla="*/ 118 h 122"/>
                <a:gd name="T28" fmla="*/ 55 w 124"/>
                <a:gd name="T29" fmla="*/ 11 h 122"/>
                <a:gd name="T30" fmla="*/ 69 w 124"/>
                <a:gd name="T31" fmla="*/ 11 h 122"/>
                <a:gd name="T32" fmla="*/ 16 w 124"/>
                <a:gd name="T33" fmla="*/ 118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2"/>
                <a:gd name="T53" fmla="*/ 124 w 124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2">
                  <a:moveTo>
                    <a:pt x="55" y="4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69" y="4"/>
                  </a:cubicBezTo>
                  <a:lnTo>
                    <a:pt x="122" y="111"/>
                  </a:lnTo>
                  <a:cubicBezTo>
                    <a:pt x="124" y="113"/>
                    <a:pt x="123" y="116"/>
                    <a:pt x="122" y="119"/>
                  </a:cubicBezTo>
                  <a:cubicBezTo>
                    <a:pt x="121" y="121"/>
                    <a:pt x="118" y="122"/>
                    <a:pt x="115" y="122"/>
                  </a:cubicBezTo>
                  <a:lnTo>
                    <a:pt x="9" y="122"/>
                  </a:lnTo>
                  <a:cubicBezTo>
                    <a:pt x="6" y="122"/>
                    <a:pt x="3" y="121"/>
                    <a:pt x="2" y="119"/>
                  </a:cubicBezTo>
                  <a:cubicBezTo>
                    <a:pt x="0" y="116"/>
                    <a:pt x="0" y="113"/>
                    <a:pt x="1" y="111"/>
                  </a:cubicBezTo>
                  <a:lnTo>
                    <a:pt x="55" y="4"/>
                  </a:lnTo>
                  <a:close/>
                  <a:moveTo>
                    <a:pt x="16" y="118"/>
                  </a:moveTo>
                  <a:lnTo>
                    <a:pt x="9" y="106"/>
                  </a:lnTo>
                  <a:lnTo>
                    <a:pt x="115" y="106"/>
                  </a:lnTo>
                  <a:lnTo>
                    <a:pt x="108" y="118"/>
                  </a:lnTo>
                  <a:lnTo>
                    <a:pt x="55" y="11"/>
                  </a:lnTo>
                  <a:lnTo>
                    <a:pt x="69" y="11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5" name="Freeform 47"/>
            <p:cNvSpPr>
              <a:spLocks/>
            </p:cNvSpPr>
            <p:nvPr/>
          </p:nvSpPr>
          <p:spPr bwMode="auto">
            <a:xfrm>
              <a:off x="2636207" y="3472193"/>
              <a:ext cx="63500" cy="65088"/>
            </a:xfrm>
            <a:custGeom>
              <a:avLst/>
              <a:gdLst>
                <a:gd name="T0" fmla="*/ 20 w 40"/>
                <a:gd name="T1" fmla="*/ 0 h 41"/>
                <a:gd name="T2" fmla="*/ 40 w 40"/>
                <a:gd name="T3" fmla="*/ 41 h 41"/>
                <a:gd name="T4" fmla="*/ 0 w 40"/>
                <a:gd name="T5" fmla="*/ 41 h 41"/>
                <a:gd name="T6" fmla="*/ 20 w 40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20" y="0"/>
                  </a:moveTo>
                  <a:lnTo>
                    <a:pt x="40" y="41"/>
                  </a:lnTo>
                  <a:lnTo>
                    <a:pt x="0" y="4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6" name="Freeform 48"/>
            <p:cNvSpPr>
              <a:spLocks noEditPoints="1"/>
            </p:cNvSpPr>
            <p:nvPr/>
          </p:nvSpPr>
          <p:spPr bwMode="auto">
            <a:xfrm>
              <a:off x="2631444" y="3467431"/>
              <a:ext cx="73025" cy="74613"/>
            </a:xfrm>
            <a:custGeom>
              <a:avLst/>
              <a:gdLst>
                <a:gd name="T0" fmla="*/ 55 w 124"/>
                <a:gd name="T1" fmla="*/ 5 h 123"/>
                <a:gd name="T2" fmla="*/ 62 w 124"/>
                <a:gd name="T3" fmla="*/ 0 h 123"/>
                <a:gd name="T4" fmla="*/ 69 w 124"/>
                <a:gd name="T5" fmla="*/ 5 h 123"/>
                <a:gd name="T6" fmla="*/ 122 w 124"/>
                <a:gd name="T7" fmla="*/ 111 h 123"/>
                <a:gd name="T8" fmla="*/ 122 w 124"/>
                <a:gd name="T9" fmla="*/ 119 h 123"/>
                <a:gd name="T10" fmla="*/ 115 w 124"/>
                <a:gd name="T11" fmla="*/ 123 h 123"/>
                <a:gd name="T12" fmla="*/ 8 w 124"/>
                <a:gd name="T13" fmla="*/ 123 h 123"/>
                <a:gd name="T14" fmla="*/ 2 w 124"/>
                <a:gd name="T15" fmla="*/ 119 h 123"/>
                <a:gd name="T16" fmla="*/ 1 w 124"/>
                <a:gd name="T17" fmla="*/ 111 h 123"/>
                <a:gd name="T18" fmla="*/ 55 w 124"/>
                <a:gd name="T19" fmla="*/ 5 h 123"/>
                <a:gd name="T20" fmla="*/ 16 w 124"/>
                <a:gd name="T21" fmla="*/ 118 h 123"/>
                <a:gd name="T22" fmla="*/ 8 w 124"/>
                <a:gd name="T23" fmla="*/ 107 h 123"/>
                <a:gd name="T24" fmla="*/ 115 w 124"/>
                <a:gd name="T25" fmla="*/ 107 h 123"/>
                <a:gd name="T26" fmla="*/ 108 w 124"/>
                <a:gd name="T27" fmla="*/ 118 h 123"/>
                <a:gd name="T28" fmla="*/ 55 w 124"/>
                <a:gd name="T29" fmla="*/ 12 h 123"/>
                <a:gd name="T30" fmla="*/ 69 w 124"/>
                <a:gd name="T31" fmla="*/ 12 h 123"/>
                <a:gd name="T32" fmla="*/ 16 w 124"/>
                <a:gd name="T33" fmla="*/ 118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3"/>
                <a:gd name="T53" fmla="*/ 124 w 124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3">
                  <a:moveTo>
                    <a:pt x="55" y="5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69" y="5"/>
                  </a:cubicBezTo>
                  <a:lnTo>
                    <a:pt x="122" y="111"/>
                  </a:lnTo>
                  <a:cubicBezTo>
                    <a:pt x="124" y="114"/>
                    <a:pt x="123" y="117"/>
                    <a:pt x="122" y="119"/>
                  </a:cubicBezTo>
                  <a:cubicBezTo>
                    <a:pt x="121" y="121"/>
                    <a:pt x="118" y="123"/>
                    <a:pt x="115" y="123"/>
                  </a:cubicBezTo>
                  <a:lnTo>
                    <a:pt x="8" y="123"/>
                  </a:lnTo>
                  <a:cubicBezTo>
                    <a:pt x="6" y="123"/>
                    <a:pt x="3" y="121"/>
                    <a:pt x="2" y="119"/>
                  </a:cubicBezTo>
                  <a:cubicBezTo>
                    <a:pt x="0" y="117"/>
                    <a:pt x="0" y="114"/>
                    <a:pt x="1" y="111"/>
                  </a:cubicBezTo>
                  <a:lnTo>
                    <a:pt x="55" y="5"/>
                  </a:lnTo>
                  <a:close/>
                  <a:moveTo>
                    <a:pt x="16" y="118"/>
                  </a:moveTo>
                  <a:lnTo>
                    <a:pt x="8" y="107"/>
                  </a:lnTo>
                  <a:lnTo>
                    <a:pt x="115" y="107"/>
                  </a:lnTo>
                  <a:lnTo>
                    <a:pt x="108" y="118"/>
                  </a:lnTo>
                  <a:lnTo>
                    <a:pt x="55" y="12"/>
                  </a:lnTo>
                  <a:lnTo>
                    <a:pt x="69" y="12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" name="Freeform 49"/>
            <p:cNvSpPr>
              <a:spLocks/>
            </p:cNvSpPr>
            <p:nvPr/>
          </p:nvSpPr>
          <p:spPr bwMode="auto">
            <a:xfrm>
              <a:off x="2815594" y="3235656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8" name="Freeform 50"/>
            <p:cNvSpPr>
              <a:spLocks noEditPoints="1"/>
            </p:cNvSpPr>
            <p:nvPr/>
          </p:nvSpPr>
          <p:spPr bwMode="auto">
            <a:xfrm>
              <a:off x="2810832" y="3230893"/>
              <a:ext cx="73025" cy="73025"/>
            </a:xfrm>
            <a:custGeom>
              <a:avLst/>
              <a:gdLst>
                <a:gd name="T0" fmla="*/ 54 w 123"/>
                <a:gd name="T1" fmla="*/ 4 h 123"/>
                <a:gd name="T2" fmla="*/ 61 w 123"/>
                <a:gd name="T3" fmla="*/ 0 h 123"/>
                <a:gd name="T4" fmla="*/ 68 w 123"/>
                <a:gd name="T5" fmla="*/ 4 h 123"/>
                <a:gd name="T6" fmla="*/ 122 w 123"/>
                <a:gd name="T7" fmla="*/ 111 h 123"/>
                <a:gd name="T8" fmla="*/ 121 w 123"/>
                <a:gd name="T9" fmla="*/ 119 h 123"/>
                <a:gd name="T10" fmla="*/ 115 w 123"/>
                <a:gd name="T11" fmla="*/ 123 h 123"/>
                <a:gd name="T12" fmla="*/ 8 w 123"/>
                <a:gd name="T13" fmla="*/ 123 h 123"/>
                <a:gd name="T14" fmla="*/ 1 w 123"/>
                <a:gd name="T15" fmla="*/ 119 h 123"/>
                <a:gd name="T16" fmla="*/ 1 w 123"/>
                <a:gd name="T17" fmla="*/ 111 h 123"/>
                <a:gd name="T18" fmla="*/ 54 w 123"/>
                <a:gd name="T19" fmla="*/ 4 h 123"/>
                <a:gd name="T20" fmla="*/ 15 w 123"/>
                <a:gd name="T21" fmla="*/ 118 h 123"/>
                <a:gd name="T22" fmla="*/ 8 w 123"/>
                <a:gd name="T23" fmla="*/ 107 h 123"/>
                <a:gd name="T24" fmla="*/ 115 w 123"/>
                <a:gd name="T25" fmla="*/ 107 h 123"/>
                <a:gd name="T26" fmla="*/ 107 w 123"/>
                <a:gd name="T27" fmla="*/ 118 h 123"/>
                <a:gd name="T28" fmla="*/ 54 w 123"/>
                <a:gd name="T29" fmla="*/ 12 h 123"/>
                <a:gd name="T30" fmla="*/ 68 w 123"/>
                <a:gd name="T31" fmla="*/ 12 h 123"/>
                <a:gd name="T32" fmla="*/ 15 w 123"/>
                <a:gd name="T33" fmla="*/ 118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54" y="4"/>
                  </a:moveTo>
                  <a:cubicBezTo>
                    <a:pt x="55" y="2"/>
                    <a:pt x="58" y="0"/>
                    <a:pt x="61" y="0"/>
                  </a:cubicBezTo>
                  <a:cubicBezTo>
                    <a:pt x="64" y="0"/>
                    <a:pt x="67" y="2"/>
                    <a:pt x="68" y="4"/>
                  </a:cubicBezTo>
                  <a:lnTo>
                    <a:pt x="122" y="111"/>
                  </a:lnTo>
                  <a:cubicBezTo>
                    <a:pt x="123" y="114"/>
                    <a:pt x="123" y="116"/>
                    <a:pt x="121" y="119"/>
                  </a:cubicBezTo>
                  <a:cubicBezTo>
                    <a:pt x="120" y="121"/>
                    <a:pt x="117" y="123"/>
                    <a:pt x="115" y="123"/>
                  </a:cubicBezTo>
                  <a:lnTo>
                    <a:pt x="8" y="123"/>
                  </a:lnTo>
                  <a:cubicBezTo>
                    <a:pt x="5" y="123"/>
                    <a:pt x="3" y="121"/>
                    <a:pt x="1" y="119"/>
                  </a:cubicBezTo>
                  <a:cubicBezTo>
                    <a:pt x="0" y="116"/>
                    <a:pt x="0" y="114"/>
                    <a:pt x="1" y="111"/>
                  </a:cubicBezTo>
                  <a:lnTo>
                    <a:pt x="54" y="4"/>
                  </a:lnTo>
                  <a:close/>
                  <a:moveTo>
                    <a:pt x="15" y="118"/>
                  </a:moveTo>
                  <a:lnTo>
                    <a:pt x="8" y="107"/>
                  </a:lnTo>
                  <a:lnTo>
                    <a:pt x="115" y="107"/>
                  </a:lnTo>
                  <a:lnTo>
                    <a:pt x="107" y="118"/>
                  </a:lnTo>
                  <a:lnTo>
                    <a:pt x="54" y="12"/>
                  </a:lnTo>
                  <a:lnTo>
                    <a:pt x="68" y="12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" name="Freeform 51"/>
            <p:cNvSpPr>
              <a:spLocks/>
            </p:cNvSpPr>
            <p:nvPr/>
          </p:nvSpPr>
          <p:spPr bwMode="auto">
            <a:xfrm>
              <a:off x="2945769" y="2526043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0" name="Freeform 52"/>
            <p:cNvSpPr>
              <a:spLocks noEditPoints="1"/>
            </p:cNvSpPr>
            <p:nvPr/>
          </p:nvSpPr>
          <p:spPr bwMode="auto">
            <a:xfrm>
              <a:off x="2941007" y="2521281"/>
              <a:ext cx="73025" cy="73025"/>
            </a:xfrm>
            <a:custGeom>
              <a:avLst/>
              <a:gdLst>
                <a:gd name="T0" fmla="*/ 54 w 123"/>
                <a:gd name="T1" fmla="*/ 4 h 122"/>
                <a:gd name="T2" fmla="*/ 61 w 123"/>
                <a:gd name="T3" fmla="*/ 0 h 122"/>
                <a:gd name="T4" fmla="*/ 68 w 123"/>
                <a:gd name="T5" fmla="*/ 4 h 122"/>
                <a:gd name="T6" fmla="*/ 122 w 123"/>
                <a:gd name="T7" fmla="*/ 111 h 122"/>
                <a:gd name="T8" fmla="*/ 121 w 123"/>
                <a:gd name="T9" fmla="*/ 118 h 122"/>
                <a:gd name="T10" fmla="*/ 115 w 123"/>
                <a:gd name="T11" fmla="*/ 122 h 122"/>
                <a:gd name="T12" fmla="*/ 8 w 123"/>
                <a:gd name="T13" fmla="*/ 122 h 122"/>
                <a:gd name="T14" fmla="*/ 1 w 123"/>
                <a:gd name="T15" fmla="*/ 118 h 122"/>
                <a:gd name="T16" fmla="*/ 1 w 123"/>
                <a:gd name="T17" fmla="*/ 111 h 122"/>
                <a:gd name="T18" fmla="*/ 54 w 123"/>
                <a:gd name="T19" fmla="*/ 4 h 122"/>
                <a:gd name="T20" fmla="*/ 15 w 123"/>
                <a:gd name="T21" fmla="*/ 118 h 122"/>
                <a:gd name="T22" fmla="*/ 8 w 123"/>
                <a:gd name="T23" fmla="*/ 106 h 122"/>
                <a:gd name="T24" fmla="*/ 115 w 123"/>
                <a:gd name="T25" fmla="*/ 106 h 122"/>
                <a:gd name="T26" fmla="*/ 107 w 123"/>
                <a:gd name="T27" fmla="*/ 118 h 122"/>
                <a:gd name="T28" fmla="*/ 54 w 123"/>
                <a:gd name="T29" fmla="*/ 11 h 122"/>
                <a:gd name="T30" fmla="*/ 68 w 123"/>
                <a:gd name="T31" fmla="*/ 11 h 122"/>
                <a:gd name="T32" fmla="*/ 15 w 123"/>
                <a:gd name="T33" fmla="*/ 118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54" y="4"/>
                  </a:moveTo>
                  <a:cubicBezTo>
                    <a:pt x="55" y="1"/>
                    <a:pt x="58" y="0"/>
                    <a:pt x="61" y="0"/>
                  </a:cubicBezTo>
                  <a:cubicBezTo>
                    <a:pt x="64" y="0"/>
                    <a:pt x="67" y="1"/>
                    <a:pt x="68" y="4"/>
                  </a:cubicBezTo>
                  <a:lnTo>
                    <a:pt x="122" y="111"/>
                  </a:lnTo>
                  <a:cubicBezTo>
                    <a:pt x="123" y="113"/>
                    <a:pt x="123" y="116"/>
                    <a:pt x="121" y="118"/>
                  </a:cubicBezTo>
                  <a:cubicBezTo>
                    <a:pt x="120" y="121"/>
                    <a:pt x="117" y="122"/>
                    <a:pt x="115" y="122"/>
                  </a:cubicBezTo>
                  <a:lnTo>
                    <a:pt x="8" y="122"/>
                  </a:lnTo>
                  <a:cubicBezTo>
                    <a:pt x="5" y="122"/>
                    <a:pt x="3" y="121"/>
                    <a:pt x="1" y="118"/>
                  </a:cubicBezTo>
                  <a:cubicBezTo>
                    <a:pt x="0" y="116"/>
                    <a:pt x="0" y="113"/>
                    <a:pt x="1" y="111"/>
                  </a:cubicBezTo>
                  <a:lnTo>
                    <a:pt x="54" y="4"/>
                  </a:lnTo>
                  <a:close/>
                  <a:moveTo>
                    <a:pt x="15" y="118"/>
                  </a:moveTo>
                  <a:lnTo>
                    <a:pt x="8" y="106"/>
                  </a:lnTo>
                  <a:lnTo>
                    <a:pt x="115" y="106"/>
                  </a:lnTo>
                  <a:lnTo>
                    <a:pt x="107" y="118"/>
                  </a:lnTo>
                  <a:lnTo>
                    <a:pt x="54" y="11"/>
                  </a:lnTo>
                  <a:lnTo>
                    <a:pt x="68" y="11"/>
                  </a:lnTo>
                  <a:lnTo>
                    <a:pt x="15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1" name="Freeform 53"/>
            <p:cNvSpPr>
              <a:spLocks/>
            </p:cNvSpPr>
            <p:nvPr/>
          </p:nvSpPr>
          <p:spPr bwMode="auto">
            <a:xfrm>
              <a:off x="3110869" y="2308556"/>
              <a:ext cx="61913" cy="61913"/>
            </a:xfrm>
            <a:custGeom>
              <a:avLst/>
              <a:gdLst>
                <a:gd name="T0" fmla="*/ 19 w 39"/>
                <a:gd name="T1" fmla="*/ 0 h 39"/>
                <a:gd name="T2" fmla="*/ 39 w 39"/>
                <a:gd name="T3" fmla="*/ 39 h 39"/>
                <a:gd name="T4" fmla="*/ 0 w 39"/>
                <a:gd name="T5" fmla="*/ 39 h 39"/>
                <a:gd name="T6" fmla="*/ 19 w 39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9"/>
                <a:gd name="T14" fmla="*/ 39 w 3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9">
                  <a:moveTo>
                    <a:pt x="19" y="0"/>
                  </a:moveTo>
                  <a:lnTo>
                    <a:pt x="39" y="39"/>
                  </a:lnTo>
                  <a:lnTo>
                    <a:pt x="0" y="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2" name="Freeform 54"/>
            <p:cNvSpPr>
              <a:spLocks noEditPoints="1"/>
            </p:cNvSpPr>
            <p:nvPr/>
          </p:nvSpPr>
          <p:spPr bwMode="auto">
            <a:xfrm>
              <a:off x="3104519" y="2303793"/>
              <a:ext cx="74613" cy="71438"/>
            </a:xfrm>
            <a:custGeom>
              <a:avLst/>
              <a:gdLst>
                <a:gd name="T0" fmla="*/ 55 w 124"/>
                <a:gd name="T1" fmla="*/ 4 h 122"/>
                <a:gd name="T2" fmla="*/ 62 w 124"/>
                <a:gd name="T3" fmla="*/ 0 h 122"/>
                <a:gd name="T4" fmla="*/ 69 w 124"/>
                <a:gd name="T5" fmla="*/ 4 h 122"/>
                <a:gd name="T6" fmla="*/ 122 w 124"/>
                <a:gd name="T7" fmla="*/ 111 h 122"/>
                <a:gd name="T8" fmla="*/ 122 w 124"/>
                <a:gd name="T9" fmla="*/ 119 h 122"/>
                <a:gd name="T10" fmla="*/ 115 w 124"/>
                <a:gd name="T11" fmla="*/ 122 h 122"/>
                <a:gd name="T12" fmla="*/ 9 w 124"/>
                <a:gd name="T13" fmla="*/ 122 h 122"/>
                <a:gd name="T14" fmla="*/ 2 w 124"/>
                <a:gd name="T15" fmla="*/ 119 h 122"/>
                <a:gd name="T16" fmla="*/ 1 w 124"/>
                <a:gd name="T17" fmla="*/ 111 h 122"/>
                <a:gd name="T18" fmla="*/ 55 w 124"/>
                <a:gd name="T19" fmla="*/ 4 h 122"/>
                <a:gd name="T20" fmla="*/ 16 w 124"/>
                <a:gd name="T21" fmla="*/ 118 h 122"/>
                <a:gd name="T22" fmla="*/ 9 w 124"/>
                <a:gd name="T23" fmla="*/ 106 h 122"/>
                <a:gd name="T24" fmla="*/ 115 w 124"/>
                <a:gd name="T25" fmla="*/ 106 h 122"/>
                <a:gd name="T26" fmla="*/ 108 w 124"/>
                <a:gd name="T27" fmla="*/ 118 h 122"/>
                <a:gd name="T28" fmla="*/ 55 w 124"/>
                <a:gd name="T29" fmla="*/ 11 h 122"/>
                <a:gd name="T30" fmla="*/ 69 w 124"/>
                <a:gd name="T31" fmla="*/ 11 h 122"/>
                <a:gd name="T32" fmla="*/ 16 w 124"/>
                <a:gd name="T33" fmla="*/ 118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2"/>
                <a:gd name="T53" fmla="*/ 124 w 124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2">
                  <a:moveTo>
                    <a:pt x="55" y="4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69" y="4"/>
                  </a:cubicBezTo>
                  <a:lnTo>
                    <a:pt x="122" y="111"/>
                  </a:lnTo>
                  <a:cubicBezTo>
                    <a:pt x="124" y="113"/>
                    <a:pt x="124" y="116"/>
                    <a:pt x="122" y="119"/>
                  </a:cubicBezTo>
                  <a:cubicBezTo>
                    <a:pt x="121" y="121"/>
                    <a:pt x="118" y="122"/>
                    <a:pt x="115" y="122"/>
                  </a:cubicBezTo>
                  <a:lnTo>
                    <a:pt x="9" y="122"/>
                  </a:lnTo>
                  <a:cubicBezTo>
                    <a:pt x="6" y="122"/>
                    <a:pt x="3" y="121"/>
                    <a:pt x="2" y="119"/>
                  </a:cubicBezTo>
                  <a:cubicBezTo>
                    <a:pt x="0" y="116"/>
                    <a:pt x="0" y="113"/>
                    <a:pt x="1" y="111"/>
                  </a:cubicBezTo>
                  <a:lnTo>
                    <a:pt x="55" y="4"/>
                  </a:lnTo>
                  <a:close/>
                  <a:moveTo>
                    <a:pt x="16" y="118"/>
                  </a:moveTo>
                  <a:lnTo>
                    <a:pt x="9" y="106"/>
                  </a:lnTo>
                  <a:lnTo>
                    <a:pt x="115" y="106"/>
                  </a:lnTo>
                  <a:lnTo>
                    <a:pt x="108" y="118"/>
                  </a:lnTo>
                  <a:lnTo>
                    <a:pt x="55" y="11"/>
                  </a:lnTo>
                  <a:lnTo>
                    <a:pt x="69" y="11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3" name="Freeform 55"/>
            <p:cNvSpPr>
              <a:spLocks/>
            </p:cNvSpPr>
            <p:nvPr/>
          </p:nvSpPr>
          <p:spPr bwMode="auto">
            <a:xfrm>
              <a:off x="3120394" y="2305381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4" name="Freeform 56"/>
            <p:cNvSpPr>
              <a:spLocks noEditPoints="1"/>
            </p:cNvSpPr>
            <p:nvPr/>
          </p:nvSpPr>
          <p:spPr bwMode="auto">
            <a:xfrm>
              <a:off x="3115632" y="2300618"/>
              <a:ext cx="73025" cy="73025"/>
            </a:xfrm>
            <a:custGeom>
              <a:avLst/>
              <a:gdLst>
                <a:gd name="T0" fmla="*/ 55 w 124"/>
                <a:gd name="T1" fmla="*/ 4 h 122"/>
                <a:gd name="T2" fmla="*/ 62 w 124"/>
                <a:gd name="T3" fmla="*/ 0 h 122"/>
                <a:gd name="T4" fmla="*/ 69 w 124"/>
                <a:gd name="T5" fmla="*/ 4 h 122"/>
                <a:gd name="T6" fmla="*/ 123 w 124"/>
                <a:gd name="T7" fmla="*/ 111 h 122"/>
                <a:gd name="T8" fmla="*/ 122 w 124"/>
                <a:gd name="T9" fmla="*/ 118 h 122"/>
                <a:gd name="T10" fmla="*/ 115 w 124"/>
                <a:gd name="T11" fmla="*/ 122 h 122"/>
                <a:gd name="T12" fmla="*/ 9 w 124"/>
                <a:gd name="T13" fmla="*/ 122 h 122"/>
                <a:gd name="T14" fmla="*/ 2 w 124"/>
                <a:gd name="T15" fmla="*/ 118 h 122"/>
                <a:gd name="T16" fmla="*/ 2 w 124"/>
                <a:gd name="T17" fmla="*/ 111 h 122"/>
                <a:gd name="T18" fmla="*/ 55 w 124"/>
                <a:gd name="T19" fmla="*/ 4 h 122"/>
                <a:gd name="T20" fmla="*/ 16 w 124"/>
                <a:gd name="T21" fmla="*/ 118 h 122"/>
                <a:gd name="T22" fmla="*/ 9 w 124"/>
                <a:gd name="T23" fmla="*/ 106 h 122"/>
                <a:gd name="T24" fmla="*/ 115 w 124"/>
                <a:gd name="T25" fmla="*/ 106 h 122"/>
                <a:gd name="T26" fmla="*/ 108 w 124"/>
                <a:gd name="T27" fmla="*/ 118 h 122"/>
                <a:gd name="T28" fmla="*/ 55 w 124"/>
                <a:gd name="T29" fmla="*/ 11 h 122"/>
                <a:gd name="T30" fmla="*/ 69 w 124"/>
                <a:gd name="T31" fmla="*/ 11 h 122"/>
                <a:gd name="T32" fmla="*/ 16 w 124"/>
                <a:gd name="T33" fmla="*/ 118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2"/>
                <a:gd name="T53" fmla="*/ 124 w 124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2">
                  <a:moveTo>
                    <a:pt x="55" y="4"/>
                  </a:moveTo>
                  <a:cubicBezTo>
                    <a:pt x="56" y="1"/>
                    <a:pt x="59" y="0"/>
                    <a:pt x="62" y="0"/>
                  </a:cubicBezTo>
                  <a:cubicBezTo>
                    <a:pt x="65" y="0"/>
                    <a:pt x="68" y="1"/>
                    <a:pt x="69" y="4"/>
                  </a:cubicBezTo>
                  <a:lnTo>
                    <a:pt x="123" y="111"/>
                  </a:lnTo>
                  <a:cubicBezTo>
                    <a:pt x="124" y="113"/>
                    <a:pt x="124" y="116"/>
                    <a:pt x="122" y="118"/>
                  </a:cubicBezTo>
                  <a:cubicBezTo>
                    <a:pt x="121" y="121"/>
                    <a:pt x="118" y="122"/>
                    <a:pt x="115" y="122"/>
                  </a:cubicBezTo>
                  <a:lnTo>
                    <a:pt x="9" y="122"/>
                  </a:lnTo>
                  <a:cubicBezTo>
                    <a:pt x="6" y="122"/>
                    <a:pt x="3" y="121"/>
                    <a:pt x="2" y="118"/>
                  </a:cubicBezTo>
                  <a:cubicBezTo>
                    <a:pt x="0" y="116"/>
                    <a:pt x="0" y="113"/>
                    <a:pt x="2" y="111"/>
                  </a:cubicBezTo>
                  <a:lnTo>
                    <a:pt x="55" y="4"/>
                  </a:lnTo>
                  <a:close/>
                  <a:moveTo>
                    <a:pt x="16" y="118"/>
                  </a:moveTo>
                  <a:lnTo>
                    <a:pt x="9" y="106"/>
                  </a:lnTo>
                  <a:lnTo>
                    <a:pt x="115" y="106"/>
                  </a:lnTo>
                  <a:lnTo>
                    <a:pt x="108" y="118"/>
                  </a:lnTo>
                  <a:lnTo>
                    <a:pt x="55" y="11"/>
                  </a:lnTo>
                  <a:lnTo>
                    <a:pt x="69" y="11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5" name="Freeform 57"/>
            <p:cNvSpPr>
              <a:spLocks/>
            </p:cNvSpPr>
            <p:nvPr/>
          </p:nvSpPr>
          <p:spPr bwMode="auto">
            <a:xfrm>
              <a:off x="1517019" y="4646943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40 h 40"/>
                <a:gd name="T4" fmla="*/ 0 w 40"/>
                <a:gd name="T5" fmla="*/ 40 h 40"/>
                <a:gd name="T6" fmla="*/ 20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0"/>
                <a:gd name="T14" fmla="*/ 40 w 4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0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6" name="Freeform 58"/>
            <p:cNvSpPr>
              <a:spLocks noEditPoints="1"/>
            </p:cNvSpPr>
            <p:nvPr/>
          </p:nvSpPr>
          <p:spPr bwMode="auto">
            <a:xfrm>
              <a:off x="1512257" y="4642181"/>
              <a:ext cx="73025" cy="73025"/>
            </a:xfrm>
            <a:custGeom>
              <a:avLst/>
              <a:gdLst>
                <a:gd name="T0" fmla="*/ 55 w 124"/>
                <a:gd name="T1" fmla="*/ 4 h 123"/>
                <a:gd name="T2" fmla="*/ 62 w 124"/>
                <a:gd name="T3" fmla="*/ 0 h 123"/>
                <a:gd name="T4" fmla="*/ 69 w 124"/>
                <a:gd name="T5" fmla="*/ 4 h 123"/>
                <a:gd name="T6" fmla="*/ 123 w 124"/>
                <a:gd name="T7" fmla="*/ 111 h 123"/>
                <a:gd name="T8" fmla="*/ 122 w 124"/>
                <a:gd name="T9" fmla="*/ 119 h 123"/>
                <a:gd name="T10" fmla="*/ 116 w 124"/>
                <a:gd name="T11" fmla="*/ 123 h 123"/>
                <a:gd name="T12" fmla="*/ 9 w 124"/>
                <a:gd name="T13" fmla="*/ 123 h 123"/>
                <a:gd name="T14" fmla="*/ 2 w 124"/>
                <a:gd name="T15" fmla="*/ 119 h 123"/>
                <a:gd name="T16" fmla="*/ 2 w 124"/>
                <a:gd name="T17" fmla="*/ 111 h 123"/>
                <a:gd name="T18" fmla="*/ 55 w 124"/>
                <a:gd name="T19" fmla="*/ 4 h 123"/>
                <a:gd name="T20" fmla="*/ 16 w 124"/>
                <a:gd name="T21" fmla="*/ 118 h 123"/>
                <a:gd name="T22" fmla="*/ 9 w 124"/>
                <a:gd name="T23" fmla="*/ 107 h 123"/>
                <a:gd name="T24" fmla="*/ 116 w 124"/>
                <a:gd name="T25" fmla="*/ 107 h 123"/>
                <a:gd name="T26" fmla="*/ 108 w 124"/>
                <a:gd name="T27" fmla="*/ 118 h 123"/>
                <a:gd name="T28" fmla="*/ 55 w 124"/>
                <a:gd name="T29" fmla="*/ 12 h 123"/>
                <a:gd name="T30" fmla="*/ 69 w 124"/>
                <a:gd name="T31" fmla="*/ 12 h 123"/>
                <a:gd name="T32" fmla="*/ 16 w 124"/>
                <a:gd name="T33" fmla="*/ 118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3"/>
                <a:gd name="T53" fmla="*/ 124 w 124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3">
                  <a:moveTo>
                    <a:pt x="55" y="4"/>
                  </a:move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69" y="4"/>
                  </a:cubicBezTo>
                  <a:lnTo>
                    <a:pt x="123" y="111"/>
                  </a:lnTo>
                  <a:cubicBezTo>
                    <a:pt x="124" y="114"/>
                    <a:pt x="124" y="116"/>
                    <a:pt x="122" y="119"/>
                  </a:cubicBezTo>
                  <a:cubicBezTo>
                    <a:pt x="121" y="121"/>
                    <a:pt x="118" y="123"/>
                    <a:pt x="116" y="123"/>
                  </a:cubicBezTo>
                  <a:lnTo>
                    <a:pt x="9" y="123"/>
                  </a:lnTo>
                  <a:cubicBezTo>
                    <a:pt x="6" y="123"/>
                    <a:pt x="3" y="121"/>
                    <a:pt x="2" y="119"/>
                  </a:cubicBezTo>
                  <a:cubicBezTo>
                    <a:pt x="1" y="116"/>
                    <a:pt x="0" y="114"/>
                    <a:pt x="2" y="111"/>
                  </a:cubicBezTo>
                  <a:lnTo>
                    <a:pt x="55" y="4"/>
                  </a:lnTo>
                  <a:close/>
                  <a:moveTo>
                    <a:pt x="16" y="118"/>
                  </a:moveTo>
                  <a:lnTo>
                    <a:pt x="9" y="107"/>
                  </a:lnTo>
                  <a:lnTo>
                    <a:pt x="116" y="107"/>
                  </a:lnTo>
                  <a:lnTo>
                    <a:pt x="108" y="118"/>
                  </a:lnTo>
                  <a:lnTo>
                    <a:pt x="55" y="12"/>
                  </a:lnTo>
                  <a:lnTo>
                    <a:pt x="69" y="12"/>
                  </a:lnTo>
                  <a:lnTo>
                    <a:pt x="16" y="118"/>
                  </a:lnTo>
                  <a:close/>
                </a:path>
              </a:pathLst>
            </a:custGeom>
            <a:solidFill>
              <a:srgbClr val="92D050"/>
            </a:solidFill>
            <a:ln w="6" cap="flat">
              <a:solidFill>
                <a:srgbClr val="92D05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" name="Freeform 59"/>
            <p:cNvSpPr>
              <a:spLocks/>
            </p:cNvSpPr>
            <p:nvPr/>
          </p:nvSpPr>
          <p:spPr bwMode="auto">
            <a:xfrm>
              <a:off x="3041019" y="2775281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19 h 40"/>
                <a:gd name="T4" fmla="*/ 20 w 40"/>
                <a:gd name="T5" fmla="*/ 0 h 40"/>
                <a:gd name="T6" fmla="*/ 40 w 40"/>
                <a:gd name="T7" fmla="*/ 19 h 40"/>
                <a:gd name="T8" fmla="*/ 20 w 40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40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40" y="19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" name="Freeform 63"/>
            <p:cNvSpPr>
              <a:spLocks/>
            </p:cNvSpPr>
            <p:nvPr/>
          </p:nvSpPr>
          <p:spPr bwMode="auto">
            <a:xfrm>
              <a:off x="1040769" y="5288293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40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40" y="2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" name="Freeform 65"/>
            <p:cNvSpPr>
              <a:spLocks/>
            </p:cNvSpPr>
            <p:nvPr/>
          </p:nvSpPr>
          <p:spPr bwMode="auto">
            <a:xfrm>
              <a:off x="1764669" y="4418343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1 h 40"/>
                <a:gd name="T4" fmla="*/ 20 w 40"/>
                <a:gd name="T5" fmla="*/ 0 h 40"/>
                <a:gd name="T6" fmla="*/ 40 w 40"/>
                <a:gd name="T7" fmla="*/ 21 h 40"/>
                <a:gd name="T8" fmla="*/ 20 w 40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40"/>
                  </a:moveTo>
                  <a:lnTo>
                    <a:pt x="0" y="21"/>
                  </a:lnTo>
                  <a:lnTo>
                    <a:pt x="20" y="0"/>
                  </a:lnTo>
                  <a:lnTo>
                    <a:pt x="40" y="21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" name="Freeform 70"/>
            <p:cNvSpPr>
              <a:spLocks noEditPoints="1"/>
            </p:cNvSpPr>
            <p:nvPr/>
          </p:nvSpPr>
          <p:spPr bwMode="auto">
            <a:xfrm>
              <a:off x="2682244" y="2527631"/>
              <a:ext cx="73025" cy="73025"/>
            </a:xfrm>
            <a:custGeom>
              <a:avLst/>
              <a:gdLst>
                <a:gd name="T0" fmla="*/ 67 w 122"/>
                <a:gd name="T1" fmla="*/ 121 h 124"/>
                <a:gd name="T2" fmla="*/ 55 w 122"/>
                <a:gd name="T3" fmla="*/ 121 h 124"/>
                <a:gd name="T4" fmla="*/ 2 w 122"/>
                <a:gd name="T5" fmla="*/ 67 h 124"/>
                <a:gd name="T6" fmla="*/ 0 w 122"/>
                <a:gd name="T7" fmla="*/ 62 h 124"/>
                <a:gd name="T8" fmla="*/ 2 w 122"/>
                <a:gd name="T9" fmla="*/ 56 h 124"/>
                <a:gd name="T10" fmla="*/ 55 w 122"/>
                <a:gd name="T11" fmla="*/ 3 h 124"/>
                <a:gd name="T12" fmla="*/ 67 w 122"/>
                <a:gd name="T13" fmla="*/ 3 h 124"/>
                <a:gd name="T14" fmla="*/ 120 w 122"/>
                <a:gd name="T15" fmla="*/ 56 h 124"/>
                <a:gd name="T16" fmla="*/ 122 w 122"/>
                <a:gd name="T17" fmla="*/ 62 h 124"/>
                <a:gd name="T18" fmla="*/ 120 w 122"/>
                <a:gd name="T19" fmla="*/ 67 h 124"/>
                <a:gd name="T20" fmla="*/ 67 w 122"/>
                <a:gd name="T21" fmla="*/ 121 h 124"/>
                <a:gd name="T22" fmla="*/ 109 w 122"/>
                <a:gd name="T23" fmla="*/ 56 h 124"/>
                <a:gd name="T24" fmla="*/ 109 w 122"/>
                <a:gd name="T25" fmla="*/ 67 h 124"/>
                <a:gd name="T26" fmla="*/ 55 w 122"/>
                <a:gd name="T27" fmla="*/ 14 h 124"/>
                <a:gd name="T28" fmla="*/ 67 w 122"/>
                <a:gd name="T29" fmla="*/ 14 h 124"/>
                <a:gd name="T30" fmla="*/ 13 w 122"/>
                <a:gd name="T31" fmla="*/ 67 h 124"/>
                <a:gd name="T32" fmla="*/ 13 w 122"/>
                <a:gd name="T33" fmla="*/ 56 h 124"/>
                <a:gd name="T34" fmla="*/ 67 w 122"/>
                <a:gd name="T35" fmla="*/ 109 h 124"/>
                <a:gd name="T36" fmla="*/ 55 w 122"/>
                <a:gd name="T37" fmla="*/ 109 h 124"/>
                <a:gd name="T38" fmla="*/ 109 w 122"/>
                <a:gd name="T39" fmla="*/ 56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124"/>
                <a:gd name="T62" fmla="*/ 122 w 122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124">
                  <a:moveTo>
                    <a:pt x="67" y="121"/>
                  </a:moveTo>
                  <a:cubicBezTo>
                    <a:pt x="64" y="124"/>
                    <a:pt x="59" y="124"/>
                    <a:pt x="55" y="121"/>
                  </a:cubicBezTo>
                  <a:lnTo>
                    <a:pt x="2" y="67"/>
                  </a:lnTo>
                  <a:cubicBezTo>
                    <a:pt x="1" y="66"/>
                    <a:pt x="0" y="64"/>
                    <a:pt x="0" y="62"/>
                  </a:cubicBezTo>
                  <a:cubicBezTo>
                    <a:pt x="0" y="60"/>
                    <a:pt x="1" y="58"/>
                    <a:pt x="2" y="56"/>
                  </a:cubicBezTo>
                  <a:lnTo>
                    <a:pt x="55" y="3"/>
                  </a:lnTo>
                  <a:cubicBezTo>
                    <a:pt x="59" y="0"/>
                    <a:pt x="64" y="0"/>
                    <a:pt x="67" y="3"/>
                  </a:cubicBezTo>
                  <a:lnTo>
                    <a:pt x="120" y="56"/>
                  </a:lnTo>
                  <a:cubicBezTo>
                    <a:pt x="122" y="58"/>
                    <a:pt x="122" y="60"/>
                    <a:pt x="122" y="62"/>
                  </a:cubicBezTo>
                  <a:cubicBezTo>
                    <a:pt x="122" y="64"/>
                    <a:pt x="122" y="66"/>
                    <a:pt x="120" y="67"/>
                  </a:cubicBezTo>
                  <a:lnTo>
                    <a:pt x="67" y="121"/>
                  </a:lnTo>
                  <a:close/>
                  <a:moveTo>
                    <a:pt x="109" y="56"/>
                  </a:moveTo>
                  <a:lnTo>
                    <a:pt x="109" y="67"/>
                  </a:lnTo>
                  <a:lnTo>
                    <a:pt x="55" y="14"/>
                  </a:lnTo>
                  <a:lnTo>
                    <a:pt x="67" y="14"/>
                  </a:lnTo>
                  <a:lnTo>
                    <a:pt x="13" y="67"/>
                  </a:lnTo>
                  <a:lnTo>
                    <a:pt x="13" y="56"/>
                  </a:lnTo>
                  <a:lnTo>
                    <a:pt x="67" y="109"/>
                  </a:lnTo>
                  <a:lnTo>
                    <a:pt x="55" y="109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FF0000"/>
            </a:solidFill>
            <a:ln w="6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" name="Freeform 72"/>
            <p:cNvSpPr>
              <a:spLocks noEditPoints="1"/>
            </p:cNvSpPr>
            <p:nvPr/>
          </p:nvSpPr>
          <p:spPr bwMode="auto">
            <a:xfrm>
              <a:off x="2388557" y="3362656"/>
              <a:ext cx="71438" cy="74613"/>
            </a:xfrm>
            <a:custGeom>
              <a:avLst/>
              <a:gdLst>
                <a:gd name="T0" fmla="*/ 67 w 122"/>
                <a:gd name="T1" fmla="*/ 121 h 124"/>
                <a:gd name="T2" fmla="*/ 55 w 122"/>
                <a:gd name="T3" fmla="*/ 121 h 124"/>
                <a:gd name="T4" fmla="*/ 2 w 122"/>
                <a:gd name="T5" fmla="*/ 68 h 124"/>
                <a:gd name="T6" fmla="*/ 0 w 122"/>
                <a:gd name="T7" fmla="*/ 62 h 124"/>
                <a:gd name="T8" fmla="*/ 2 w 122"/>
                <a:gd name="T9" fmla="*/ 56 h 124"/>
                <a:gd name="T10" fmla="*/ 55 w 122"/>
                <a:gd name="T11" fmla="*/ 3 h 124"/>
                <a:gd name="T12" fmla="*/ 67 w 122"/>
                <a:gd name="T13" fmla="*/ 3 h 124"/>
                <a:gd name="T14" fmla="*/ 120 w 122"/>
                <a:gd name="T15" fmla="*/ 56 h 124"/>
                <a:gd name="T16" fmla="*/ 122 w 122"/>
                <a:gd name="T17" fmla="*/ 62 h 124"/>
                <a:gd name="T18" fmla="*/ 120 w 122"/>
                <a:gd name="T19" fmla="*/ 68 h 124"/>
                <a:gd name="T20" fmla="*/ 67 w 122"/>
                <a:gd name="T21" fmla="*/ 121 h 124"/>
                <a:gd name="T22" fmla="*/ 109 w 122"/>
                <a:gd name="T23" fmla="*/ 56 h 124"/>
                <a:gd name="T24" fmla="*/ 109 w 122"/>
                <a:gd name="T25" fmla="*/ 68 h 124"/>
                <a:gd name="T26" fmla="*/ 55 w 122"/>
                <a:gd name="T27" fmla="*/ 15 h 124"/>
                <a:gd name="T28" fmla="*/ 67 w 122"/>
                <a:gd name="T29" fmla="*/ 15 h 124"/>
                <a:gd name="T30" fmla="*/ 13 w 122"/>
                <a:gd name="T31" fmla="*/ 68 h 124"/>
                <a:gd name="T32" fmla="*/ 13 w 122"/>
                <a:gd name="T33" fmla="*/ 56 h 124"/>
                <a:gd name="T34" fmla="*/ 67 w 122"/>
                <a:gd name="T35" fmla="*/ 110 h 124"/>
                <a:gd name="T36" fmla="*/ 55 w 122"/>
                <a:gd name="T37" fmla="*/ 110 h 124"/>
                <a:gd name="T38" fmla="*/ 109 w 122"/>
                <a:gd name="T39" fmla="*/ 56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124"/>
                <a:gd name="T62" fmla="*/ 122 w 122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124">
                  <a:moveTo>
                    <a:pt x="67" y="121"/>
                  </a:moveTo>
                  <a:cubicBezTo>
                    <a:pt x="63" y="124"/>
                    <a:pt x="58" y="124"/>
                    <a:pt x="55" y="121"/>
                  </a:cubicBezTo>
                  <a:lnTo>
                    <a:pt x="2" y="68"/>
                  </a:lnTo>
                  <a:cubicBezTo>
                    <a:pt x="0" y="66"/>
                    <a:pt x="0" y="64"/>
                    <a:pt x="0" y="62"/>
                  </a:cubicBezTo>
                  <a:cubicBezTo>
                    <a:pt x="0" y="60"/>
                    <a:pt x="0" y="58"/>
                    <a:pt x="2" y="56"/>
                  </a:cubicBezTo>
                  <a:lnTo>
                    <a:pt x="55" y="3"/>
                  </a:lnTo>
                  <a:cubicBezTo>
                    <a:pt x="58" y="0"/>
                    <a:pt x="63" y="0"/>
                    <a:pt x="67" y="3"/>
                  </a:cubicBezTo>
                  <a:lnTo>
                    <a:pt x="120" y="56"/>
                  </a:lnTo>
                  <a:cubicBezTo>
                    <a:pt x="121" y="58"/>
                    <a:pt x="122" y="60"/>
                    <a:pt x="122" y="62"/>
                  </a:cubicBezTo>
                  <a:cubicBezTo>
                    <a:pt x="122" y="64"/>
                    <a:pt x="121" y="66"/>
                    <a:pt x="120" y="68"/>
                  </a:cubicBezTo>
                  <a:lnTo>
                    <a:pt x="67" y="121"/>
                  </a:lnTo>
                  <a:close/>
                  <a:moveTo>
                    <a:pt x="109" y="56"/>
                  </a:moveTo>
                  <a:lnTo>
                    <a:pt x="109" y="68"/>
                  </a:lnTo>
                  <a:lnTo>
                    <a:pt x="55" y="15"/>
                  </a:lnTo>
                  <a:lnTo>
                    <a:pt x="67" y="15"/>
                  </a:lnTo>
                  <a:lnTo>
                    <a:pt x="13" y="68"/>
                  </a:lnTo>
                  <a:lnTo>
                    <a:pt x="13" y="56"/>
                  </a:lnTo>
                  <a:lnTo>
                    <a:pt x="67" y="110"/>
                  </a:lnTo>
                  <a:lnTo>
                    <a:pt x="55" y="110"/>
                  </a:lnTo>
                  <a:lnTo>
                    <a:pt x="109" y="56"/>
                  </a:lnTo>
                  <a:close/>
                </a:path>
              </a:pathLst>
            </a:custGeom>
            <a:solidFill>
              <a:srgbClr val="FF0000"/>
            </a:solidFill>
            <a:ln w="6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2" name="Group 149"/>
            <p:cNvGrpSpPr>
              <a:grpSpLocks/>
            </p:cNvGrpSpPr>
            <p:nvPr/>
          </p:nvGrpSpPr>
          <p:grpSpPr bwMode="auto">
            <a:xfrm>
              <a:off x="1552038" y="1976208"/>
              <a:ext cx="608283" cy="904419"/>
              <a:chOff x="664532" y="2500643"/>
              <a:chExt cx="608283" cy="904419"/>
            </a:xfrm>
          </p:grpSpPr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669294" y="2541918"/>
                <a:ext cx="66675" cy="5715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2" name="Freeform 87"/>
              <p:cNvSpPr>
                <a:spLocks noEditPoints="1"/>
              </p:cNvSpPr>
              <p:nvPr/>
            </p:nvSpPr>
            <p:spPr bwMode="auto">
              <a:xfrm>
                <a:off x="664532" y="2537156"/>
                <a:ext cx="76200" cy="66675"/>
              </a:xfrm>
              <a:custGeom>
                <a:avLst/>
                <a:gdLst>
                  <a:gd name="T0" fmla="*/ 0 w 128"/>
                  <a:gd name="T1" fmla="*/ 8 h 112"/>
                  <a:gd name="T2" fmla="*/ 8 w 128"/>
                  <a:gd name="T3" fmla="*/ 0 h 112"/>
                  <a:gd name="T4" fmla="*/ 120 w 128"/>
                  <a:gd name="T5" fmla="*/ 0 h 112"/>
                  <a:gd name="T6" fmla="*/ 128 w 128"/>
                  <a:gd name="T7" fmla="*/ 8 h 112"/>
                  <a:gd name="T8" fmla="*/ 128 w 128"/>
                  <a:gd name="T9" fmla="*/ 104 h 112"/>
                  <a:gd name="T10" fmla="*/ 120 w 128"/>
                  <a:gd name="T11" fmla="*/ 112 h 112"/>
                  <a:gd name="T12" fmla="*/ 8 w 128"/>
                  <a:gd name="T13" fmla="*/ 112 h 112"/>
                  <a:gd name="T14" fmla="*/ 0 w 128"/>
                  <a:gd name="T15" fmla="*/ 104 h 112"/>
                  <a:gd name="T16" fmla="*/ 0 w 128"/>
                  <a:gd name="T17" fmla="*/ 8 h 112"/>
                  <a:gd name="T18" fmla="*/ 16 w 128"/>
                  <a:gd name="T19" fmla="*/ 104 h 112"/>
                  <a:gd name="T20" fmla="*/ 8 w 128"/>
                  <a:gd name="T21" fmla="*/ 96 h 112"/>
                  <a:gd name="T22" fmla="*/ 120 w 128"/>
                  <a:gd name="T23" fmla="*/ 96 h 112"/>
                  <a:gd name="T24" fmla="*/ 112 w 128"/>
                  <a:gd name="T25" fmla="*/ 104 h 112"/>
                  <a:gd name="T26" fmla="*/ 112 w 128"/>
                  <a:gd name="T27" fmla="*/ 8 h 112"/>
                  <a:gd name="T28" fmla="*/ 120 w 128"/>
                  <a:gd name="T29" fmla="*/ 16 h 112"/>
                  <a:gd name="T30" fmla="*/ 8 w 128"/>
                  <a:gd name="T31" fmla="*/ 16 h 112"/>
                  <a:gd name="T32" fmla="*/ 16 w 128"/>
                  <a:gd name="T33" fmla="*/ 8 h 112"/>
                  <a:gd name="T34" fmla="*/ 16 w 128"/>
                  <a:gd name="T35" fmla="*/ 104 h 1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8"/>
                  <a:gd name="T55" fmla="*/ 0 h 112"/>
                  <a:gd name="T56" fmla="*/ 128 w 128"/>
                  <a:gd name="T57" fmla="*/ 112 h 1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8" h="11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20" y="0"/>
                    </a:lnTo>
                    <a:cubicBezTo>
                      <a:pt x="125" y="0"/>
                      <a:pt x="128" y="4"/>
                      <a:pt x="128" y="8"/>
                    </a:cubicBezTo>
                    <a:lnTo>
                      <a:pt x="128" y="104"/>
                    </a:lnTo>
                    <a:cubicBezTo>
                      <a:pt x="128" y="109"/>
                      <a:pt x="125" y="112"/>
                      <a:pt x="120" y="112"/>
                    </a:cubicBezTo>
                    <a:lnTo>
                      <a:pt x="8" y="112"/>
                    </a:lnTo>
                    <a:cubicBezTo>
                      <a:pt x="4" y="112"/>
                      <a:pt x="0" y="109"/>
                      <a:pt x="0" y="104"/>
                    </a:cubicBezTo>
                    <a:lnTo>
                      <a:pt x="0" y="8"/>
                    </a:lnTo>
                    <a:close/>
                    <a:moveTo>
                      <a:pt x="16" y="104"/>
                    </a:moveTo>
                    <a:lnTo>
                      <a:pt x="8" y="96"/>
                    </a:lnTo>
                    <a:lnTo>
                      <a:pt x="120" y="96"/>
                    </a:lnTo>
                    <a:lnTo>
                      <a:pt x="112" y="104"/>
                    </a:lnTo>
                    <a:lnTo>
                      <a:pt x="112" y="8"/>
                    </a:lnTo>
                    <a:lnTo>
                      <a:pt x="12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4"/>
                    </a:lnTo>
                    <a:close/>
                  </a:path>
                </a:pathLst>
              </a:custGeom>
              <a:solidFill>
                <a:srgbClr val="92D050"/>
              </a:solidFill>
              <a:ln w="6" cap="flat">
                <a:solidFill>
                  <a:srgbClr val="92D05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3" name="Rectangle 88"/>
              <p:cNvSpPr>
                <a:spLocks noChangeArrowheads="1"/>
              </p:cNvSpPr>
              <p:nvPr/>
            </p:nvSpPr>
            <p:spPr bwMode="auto">
              <a:xfrm>
                <a:off x="807944" y="2500643"/>
                <a:ext cx="46487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July J1</a:t>
                </a:r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669294" y="2770518"/>
                <a:ext cx="66675" cy="66675"/>
              </a:xfrm>
              <a:custGeom>
                <a:avLst/>
                <a:gdLst>
                  <a:gd name="T0" fmla="*/ 21 w 42"/>
                  <a:gd name="T1" fmla="*/ 0 h 42"/>
                  <a:gd name="T2" fmla="*/ 42 w 42"/>
                  <a:gd name="T3" fmla="*/ 42 h 42"/>
                  <a:gd name="T4" fmla="*/ 0 w 42"/>
                  <a:gd name="T5" fmla="*/ 42 h 42"/>
                  <a:gd name="T6" fmla="*/ 21 w 42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42"/>
                  <a:gd name="T14" fmla="*/ 42 w 42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42">
                    <a:moveTo>
                      <a:pt x="21" y="0"/>
                    </a:moveTo>
                    <a:lnTo>
                      <a:pt x="42" y="42"/>
                    </a:lnTo>
                    <a:lnTo>
                      <a:pt x="0" y="4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5" name="Freeform 90"/>
              <p:cNvSpPr>
                <a:spLocks noEditPoints="1"/>
              </p:cNvSpPr>
              <p:nvPr/>
            </p:nvSpPr>
            <p:spPr bwMode="auto">
              <a:xfrm>
                <a:off x="664532" y="2791514"/>
                <a:ext cx="76200" cy="76200"/>
              </a:xfrm>
              <a:custGeom>
                <a:avLst/>
                <a:gdLst>
                  <a:gd name="T0" fmla="*/ 57 w 129"/>
                  <a:gd name="T1" fmla="*/ 5 h 128"/>
                  <a:gd name="T2" fmla="*/ 64 w 129"/>
                  <a:gd name="T3" fmla="*/ 0 h 128"/>
                  <a:gd name="T4" fmla="*/ 72 w 129"/>
                  <a:gd name="T5" fmla="*/ 5 h 128"/>
                  <a:gd name="T6" fmla="*/ 128 w 129"/>
                  <a:gd name="T7" fmla="*/ 117 h 128"/>
                  <a:gd name="T8" fmla="*/ 127 w 129"/>
                  <a:gd name="T9" fmla="*/ 125 h 128"/>
                  <a:gd name="T10" fmla="*/ 120 w 129"/>
                  <a:gd name="T11" fmla="*/ 128 h 128"/>
                  <a:gd name="T12" fmla="*/ 8 w 129"/>
                  <a:gd name="T13" fmla="*/ 128 h 128"/>
                  <a:gd name="T14" fmla="*/ 2 w 129"/>
                  <a:gd name="T15" fmla="*/ 125 h 128"/>
                  <a:gd name="T16" fmla="*/ 1 w 129"/>
                  <a:gd name="T17" fmla="*/ 117 h 128"/>
                  <a:gd name="T18" fmla="*/ 57 w 129"/>
                  <a:gd name="T19" fmla="*/ 5 h 128"/>
                  <a:gd name="T20" fmla="*/ 16 w 129"/>
                  <a:gd name="T21" fmla="*/ 124 h 128"/>
                  <a:gd name="T22" fmla="*/ 8 w 129"/>
                  <a:gd name="T23" fmla="*/ 112 h 128"/>
                  <a:gd name="T24" fmla="*/ 120 w 129"/>
                  <a:gd name="T25" fmla="*/ 112 h 128"/>
                  <a:gd name="T26" fmla="*/ 113 w 129"/>
                  <a:gd name="T27" fmla="*/ 124 h 128"/>
                  <a:gd name="T28" fmla="*/ 57 w 129"/>
                  <a:gd name="T29" fmla="*/ 12 h 128"/>
                  <a:gd name="T30" fmla="*/ 72 w 129"/>
                  <a:gd name="T31" fmla="*/ 12 h 128"/>
                  <a:gd name="T32" fmla="*/ 16 w 129"/>
                  <a:gd name="T33" fmla="*/ 124 h 1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9"/>
                  <a:gd name="T52" fmla="*/ 0 h 128"/>
                  <a:gd name="T53" fmla="*/ 129 w 129"/>
                  <a:gd name="T54" fmla="*/ 128 h 1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9" h="128">
                    <a:moveTo>
                      <a:pt x="57" y="5"/>
                    </a:moveTo>
                    <a:cubicBezTo>
                      <a:pt x="59" y="2"/>
                      <a:pt x="61" y="0"/>
                      <a:pt x="64" y="0"/>
                    </a:cubicBezTo>
                    <a:cubicBezTo>
                      <a:pt x="67" y="0"/>
                      <a:pt x="70" y="2"/>
                      <a:pt x="72" y="5"/>
                    </a:cubicBezTo>
                    <a:lnTo>
                      <a:pt x="128" y="117"/>
                    </a:lnTo>
                    <a:cubicBezTo>
                      <a:pt x="129" y="119"/>
                      <a:pt x="129" y="122"/>
                      <a:pt x="127" y="125"/>
                    </a:cubicBezTo>
                    <a:cubicBezTo>
                      <a:pt x="126" y="127"/>
                      <a:pt x="123" y="128"/>
                      <a:pt x="120" y="128"/>
                    </a:cubicBezTo>
                    <a:lnTo>
                      <a:pt x="8" y="128"/>
                    </a:lnTo>
                    <a:cubicBezTo>
                      <a:pt x="6" y="128"/>
                      <a:pt x="3" y="127"/>
                      <a:pt x="2" y="125"/>
                    </a:cubicBezTo>
                    <a:cubicBezTo>
                      <a:pt x="0" y="122"/>
                      <a:pt x="0" y="119"/>
                      <a:pt x="1" y="117"/>
                    </a:cubicBezTo>
                    <a:lnTo>
                      <a:pt x="57" y="5"/>
                    </a:lnTo>
                    <a:close/>
                    <a:moveTo>
                      <a:pt x="16" y="124"/>
                    </a:moveTo>
                    <a:lnTo>
                      <a:pt x="8" y="112"/>
                    </a:lnTo>
                    <a:lnTo>
                      <a:pt x="120" y="112"/>
                    </a:lnTo>
                    <a:lnTo>
                      <a:pt x="113" y="124"/>
                    </a:lnTo>
                    <a:lnTo>
                      <a:pt x="57" y="12"/>
                    </a:lnTo>
                    <a:lnTo>
                      <a:pt x="72" y="12"/>
                    </a:lnTo>
                    <a:lnTo>
                      <a:pt x="16" y="124"/>
                    </a:lnTo>
                    <a:close/>
                  </a:path>
                </a:pathLst>
              </a:custGeom>
              <a:solidFill>
                <a:srgbClr val="92D050"/>
              </a:solidFill>
              <a:ln w="6" cap="flat">
                <a:solidFill>
                  <a:srgbClr val="92D05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6" name="Rectangle 91"/>
              <p:cNvSpPr>
                <a:spLocks noChangeArrowheads="1"/>
              </p:cNvSpPr>
              <p:nvPr/>
            </p:nvSpPr>
            <p:spPr bwMode="auto">
              <a:xfrm>
                <a:off x="795065" y="2730831"/>
                <a:ext cx="46487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July J2</a:t>
                </a:r>
                <a:endParaRPr lang="en-US" sz="3200" dirty="0">
                  <a:cs typeface="Arial" pitchFamily="34" charset="0"/>
                </a:endParaRPr>
              </a:p>
            </p:txBody>
          </p:sp>
          <p:sp>
            <p:nvSpPr>
              <p:cNvPr id="377" name="Freeform 92"/>
              <p:cNvSpPr>
                <a:spLocks/>
              </p:cNvSpPr>
              <p:nvPr/>
            </p:nvSpPr>
            <p:spPr bwMode="auto">
              <a:xfrm>
                <a:off x="669294" y="3037755"/>
                <a:ext cx="66675" cy="66675"/>
              </a:xfrm>
              <a:custGeom>
                <a:avLst/>
                <a:gdLst>
                  <a:gd name="T0" fmla="*/ 21 w 42"/>
                  <a:gd name="T1" fmla="*/ 42 h 42"/>
                  <a:gd name="T2" fmla="*/ 0 w 42"/>
                  <a:gd name="T3" fmla="*/ 21 h 42"/>
                  <a:gd name="T4" fmla="*/ 21 w 42"/>
                  <a:gd name="T5" fmla="*/ 0 h 42"/>
                  <a:gd name="T6" fmla="*/ 42 w 42"/>
                  <a:gd name="T7" fmla="*/ 21 h 42"/>
                  <a:gd name="T8" fmla="*/ 21 w 42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2"/>
                  <a:gd name="T17" fmla="*/ 42 w 4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2">
                    <a:moveTo>
                      <a:pt x="21" y="42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42" y="21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8" name="Rectangle 94"/>
              <p:cNvSpPr>
                <a:spLocks noChangeArrowheads="1"/>
              </p:cNvSpPr>
              <p:nvPr/>
            </p:nvSpPr>
            <p:spPr bwMode="auto">
              <a:xfrm>
                <a:off x="795065" y="2961018"/>
                <a:ext cx="46487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July J3</a:t>
                </a:r>
                <a:endParaRPr lang="en-US" sz="3200">
                  <a:cs typeface="Arial" pitchFamily="34" charset="0"/>
                </a:endParaRPr>
              </a:p>
            </p:txBody>
          </p:sp>
          <p:sp>
            <p:nvSpPr>
              <p:cNvPr id="379" name="Oval 95"/>
              <p:cNvSpPr>
                <a:spLocks noChangeArrowheads="1"/>
              </p:cNvSpPr>
              <p:nvPr/>
            </p:nvSpPr>
            <p:spPr bwMode="auto">
              <a:xfrm>
                <a:off x="669294" y="3279234"/>
                <a:ext cx="66675" cy="66675"/>
              </a:xfrm>
              <a:prstGeom prst="ellipse">
                <a:avLst/>
              </a:prstGeom>
              <a:solidFill>
                <a:srgbClr val="00B0F0"/>
              </a:solidFill>
              <a:ln w="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0" name="Rectangle 97"/>
              <p:cNvSpPr>
                <a:spLocks noChangeArrowheads="1"/>
              </p:cNvSpPr>
              <p:nvPr/>
            </p:nvSpPr>
            <p:spPr bwMode="auto">
              <a:xfrm>
                <a:off x="795065" y="3189618"/>
                <a:ext cx="46487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July J4</a:t>
                </a:r>
                <a:endParaRPr lang="en-US" sz="3200">
                  <a:cs typeface="Arial" pitchFamily="34" charset="0"/>
                </a:endParaRPr>
              </a:p>
            </p:txBody>
          </p:sp>
        </p:grpSp>
        <p:sp>
          <p:nvSpPr>
            <p:cNvPr id="313" name="Freeform 59"/>
            <p:cNvSpPr>
              <a:spLocks/>
            </p:cNvSpPr>
            <p:nvPr/>
          </p:nvSpPr>
          <p:spPr bwMode="auto">
            <a:xfrm>
              <a:off x="2688594" y="2534775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19 h 40"/>
                <a:gd name="T4" fmla="*/ 20 w 40"/>
                <a:gd name="T5" fmla="*/ 0 h 40"/>
                <a:gd name="T6" fmla="*/ 40 w 40"/>
                <a:gd name="T7" fmla="*/ 19 h 40"/>
                <a:gd name="T8" fmla="*/ 20 w 40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40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40" y="19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4" name="Freeform 59"/>
            <p:cNvSpPr>
              <a:spLocks/>
            </p:cNvSpPr>
            <p:nvPr/>
          </p:nvSpPr>
          <p:spPr bwMode="auto">
            <a:xfrm>
              <a:off x="2393319" y="3370594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19 h 40"/>
                <a:gd name="T4" fmla="*/ 20 w 40"/>
                <a:gd name="T5" fmla="*/ 0 h 40"/>
                <a:gd name="T6" fmla="*/ 40 w 40"/>
                <a:gd name="T7" fmla="*/ 19 h 40"/>
                <a:gd name="T8" fmla="*/ 20 w 40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40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40" y="19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" name="Freeform 59"/>
            <p:cNvSpPr>
              <a:spLocks/>
            </p:cNvSpPr>
            <p:nvPr/>
          </p:nvSpPr>
          <p:spPr bwMode="auto">
            <a:xfrm>
              <a:off x="2036132" y="4373101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19 h 40"/>
                <a:gd name="T4" fmla="*/ 20 w 40"/>
                <a:gd name="T5" fmla="*/ 0 h 40"/>
                <a:gd name="T6" fmla="*/ 40 w 40"/>
                <a:gd name="T7" fmla="*/ 19 h 40"/>
                <a:gd name="T8" fmla="*/ 20 w 40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0"/>
                <a:gd name="T17" fmla="*/ 40 w 4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0">
                  <a:moveTo>
                    <a:pt x="20" y="40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40" y="19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6" name="Group 219"/>
            <p:cNvGrpSpPr>
              <a:grpSpLocks noChangeAspect="1"/>
            </p:cNvGrpSpPr>
            <p:nvPr/>
          </p:nvGrpSpPr>
          <p:grpSpPr bwMode="auto">
            <a:xfrm>
              <a:off x="1214089" y="1805398"/>
              <a:ext cx="2212853" cy="3702294"/>
              <a:chOff x="2381050" y="261938"/>
              <a:chExt cx="3533975" cy="5912643"/>
            </a:xfrm>
          </p:grpSpPr>
          <p:sp>
            <p:nvSpPr>
              <p:cNvPr id="317" name="Freeform 316"/>
              <p:cNvSpPr/>
              <p:nvPr/>
            </p:nvSpPr>
            <p:spPr>
              <a:xfrm>
                <a:off x="5248208" y="261938"/>
                <a:ext cx="443700" cy="1899044"/>
              </a:xfrm>
              <a:custGeom>
                <a:avLst/>
                <a:gdLst>
                  <a:gd name="connsiteX0" fmla="*/ 438150 w 442913"/>
                  <a:gd name="connsiteY0" fmla="*/ 0 h 1900237"/>
                  <a:gd name="connsiteX1" fmla="*/ 442913 w 442913"/>
                  <a:gd name="connsiteY1" fmla="*/ 100012 h 1900237"/>
                  <a:gd name="connsiteX2" fmla="*/ 409575 w 442913"/>
                  <a:gd name="connsiteY2" fmla="*/ 228600 h 1900237"/>
                  <a:gd name="connsiteX3" fmla="*/ 333375 w 442913"/>
                  <a:gd name="connsiteY3" fmla="*/ 533400 h 1900237"/>
                  <a:gd name="connsiteX4" fmla="*/ 290513 w 442913"/>
                  <a:gd name="connsiteY4" fmla="*/ 671512 h 1900237"/>
                  <a:gd name="connsiteX5" fmla="*/ 261938 w 442913"/>
                  <a:gd name="connsiteY5" fmla="*/ 800100 h 1900237"/>
                  <a:gd name="connsiteX6" fmla="*/ 223838 w 442913"/>
                  <a:gd name="connsiteY6" fmla="*/ 1085850 h 1900237"/>
                  <a:gd name="connsiteX7" fmla="*/ 176213 w 442913"/>
                  <a:gd name="connsiteY7" fmla="*/ 1457325 h 1900237"/>
                  <a:gd name="connsiteX8" fmla="*/ 147638 w 442913"/>
                  <a:gd name="connsiteY8" fmla="*/ 1619250 h 1900237"/>
                  <a:gd name="connsiteX9" fmla="*/ 114300 w 442913"/>
                  <a:gd name="connsiteY9" fmla="*/ 1800225 h 1900237"/>
                  <a:gd name="connsiteX10" fmla="*/ 80963 w 442913"/>
                  <a:gd name="connsiteY10" fmla="*/ 1871662 h 1900237"/>
                  <a:gd name="connsiteX11" fmla="*/ 80963 w 442913"/>
                  <a:gd name="connsiteY11" fmla="*/ 1871662 h 1900237"/>
                  <a:gd name="connsiteX12" fmla="*/ 33338 w 442913"/>
                  <a:gd name="connsiteY12" fmla="*/ 1895475 h 1900237"/>
                  <a:gd name="connsiteX13" fmla="*/ 0 w 442913"/>
                  <a:gd name="connsiteY13" fmla="*/ 1900237 h 190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2913" h="1900237">
                    <a:moveTo>
                      <a:pt x="438150" y="0"/>
                    </a:moveTo>
                    <a:lnTo>
                      <a:pt x="442913" y="100012"/>
                    </a:lnTo>
                    <a:lnTo>
                      <a:pt x="409575" y="228600"/>
                    </a:lnTo>
                    <a:lnTo>
                      <a:pt x="333375" y="533400"/>
                    </a:lnTo>
                    <a:lnTo>
                      <a:pt x="290513" y="671512"/>
                    </a:lnTo>
                    <a:lnTo>
                      <a:pt x="261938" y="800100"/>
                    </a:lnTo>
                    <a:lnTo>
                      <a:pt x="223838" y="1085850"/>
                    </a:lnTo>
                    <a:lnTo>
                      <a:pt x="176213" y="1457325"/>
                    </a:lnTo>
                    <a:lnTo>
                      <a:pt x="147638" y="1619250"/>
                    </a:lnTo>
                    <a:lnTo>
                      <a:pt x="114300" y="1800225"/>
                    </a:lnTo>
                    <a:lnTo>
                      <a:pt x="80963" y="1871662"/>
                    </a:lnTo>
                    <a:lnTo>
                      <a:pt x="80963" y="1871662"/>
                    </a:lnTo>
                    <a:lnTo>
                      <a:pt x="33338" y="1895475"/>
                    </a:lnTo>
                    <a:lnTo>
                      <a:pt x="0" y="190023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8" name="Freeform 317"/>
              <p:cNvSpPr/>
              <p:nvPr/>
            </p:nvSpPr>
            <p:spPr>
              <a:xfrm>
                <a:off x="5314129" y="2128021"/>
                <a:ext cx="595825" cy="200300"/>
              </a:xfrm>
              <a:custGeom>
                <a:avLst/>
                <a:gdLst>
                  <a:gd name="connsiteX0" fmla="*/ 595313 w 595313"/>
                  <a:gd name="connsiteY0" fmla="*/ 200025 h 200025"/>
                  <a:gd name="connsiteX1" fmla="*/ 528638 w 595313"/>
                  <a:gd name="connsiteY1" fmla="*/ 180975 h 200025"/>
                  <a:gd name="connsiteX2" fmla="*/ 423863 w 595313"/>
                  <a:gd name="connsiteY2" fmla="*/ 161925 h 200025"/>
                  <a:gd name="connsiteX3" fmla="*/ 357188 w 595313"/>
                  <a:gd name="connsiteY3" fmla="*/ 123825 h 200025"/>
                  <a:gd name="connsiteX4" fmla="*/ 261938 w 595313"/>
                  <a:gd name="connsiteY4" fmla="*/ 57150 h 200025"/>
                  <a:gd name="connsiteX5" fmla="*/ 219075 w 595313"/>
                  <a:gd name="connsiteY5" fmla="*/ 28575 h 200025"/>
                  <a:gd name="connsiteX6" fmla="*/ 190500 w 595313"/>
                  <a:gd name="connsiteY6" fmla="*/ 28575 h 200025"/>
                  <a:gd name="connsiteX7" fmla="*/ 147638 w 595313"/>
                  <a:gd name="connsiteY7" fmla="*/ 14287 h 200025"/>
                  <a:gd name="connsiteX8" fmla="*/ 95250 w 595313"/>
                  <a:gd name="connsiteY8" fmla="*/ 0 h 200025"/>
                  <a:gd name="connsiteX9" fmla="*/ 66675 w 595313"/>
                  <a:gd name="connsiteY9" fmla="*/ 0 h 200025"/>
                  <a:gd name="connsiteX10" fmla="*/ 38100 w 595313"/>
                  <a:gd name="connsiteY10" fmla="*/ 19050 h 200025"/>
                  <a:gd name="connsiteX11" fmla="*/ 4763 w 595313"/>
                  <a:gd name="connsiteY11" fmla="*/ 23812 h 200025"/>
                  <a:gd name="connsiteX12" fmla="*/ 0 w 595313"/>
                  <a:gd name="connsiteY12" fmla="*/ 1905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5313" h="200025">
                    <a:moveTo>
                      <a:pt x="595313" y="200025"/>
                    </a:moveTo>
                    <a:lnTo>
                      <a:pt x="528638" y="180975"/>
                    </a:lnTo>
                    <a:lnTo>
                      <a:pt x="423863" y="161925"/>
                    </a:lnTo>
                    <a:lnTo>
                      <a:pt x="357188" y="123825"/>
                    </a:lnTo>
                    <a:lnTo>
                      <a:pt x="261938" y="57150"/>
                    </a:lnTo>
                    <a:lnTo>
                      <a:pt x="219075" y="28575"/>
                    </a:lnTo>
                    <a:lnTo>
                      <a:pt x="190500" y="28575"/>
                    </a:lnTo>
                    <a:lnTo>
                      <a:pt x="147638" y="14287"/>
                    </a:lnTo>
                    <a:lnTo>
                      <a:pt x="95250" y="0"/>
                    </a:lnTo>
                    <a:lnTo>
                      <a:pt x="66675" y="0"/>
                    </a:lnTo>
                    <a:lnTo>
                      <a:pt x="38100" y="19050"/>
                    </a:lnTo>
                    <a:lnTo>
                      <a:pt x="4763" y="23812"/>
                    </a:lnTo>
                    <a:lnTo>
                      <a:pt x="0" y="1905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9" name="Freeform 318"/>
              <p:cNvSpPr/>
              <p:nvPr/>
            </p:nvSpPr>
            <p:spPr>
              <a:xfrm>
                <a:off x="5232995" y="2166053"/>
                <a:ext cx="676959" cy="271291"/>
              </a:xfrm>
              <a:custGeom>
                <a:avLst/>
                <a:gdLst>
                  <a:gd name="connsiteX0" fmla="*/ 0 w 676275"/>
                  <a:gd name="connsiteY0" fmla="*/ 33337 h 271462"/>
                  <a:gd name="connsiteX1" fmla="*/ 61912 w 676275"/>
                  <a:gd name="connsiteY1" fmla="*/ 23812 h 271462"/>
                  <a:gd name="connsiteX2" fmla="*/ 109537 w 676275"/>
                  <a:gd name="connsiteY2" fmla="*/ 23812 h 271462"/>
                  <a:gd name="connsiteX3" fmla="*/ 123825 w 676275"/>
                  <a:gd name="connsiteY3" fmla="*/ 19050 h 271462"/>
                  <a:gd name="connsiteX4" fmla="*/ 157162 w 676275"/>
                  <a:gd name="connsiteY4" fmla="*/ 0 h 271462"/>
                  <a:gd name="connsiteX5" fmla="*/ 214312 w 676275"/>
                  <a:gd name="connsiteY5" fmla="*/ 0 h 271462"/>
                  <a:gd name="connsiteX6" fmla="*/ 271462 w 676275"/>
                  <a:gd name="connsiteY6" fmla="*/ 14287 h 271462"/>
                  <a:gd name="connsiteX7" fmla="*/ 357187 w 676275"/>
                  <a:gd name="connsiteY7" fmla="*/ 47625 h 271462"/>
                  <a:gd name="connsiteX8" fmla="*/ 433387 w 676275"/>
                  <a:gd name="connsiteY8" fmla="*/ 104775 h 271462"/>
                  <a:gd name="connsiteX9" fmla="*/ 495300 w 676275"/>
                  <a:gd name="connsiteY9" fmla="*/ 138112 h 271462"/>
                  <a:gd name="connsiteX10" fmla="*/ 561975 w 676275"/>
                  <a:gd name="connsiteY10" fmla="*/ 152400 h 271462"/>
                  <a:gd name="connsiteX11" fmla="*/ 585787 w 676275"/>
                  <a:gd name="connsiteY11" fmla="*/ 157162 h 271462"/>
                  <a:gd name="connsiteX12" fmla="*/ 609600 w 676275"/>
                  <a:gd name="connsiteY12" fmla="*/ 219075 h 271462"/>
                  <a:gd name="connsiteX13" fmla="*/ 614362 w 676275"/>
                  <a:gd name="connsiteY13" fmla="*/ 266700 h 271462"/>
                  <a:gd name="connsiteX14" fmla="*/ 638175 w 676275"/>
                  <a:gd name="connsiteY14" fmla="*/ 271462 h 271462"/>
                  <a:gd name="connsiteX15" fmla="*/ 638175 w 676275"/>
                  <a:gd name="connsiteY15" fmla="*/ 238125 h 271462"/>
                  <a:gd name="connsiteX16" fmla="*/ 657225 w 676275"/>
                  <a:gd name="connsiteY16" fmla="*/ 238125 h 271462"/>
                  <a:gd name="connsiteX17" fmla="*/ 657225 w 676275"/>
                  <a:gd name="connsiteY17" fmla="*/ 223837 h 271462"/>
                  <a:gd name="connsiteX18" fmla="*/ 628650 w 676275"/>
                  <a:gd name="connsiteY18" fmla="*/ 223837 h 271462"/>
                  <a:gd name="connsiteX19" fmla="*/ 614362 w 676275"/>
                  <a:gd name="connsiteY19" fmla="*/ 166687 h 271462"/>
                  <a:gd name="connsiteX20" fmla="*/ 638175 w 676275"/>
                  <a:gd name="connsiteY20" fmla="*/ 171450 h 271462"/>
                  <a:gd name="connsiteX21" fmla="*/ 676275 w 676275"/>
                  <a:gd name="connsiteY21" fmla="*/ 180975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6275" h="271462">
                    <a:moveTo>
                      <a:pt x="0" y="33337"/>
                    </a:moveTo>
                    <a:lnTo>
                      <a:pt x="61912" y="23812"/>
                    </a:lnTo>
                    <a:lnTo>
                      <a:pt x="109537" y="23812"/>
                    </a:lnTo>
                    <a:lnTo>
                      <a:pt x="123825" y="19050"/>
                    </a:lnTo>
                    <a:lnTo>
                      <a:pt x="157162" y="0"/>
                    </a:lnTo>
                    <a:lnTo>
                      <a:pt x="214312" y="0"/>
                    </a:lnTo>
                    <a:lnTo>
                      <a:pt x="271462" y="14287"/>
                    </a:lnTo>
                    <a:lnTo>
                      <a:pt x="357187" y="47625"/>
                    </a:lnTo>
                    <a:lnTo>
                      <a:pt x="433387" y="104775"/>
                    </a:lnTo>
                    <a:lnTo>
                      <a:pt x="495300" y="138112"/>
                    </a:lnTo>
                    <a:lnTo>
                      <a:pt x="561975" y="152400"/>
                    </a:lnTo>
                    <a:lnTo>
                      <a:pt x="585787" y="157162"/>
                    </a:lnTo>
                    <a:lnTo>
                      <a:pt x="609600" y="219075"/>
                    </a:lnTo>
                    <a:lnTo>
                      <a:pt x="614362" y="266700"/>
                    </a:lnTo>
                    <a:lnTo>
                      <a:pt x="638175" y="271462"/>
                    </a:lnTo>
                    <a:lnTo>
                      <a:pt x="638175" y="238125"/>
                    </a:lnTo>
                    <a:lnTo>
                      <a:pt x="657225" y="238125"/>
                    </a:lnTo>
                    <a:lnTo>
                      <a:pt x="657225" y="223837"/>
                    </a:lnTo>
                    <a:lnTo>
                      <a:pt x="628650" y="223837"/>
                    </a:lnTo>
                    <a:lnTo>
                      <a:pt x="614362" y="166687"/>
                    </a:lnTo>
                    <a:lnTo>
                      <a:pt x="638175" y="171450"/>
                    </a:lnTo>
                    <a:lnTo>
                      <a:pt x="676275" y="18097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0" name="Freeform 319"/>
              <p:cNvSpPr/>
              <p:nvPr/>
            </p:nvSpPr>
            <p:spPr>
              <a:xfrm>
                <a:off x="4089515" y="2186337"/>
                <a:ext cx="1249968" cy="1967500"/>
              </a:xfrm>
              <a:custGeom>
                <a:avLst/>
                <a:gdLst>
                  <a:gd name="connsiteX0" fmla="*/ 1247775 w 1247775"/>
                  <a:gd name="connsiteY0" fmla="*/ 0 h 1966912"/>
                  <a:gd name="connsiteX1" fmla="*/ 1214437 w 1247775"/>
                  <a:gd name="connsiteY1" fmla="*/ 47625 h 1966912"/>
                  <a:gd name="connsiteX2" fmla="*/ 1157287 w 1247775"/>
                  <a:gd name="connsiteY2" fmla="*/ 242887 h 1966912"/>
                  <a:gd name="connsiteX3" fmla="*/ 1104900 w 1247775"/>
                  <a:gd name="connsiteY3" fmla="*/ 395287 h 1966912"/>
                  <a:gd name="connsiteX4" fmla="*/ 947737 w 1247775"/>
                  <a:gd name="connsiteY4" fmla="*/ 723900 h 1966912"/>
                  <a:gd name="connsiteX5" fmla="*/ 852487 w 1247775"/>
                  <a:gd name="connsiteY5" fmla="*/ 890587 h 1966912"/>
                  <a:gd name="connsiteX6" fmla="*/ 695325 w 1247775"/>
                  <a:gd name="connsiteY6" fmla="*/ 1166812 h 1966912"/>
                  <a:gd name="connsiteX7" fmla="*/ 571500 w 1247775"/>
                  <a:gd name="connsiteY7" fmla="*/ 1338262 h 1966912"/>
                  <a:gd name="connsiteX8" fmla="*/ 457200 w 1247775"/>
                  <a:gd name="connsiteY8" fmla="*/ 1476375 h 1966912"/>
                  <a:gd name="connsiteX9" fmla="*/ 319087 w 1247775"/>
                  <a:gd name="connsiteY9" fmla="*/ 1633537 h 1966912"/>
                  <a:gd name="connsiteX10" fmla="*/ 219075 w 1247775"/>
                  <a:gd name="connsiteY10" fmla="*/ 1762125 h 1966912"/>
                  <a:gd name="connsiteX11" fmla="*/ 114300 w 1247775"/>
                  <a:gd name="connsiteY11" fmla="*/ 1900237 h 1966912"/>
                  <a:gd name="connsiteX12" fmla="*/ 66675 w 1247775"/>
                  <a:gd name="connsiteY12" fmla="*/ 1938337 h 1966912"/>
                  <a:gd name="connsiteX13" fmla="*/ 0 w 1247775"/>
                  <a:gd name="connsiteY13" fmla="*/ 1966912 h 196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47775" h="1966912">
                    <a:moveTo>
                      <a:pt x="1247775" y="0"/>
                    </a:moveTo>
                    <a:lnTo>
                      <a:pt x="1214437" y="47625"/>
                    </a:lnTo>
                    <a:lnTo>
                      <a:pt x="1157287" y="242887"/>
                    </a:lnTo>
                    <a:lnTo>
                      <a:pt x="1104900" y="395287"/>
                    </a:lnTo>
                    <a:lnTo>
                      <a:pt x="947737" y="723900"/>
                    </a:lnTo>
                    <a:lnTo>
                      <a:pt x="852487" y="890587"/>
                    </a:lnTo>
                    <a:lnTo>
                      <a:pt x="695325" y="1166812"/>
                    </a:lnTo>
                    <a:lnTo>
                      <a:pt x="571500" y="1338262"/>
                    </a:lnTo>
                    <a:lnTo>
                      <a:pt x="457200" y="1476375"/>
                    </a:lnTo>
                    <a:lnTo>
                      <a:pt x="319087" y="1633537"/>
                    </a:lnTo>
                    <a:lnTo>
                      <a:pt x="219075" y="1762125"/>
                    </a:lnTo>
                    <a:lnTo>
                      <a:pt x="114300" y="1900237"/>
                    </a:lnTo>
                    <a:lnTo>
                      <a:pt x="66675" y="1938337"/>
                    </a:lnTo>
                    <a:lnTo>
                      <a:pt x="0" y="1966912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1" name="Freeform 320"/>
              <p:cNvSpPr/>
              <p:nvPr/>
            </p:nvSpPr>
            <p:spPr>
              <a:xfrm>
                <a:off x="3990634" y="4128483"/>
                <a:ext cx="1924391" cy="730206"/>
              </a:xfrm>
              <a:custGeom>
                <a:avLst/>
                <a:gdLst>
                  <a:gd name="connsiteX0" fmla="*/ 0 w 1924050"/>
                  <a:gd name="connsiteY0" fmla="*/ 0 h 728662"/>
                  <a:gd name="connsiteX1" fmla="*/ 104775 w 1924050"/>
                  <a:gd name="connsiteY1" fmla="*/ 28575 h 728662"/>
                  <a:gd name="connsiteX2" fmla="*/ 209550 w 1924050"/>
                  <a:gd name="connsiteY2" fmla="*/ 80962 h 728662"/>
                  <a:gd name="connsiteX3" fmla="*/ 342900 w 1924050"/>
                  <a:gd name="connsiteY3" fmla="*/ 176212 h 728662"/>
                  <a:gd name="connsiteX4" fmla="*/ 461963 w 1924050"/>
                  <a:gd name="connsiteY4" fmla="*/ 271462 h 728662"/>
                  <a:gd name="connsiteX5" fmla="*/ 557213 w 1924050"/>
                  <a:gd name="connsiteY5" fmla="*/ 347662 h 728662"/>
                  <a:gd name="connsiteX6" fmla="*/ 642938 w 1924050"/>
                  <a:gd name="connsiteY6" fmla="*/ 385762 h 728662"/>
                  <a:gd name="connsiteX7" fmla="*/ 733425 w 1924050"/>
                  <a:gd name="connsiteY7" fmla="*/ 385762 h 728662"/>
                  <a:gd name="connsiteX8" fmla="*/ 785813 w 1924050"/>
                  <a:gd name="connsiteY8" fmla="*/ 376237 h 728662"/>
                  <a:gd name="connsiteX9" fmla="*/ 833438 w 1924050"/>
                  <a:gd name="connsiteY9" fmla="*/ 371475 h 728662"/>
                  <a:gd name="connsiteX10" fmla="*/ 885825 w 1924050"/>
                  <a:gd name="connsiteY10" fmla="*/ 366712 h 728662"/>
                  <a:gd name="connsiteX11" fmla="*/ 933450 w 1924050"/>
                  <a:gd name="connsiteY11" fmla="*/ 342900 h 728662"/>
                  <a:gd name="connsiteX12" fmla="*/ 962025 w 1924050"/>
                  <a:gd name="connsiteY12" fmla="*/ 338137 h 728662"/>
                  <a:gd name="connsiteX13" fmla="*/ 995363 w 1924050"/>
                  <a:gd name="connsiteY13" fmla="*/ 366712 h 728662"/>
                  <a:gd name="connsiteX14" fmla="*/ 1071563 w 1924050"/>
                  <a:gd name="connsiteY14" fmla="*/ 333375 h 728662"/>
                  <a:gd name="connsiteX15" fmla="*/ 1133475 w 1924050"/>
                  <a:gd name="connsiteY15" fmla="*/ 309562 h 728662"/>
                  <a:gd name="connsiteX16" fmla="*/ 1162050 w 1924050"/>
                  <a:gd name="connsiteY16" fmla="*/ 309562 h 728662"/>
                  <a:gd name="connsiteX17" fmla="*/ 1195388 w 1924050"/>
                  <a:gd name="connsiteY17" fmla="*/ 342900 h 728662"/>
                  <a:gd name="connsiteX18" fmla="*/ 1228725 w 1924050"/>
                  <a:gd name="connsiteY18" fmla="*/ 361950 h 728662"/>
                  <a:gd name="connsiteX19" fmla="*/ 1281113 w 1924050"/>
                  <a:gd name="connsiteY19" fmla="*/ 328612 h 728662"/>
                  <a:gd name="connsiteX20" fmla="*/ 1333500 w 1924050"/>
                  <a:gd name="connsiteY20" fmla="*/ 304800 h 728662"/>
                  <a:gd name="connsiteX21" fmla="*/ 1390650 w 1924050"/>
                  <a:gd name="connsiteY21" fmla="*/ 266700 h 728662"/>
                  <a:gd name="connsiteX22" fmla="*/ 1433513 w 1924050"/>
                  <a:gd name="connsiteY22" fmla="*/ 238125 h 728662"/>
                  <a:gd name="connsiteX23" fmla="*/ 1476375 w 1924050"/>
                  <a:gd name="connsiteY23" fmla="*/ 204787 h 728662"/>
                  <a:gd name="connsiteX24" fmla="*/ 1495425 w 1924050"/>
                  <a:gd name="connsiteY24" fmla="*/ 161925 h 728662"/>
                  <a:gd name="connsiteX25" fmla="*/ 1485900 w 1924050"/>
                  <a:gd name="connsiteY25" fmla="*/ 104775 h 728662"/>
                  <a:gd name="connsiteX26" fmla="*/ 1500188 w 1924050"/>
                  <a:gd name="connsiteY26" fmla="*/ 142875 h 728662"/>
                  <a:gd name="connsiteX27" fmla="*/ 1495425 w 1924050"/>
                  <a:gd name="connsiteY27" fmla="*/ 200025 h 728662"/>
                  <a:gd name="connsiteX28" fmla="*/ 1438275 w 1924050"/>
                  <a:gd name="connsiteY28" fmla="*/ 252412 h 728662"/>
                  <a:gd name="connsiteX29" fmla="*/ 1390650 w 1924050"/>
                  <a:gd name="connsiteY29" fmla="*/ 295275 h 728662"/>
                  <a:gd name="connsiteX30" fmla="*/ 1347788 w 1924050"/>
                  <a:gd name="connsiteY30" fmla="*/ 314325 h 728662"/>
                  <a:gd name="connsiteX31" fmla="*/ 1309688 w 1924050"/>
                  <a:gd name="connsiteY31" fmla="*/ 333375 h 728662"/>
                  <a:gd name="connsiteX32" fmla="*/ 1309688 w 1924050"/>
                  <a:gd name="connsiteY32" fmla="*/ 361950 h 728662"/>
                  <a:gd name="connsiteX33" fmla="*/ 1376363 w 1924050"/>
                  <a:gd name="connsiteY33" fmla="*/ 404812 h 728662"/>
                  <a:gd name="connsiteX34" fmla="*/ 1447800 w 1924050"/>
                  <a:gd name="connsiteY34" fmla="*/ 442912 h 728662"/>
                  <a:gd name="connsiteX35" fmla="*/ 1509713 w 1924050"/>
                  <a:gd name="connsiteY35" fmla="*/ 428625 h 728662"/>
                  <a:gd name="connsiteX36" fmla="*/ 1619250 w 1924050"/>
                  <a:gd name="connsiteY36" fmla="*/ 404812 h 728662"/>
                  <a:gd name="connsiteX37" fmla="*/ 1628775 w 1924050"/>
                  <a:gd name="connsiteY37" fmla="*/ 419100 h 728662"/>
                  <a:gd name="connsiteX38" fmla="*/ 1585913 w 1924050"/>
                  <a:gd name="connsiteY38" fmla="*/ 428625 h 728662"/>
                  <a:gd name="connsiteX39" fmla="*/ 1533525 w 1924050"/>
                  <a:gd name="connsiteY39" fmla="*/ 442912 h 728662"/>
                  <a:gd name="connsiteX40" fmla="*/ 1485900 w 1924050"/>
                  <a:gd name="connsiteY40" fmla="*/ 447675 h 728662"/>
                  <a:gd name="connsiteX41" fmla="*/ 1466850 w 1924050"/>
                  <a:gd name="connsiteY41" fmla="*/ 447675 h 728662"/>
                  <a:gd name="connsiteX42" fmla="*/ 1500188 w 1924050"/>
                  <a:gd name="connsiteY42" fmla="*/ 528637 h 728662"/>
                  <a:gd name="connsiteX43" fmla="*/ 1547813 w 1924050"/>
                  <a:gd name="connsiteY43" fmla="*/ 595312 h 728662"/>
                  <a:gd name="connsiteX44" fmla="*/ 1562100 w 1924050"/>
                  <a:gd name="connsiteY44" fmla="*/ 657225 h 728662"/>
                  <a:gd name="connsiteX45" fmla="*/ 1566863 w 1924050"/>
                  <a:gd name="connsiteY45" fmla="*/ 700087 h 728662"/>
                  <a:gd name="connsiteX46" fmla="*/ 1666875 w 1924050"/>
                  <a:gd name="connsiteY46" fmla="*/ 695325 h 728662"/>
                  <a:gd name="connsiteX47" fmla="*/ 1766888 w 1924050"/>
                  <a:gd name="connsiteY47" fmla="*/ 704850 h 728662"/>
                  <a:gd name="connsiteX48" fmla="*/ 1824038 w 1924050"/>
                  <a:gd name="connsiteY48" fmla="*/ 728662 h 728662"/>
                  <a:gd name="connsiteX49" fmla="*/ 1890713 w 1924050"/>
                  <a:gd name="connsiteY49" fmla="*/ 719137 h 728662"/>
                  <a:gd name="connsiteX50" fmla="*/ 1924050 w 1924050"/>
                  <a:gd name="connsiteY50" fmla="*/ 709612 h 72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4050" h="728662">
                    <a:moveTo>
                      <a:pt x="0" y="0"/>
                    </a:moveTo>
                    <a:lnTo>
                      <a:pt x="104775" y="28575"/>
                    </a:lnTo>
                    <a:lnTo>
                      <a:pt x="209550" y="80962"/>
                    </a:lnTo>
                    <a:lnTo>
                      <a:pt x="342900" y="176212"/>
                    </a:lnTo>
                    <a:lnTo>
                      <a:pt x="461963" y="271462"/>
                    </a:lnTo>
                    <a:lnTo>
                      <a:pt x="557213" y="347662"/>
                    </a:lnTo>
                    <a:lnTo>
                      <a:pt x="642938" y="385762"/>
                    </a:lnTo>
                    <a:lnTo>
                      <a:pt x="733425" y="385762"/>
                    </a:lnTo>
                    <a:lnTo>
                      <a:pt x="785813" y="376237"/>
                    </a:lnTo>
                    <a:lnTo>
                      <a:pt x="833438" y="371475"/>
                    </a:lnTo>
                    <a:lnTo>
                      <a:pt x="885825" y="366712"/>
                    </a:lnTo>
                    <a:lnTo>
                      <a:pt x="933450" y="342900"/>
                    </a:lnTo>
                    <a:lnTo>
                      <a:pt x="962025" y="338137"/>
                    </a:lnTo>
                    <a:lnTo>
                      <a:pt x="995363" y="366712"/>
                    </a:lnTo>
                    <a:lnTo>
                      <a:pt x="1071563" y="333375"/>
                    </a:lnTo>
                    <a:lnTo>
                      <a:pt x="1133475" y="309562"/>
                    </a:lnTo>
                    <a:lnTo>
                      <a:pt x="1162050" y="309562"/>
                    </a:lnTo>
                    <a:lnTo>
                      <a:pt x="1195388" y="342900"/>
                    </a:lnTo>
                    <a:lnTo>
                      <a:pt x="1228725" y="361950"/>
                    </a:lnTo>
                    <a:lnTo>
                      <a:pt x="1281113" y="328612"/>
                    </a:lnTo>
                    <a:lnTo>
                      <a:pt x="1333500" y="304800"/>
                    </a:lnTo>
                    <a:lnTo>
                      <a:pt x="1390650" y="266700"/>
                    </a:lnTo>
                    <a:lnTo>
                      <a:pt x="1433513" y="238125"/>
                    </a:lnTo>
                    <a:lnTo>
                      <a:pt x="1476375" y="204787"/>
                    </a:lnTo>
                    <a:lnTo>
                      <a:pt x="1495425" y="161925"/>
                    </a:lnTo>
                    <a:lnTo>
                      <a:pt x="1485900" y="104775"/>
                    </a:lnTo>
                    <a:lnTo>
                      <a:pt x="1500188" y="142875"/>
                    </a:lnTo>
                    <a:lnTo>
                      <a:pt x="1495425" y="200025"/>
                    </a:lnTo>
                    <a:lnTo>
                      <a:pt x="1438275" y="252412"/>
                    </a:lnTo>
                    <a:lnTo>
                      <a:pt x="1390650" y="295275"/>
                    </a:lnTo>
                    <a:lnTo>
                      <a:pt x="1347788" y="314325"/>
                    </a:lnTo>
                    <a:lnTo>
                      <a:pt x="1309688" y="333375"/>
                    </a:lnTo>
                    <a:lnTo>
                      <a:pt x="1309688" y="361950"/>
                    </a:lnTo>
                    <a:lnTo>
                      <a:pt x="1376363" y="404812"/>
                    </a:lnTo>
                    <a:lnTo>
                      <a:pt x="1447800" y="442912"/>
                    </a:lnTo>
                    <a:lnTo>
                      <a:pt x="1509713" y="428625"/>
                    </a:lnTo>
                    <a:lnTo>
                      <a:pt x="1619250" y="404812"/>
                    </a:lnTo>
                    <a:lnTo>
                      <a:pt x="1628775" y="419100"/>
                    </a:lnTo>
                    <a:lnTo>
                      <a:pt x="1585913" y="428625"/>
                    </a:lnTo>
                    <a:lnTo>
                      <a:pt x="1533525" y="442912"/>
                    </a:lnTo>
                    <a:lnTo>
                      <a:pt x="1485900" y="447675"/>
                    </a:lnTo>
                    <a:lnTo>
                      <a:pt x="1466850" y="447675"/>
                    </a:lnTo>
                    <a:lnTo>
                      <a:pt x="1500188" y="528637"/>
                    </a:lnTo>
                    <a:lnTo>
                      <a:pt x="1547813" y="595312"/>
                    </a:lnTo>
                    <a:lnTo>
                      <a:pt x="1562100" y="657225"/>
                    </a:lnTo>
                    <a:lnTo>
                      <a:pt x="1566863" y="700087"/>
                    </a:lnTo>
                    <a:lnTo>
                      <a:pt x="1666875" y="695325"/>
                    </a:lnTo>
                    <a:lnTo>
                      <a:pt x="1766888" y="704850"/>
                    </a:lnTo>
                    <a:lnTo>
                      <a:pt x="1824038" y="728662"/>
                    </a:lnTo>
                    <a:lnTo>
                      <a:pt x="1890713" y="719137"/>
                    </a:lnTo>
                    <a:lnTo>
                      <a:pt x="1924050" y="709612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2" name="Freeform 321"/>
              <p:cNvSpPr/>
              <p:nvPr/>
            </p:nvSpPr>
            <p:spPr>
              <a:xfrm>
                <a:off x="5471325" y="4848547"/>
                <a:ext cx="433558" cy="91276"/>
              </a:xfrm>
              <a:custGeom>
                <a:avLst/>
                <a:gdLst>
                  <a:gd name="connsiteX0" fmla="*/ 433387 w 433387"/>
                  <a:gd name="connsiteY0" fmla="*/ 19050 h 90488"/>
                  <a:gd name="connsiteX1" fmla="*/ 371475 w 433387"/>
                  <a:gd name="connsiteY1" fmla="*/ 23813 h 90488"/>
                  <a:gd name="connsiteX2" fmla="*/ 328612 w 433387"/>
                  <a:gd name="connsiteY2" fmla="*/ 14288 h 90488"/>
                  <a:gd name="connsiteX3" fmla="*/ 276225 w 433387"/>
                  <a:gd name="connsiteY3" fmla="*/ 4763 h 90488"/>
                  <a:gd name="connsiteX4" fmla="*/ 204787 w 433387"/>
                  <a:gd name="connsiteY4" fmla="*/ 0 h 90488"/>
                  <a:gd name="connsiteX5" fmla="*/ 157162 w 433387"/>
                  <a:gd name="connsiteY5" fmla="*/ 0 h 90488"/>
                  <a:gd name="connsiteX6" fmla="*/ 114300 w 433387"/>
                  <a:gd name="connsiteY6" fmla="*/ 0 h 90488"/>
                  <a:gd name="connsiteX7" fmla="*/ 71437 w 433387"/>
                  <a:gd name="connsiteY7" fmla="*/ 19050 h 90488"/>
                  <a:gd name="connsiteX8" fmla="*/ 38100 w 433387"/>
                  <a:gd name="connsiteY8" fmla="*/ 38100 h 90488"/>
                  <a:gd name="connsiteX9" fmla="*/ 0 w 433387"/>
                  <a:gd name="connsiteY9" fmla="*/ 71438 h 90488"/>
                  <a:gd name="connsiteX10" fmla="*/ 0 w 433387"/>
                  <a:gd name="connsiteY10" fmla="*/ 90488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3387" h="90488">
                    <a:moveTo>
                      <a:pt x="433387" y="19050"/>
                    </a:moveTo>
                    <a:lnTo>
                      <a:pt x="371475" y="23813"/>
                    </a:lnTo>
                    <a:lnTo>
                      <a:pt x="328612" y="14288"/>
                    </a:lnTo>
                    <a:lnTo>
                      <a:pt x="276225" y="4763"/>
                    </a:lnTo>
                    <a:lnTo>
                      <a:pt x="204787" y="0"/>
                    </a:lnTo>
                    <a:lnTo>
                      <a:pt x="157162" y="0"/>
                    </a:lnTo>
                    <a:lnTo>
                      <a:pt x="114300" y="0"/>
                    </a:lnTo>
                    <a:lnTo>
                      <a:pt x="71437" y="19050"/>
                    </a:lnTo>
                    <a:lnTo>
                      <a:pt x="38100" y="38100"/>
                    </a:lnTo>
                    <a:lnTo>
                      <a:pt x="0" y="71438"/>
                    </a:lnTo>
                    <a:lnTo>
                      <a:pt x="0" y="90488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3" name="Freeform 322"/>
              <p:cNvSpPr/>
              <p:nvPr/>
            </p:nvSpPr>
            <p:spPr>
              <a:xfrm>
                <a:off x="5433293" y="4924611"/>
                <a:ext cx="476661" cy="281433"/>
              </a:xfrm>
              <a:custGeom>
                <a:avLst/>
                <a:gdLst>
                  <a:gd name="connsiteX0" fmla="*/ 476250 w 476250"/>
                  <a:gd name="connsiteY0" fmla="*/ 0 h 280988"/>
                  <a:gd name="connsiteX1" fmla="*/ 404812 w 476250"/>
                  <a:gd name="connsiteY1" fmla="*/ 14288 h 280988"/>
                  <a:gd name="connsiteX2" fmla="*/ 347662 w 476250"/>
                  <a:gd name="connsiteY2" fmla="*/ 42863 h 280988"/>
                  <a:gd name="connsiteX3" fmla="*/ 309562 w 476250"/>
                  <a:gd name="connsiteY3" fmla="*/ 100013 h 280988"/>
                  <a:gd name="connsiteX4" fmla="*/ 266700 w 476250"/>
                  <a:gd name="connsiteY4" fmla="*/ 161925 h 280988"/>
                  <a:gd name="connsiteX5" fmla="*/ 228600 w 476250"/>
                  <a:gd name="connsiteY5" fmla="*/ 204788 h 280988"/>
                  <a:gd name="connsiteX6" fmla="*/ 180975 w 476250"/>
                  <a:gd name="connsiteY6" fmla="*/ 252413 h 280988"/>
                  <a:gd name="connsiteX7" fmla="*/ 142875 w 476250"/>
                  <a:gd name="connsiteY7" fmla="*/ 252413 h 280988"/>
                  <a:gd name="connsiteX8" fmla="*/ 123825 w 476250"/>
                  <a:gd name="connsiteY8" fmla="*/ 252413 h 280988"/>
                  <a:gd name="connsiteX9" fmla="*/ 133350 w 476250"/>
                  <a:gd name="connsiteY9" fmla="*/ 204788 h 280988"/>
                  <a:gd name="connsiteX10" fmla="*/ 104775 w 476250"/>
                  <a:gd name="connsiteY10" fmla="*/ 223838 h 280988"/>
                  <a:gd name="connsiteX11" fmla="*/ 57150 w 476250"/>
                  <a:gd name="connsiteY11" fmla="*/ 252413 h 280988"/>
                  <a:gd name="connsiteX12" fmla="*/ 33337 w 476250"/>
                  <a:gd name="connsiteY12" fmla="*/ 280988 h 280988"/>
                  <a:gd name="connsiteX13" fmla="*/ 4762 w 476250"/>
                  <a:gd name="connsiteY13" fmla="*/ 280988 h 280988"/>
                  <a:gd name="connsiteX14" fmla="*/ 0 w 476250"/>
                  <a:gd name="connsiteY14" fmla="*/ 242888 h 280988"/>
                  <a:gd name="connsiteX15" fmla="*/ 19050 w 476250"/>
                  <a:gd name="connsiteY15" fmla="*/ 147638 h 280988"/>
                  <a:gd name="connsiteX16" fmla="*/ 23812 w 476250"/>
                  <a:gd name="connsiteY16" fmla="*/ 42863 h 280988"/>
                  <a:gd name="connsiteX17" fmla="*/ 38100 w 476250"/>
                  <a:gd name="connsiteY17" fmla="*/ 42863 h 280988"/>
                  <a:gd name="connsiteX18" fmla="*/ 38100 w 476250"/>
                  <a:gd name="connsiteY18" fmla="*/ 19050 h 280988"/>
                  <a:gd name="connsiteX19" fmla="*/ 38100 w 476250"/>
                  <a:gd name="connsiteY19" fmla="*/ 4763 h 28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6250" h="280988">
                    <a:moveTo>
                      <a:pt x="476250" y="0"/>
                    </a:moveTo>
                    <a:lnTo>
                      <a:pt x="404812" y="14288"/>
                    </a:lnTo>
                    <a:lnTo>
                      <a:pt x="347662" y="42863"/>
                    </a:lnTo>
                    <a:lnTo>
                      <a:pt x="309562" y="100013"/>
                    </a:lnTo>
                    <a:lnTo>
                      <a:pt x="266700" y="161925"/>
                    </a:lnTo>
                    <a:lnTo>
                      <a:pt x="228600" y="204788"/>
                    </a:lnTo>
                    <a:lnTo>
                      <a:pt x="180975" y="252413"/>
                    </a:lnTo>
                    <a:lnTo>
                      <a:pt x="142875" y="252413"/>
                    </a:lnTo>
                    <a:lnTo>
                      <a:pt x="123825" y="252413"/>
                    </a:lnTo>
                    <a:lnTo>
                      <a:pt x="133350" y="204788"/>
                    </a:lnTo>
                    <a:lnTo>
                      <a:pt x="104775" y="223838"/>
                    </a:lnTo>
                    <a:lnTo>
                      <a:pt x="57150" y="252413"/>
                    </a:lnTo>
                    <a:lnTo>
                      <a:pt x="33337" y="280988"/>
                    </a:lnTo>
                    <a:lnTo>
                      <a:pt x="4762" y="280988"/>
                    </a:lnTo>
                    <a:lnTo>
                      <a:pt x="0" y="242888"/>
                    </a:lnTo>
                    <a:lnTo>
                      <a:pt x="19050" y="147638"/>
                    </a:lnTo>
                    <a:lnTo>
                      <a:pt x="23812" y="42863"/>
                    </a:lnTo>
                    <a:lnTo>
                      <a:pt x="38100" y="42863"/>
                    </a:lnTo>
                    <a:lnTo>
                      <a:pt x="38100" y="19050"/>
                    </a:lnTo>
                    <a:lnTo>
                      <a:pt x="38100" y="4763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4" name="Freeform 323"/>
              <p:cNvSpPr/>
              <p:nvPr/>
            </p:nvSpPr>
            <p:spPr>
              <a:xfrm>
                <a:off x="5658947" y="4957570"/>
                <a:ext cx="251007" cy="210442"/>
              </a:xfrm>
              <a:custGeom>
                <a:avLst/>
                <a:gdLst>
                  <a:gd name="connsiteX0" fmla="*/ 252413 w 252413"/>
                  <a:gd name="connsiteY0" fmla="*/ 0 h 209550"/>
                  <a:gd name="connsiteX1" fmla="*/ 197644 w 252413"/>
                  <a:gd name="connsiteY1" fmla="*/ 0 h 209550"/>
                  <a:gd name="connsiteX2" fmla="*/ 142875 w 252413"/>
                  <a:gd name="connsiteY2" fmla="*/ 14287 h 209550"/>
                  <a:gd name="connsiteX3" fmla="*/ 116681 w 252413"/>
                  <a:gd name="connsiteY3" fmla="*/ 33337 h 209550"/>
                  <a:gd name="connsiteX4" fmla="*/ 104775 w 252413"/>
                  <a:gd name="connsiteY4" fmla="*/ 71437 h 209550"/>
                  <a:gd name="connsiteX5" fmla="*/ 73819 w 252413"/>
                  <a:gd name="connsiteY5" fmla="*/ 123825 h 209550"/>
                  <a:gd name="connsiteX6" fmla="*/ 40481 w 252413"/>
                  <a:gd name="connsiteY6" fmla="*/ 159543 h 209550"/>
                  <a:gd name="connsiteX7" fmla="*/ 7144 w 252413"/>
                  <a:gd name="connsiteY7" fmla="*/ 195262 h 209550"/>
                  <a:gd name="connsiteX8" fmla="*/ 0 w 252413"/>
                  <a:gd name="connsiteY8" fmla="*/ 204787 h 209550"/>
                  <a:gd name="connsiteX9" fmla="*/ 28575 w 252413"/>
                  <a:gd name="connsiteY9" fmla="*/ 209550 h 209550"/>
                  <a:gd name="connsiteX10" fmla="*/ 52388 w 252413"/>
                  <a:gd name="connsiteY10" fmla="*/ 185737 h 209550"/>
                  <a:gd name="connsiteX11" fmla="*/ 78581 w 252413"/>
                  <a:gd name="connsiteY11" fmla="*/ 161925 h 209550"/>
                  <a:gd name="connsiteX12" fmla="*/ 102394 w 252413"/>
                  <a:gd name="connsiteY12" fmla="*/ 130968 h 209550"/>
                  <a:gd name="connsiteX13" fmla="*/ 123825 w 252413"/>
                  <a:gd name="connsiteY13" fmla="*/ 116681 h 209550"/>
                  <a:gd name="connsiteX14" fmla="*/ 140494 w 252413"/>
                  <a:gd name="connsiteY14" fmla="*/ 90487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2413" h="209550">
                    <a:moveTo>
                      <a:pt x="252413" y="0"/>
                    </a:moveTo>
                    <a:lnTo>
                      <a:pt x="197644" y="0"/>
                    </a:lnTo>
                    <a:lnTo>
                      <a:pt x="142875" y="14287"/>
                    </a:lnTo>
                    <a:lnTo>
                      <a:pt x="116681" y="33337"/>
                    </a:lnTo>
                    <a:lnTo>
                      <a:pt x="104775" y="71437"/>
                    </a:lnTo>
                    <a:lnTo>
                      <a:pt x="73819" y="123825"/>
                    </a:lnTo>
                    <a:lnTo>
                      <a:pt x="40481" y="159543"/>
                    </a:lnTo>
                    <a:lnTo>
                      <a:pt x="7144" y="195262"/>
                    </a:lnTo>
                    <a:lnTo>
                      <a:pt x="0" y="204787"/>
                    </a:lnTo>
                    <a:lnTo>
                      <a:pt x="28575" y="209550"/>
                    </a:lnTo>
                    <a:lnTo>
                      <a:pt x="52388" y="185737"/>
                    </a:lnTo>
                    <a:lnTo>
                      <a:pt x="78581" y="161925"/>
                    </a:lnTo>
                    <a:lnTo>
                      <a:pt x="102394" y="130968"/>
                    </a:lnTo>
                    <a:lnTo>
                      <a:pt x="123825" y="116681"/>
                    </a:lnTo>
                    <a:lnTo>
                      <a:pt x="140494" y="9048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5" name="Freeform 324"/>
              <p:cNvSpPr/>
              <p:nvPr/>
            </p:nvSpPr>
            <p:spPr>
              <a:xfrm>
                <a:off x="5798395" y="4990532"/>
                <a:ext cx="109024" cy="55780"/>
              </a:xfrm>
              <a:custGeom>
                <a:avLst/>
                <a:gdLst>
                  <a:gd name="connsiteX0" fmla="*/ 0 w 109537"/>
                  <a:gd name="connsiteY0" fmla="*/ 54769 h 54769"/>
                  <a:gd name="connsiteX1" fmla="*/ 50006 w 109537"/>
                  <a:gd name="connsiteY1" fmla="*/ 30956 h 54769"/>
                  <a:gd name="connsiteX2" fmla="*/ 61912 w 109537"/>
                  <a:gd name="connsiteY2" fmla="*/ 14288 h 54769"/>
                  <a:gd name="connsiteX3" fmla="*/ 109537 w 109537"/>
                  <a:gd name="connsiteY3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37" h="54769">
                    <a:moveTo>
                      <a:pt x="0" y="54769"/>
                    </a:moveTo>
                    <a:lnTo>
                      <a:pt x="50006" y="30956"/>
                    </a:lnTo>
                    <a:lnTo>
                      <a:pt x="61912" y="14288"/>
                    </a:lnTo>
                    <a:lnTo>
                      <a:pt x="109537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6" name="Freeform 325"/>
              <p:cNvSpPr/>
              <p:nvPr/>
            </p:nvSpPr>
            <p:spPr>
              <a:xfrm>
                <a:off x="5750223" y="4993067"/>
                <a:ext cx="154660" cy="162268"/>
              </a:xfrm>
              <a:custGeom>
                <a:avLst/>
                <a:gdLst>
                  <a:gd name="connsiteX0" fmla="*/ 0 w 154781"/>
                  <a:gd name="connsiteY0" fmla="*/ 161925 h 161925"/>
                  <a:gd name="connsiteX1" fmla="*/ 30956 w 154781"/>
                  <a:gd name="connsiteY1" fmla="*/ 116682 h 161925"/>
                  <a:gd name="connsiteX2" fmla="*/ 42862 w 154781"/>
                  <a:gd name="connsiteY2" fmla="*/ 88107 h 161925"/>
                  <a:gd name="connsiteX3" fmla="*/ 64294 w 154781"/>
                  <a:gd name="connsiteY3" fmla="*/ 76200 h 161925"/>
                  <a:gd name="connsiteX4" fmla="*/ 85725 w 154781"/>
                  <a:gd name="connsiteY4" fmla="*/ 76200 h 161925"/>
                  <a:gd name="connsiteX5" fmla="*/ 100012 w 154781"/>
                  <a:gd name="connsiteY5" fmla="*/ 54769 h 161925"/>
                  <a:gd name="connsiteX6" fmla="*/ 123825 w 154781"/>
                  <a:gd name="connsiteY6" fmla="*/ 30957 h 161925"/>
                  <a:gd name="connsiteX7" fmla="*/ 135731 w 154781"/>
                  <a:gd name="connsiteY7" fmla="*/ 14288 h 161925"/>
                  <a:gd name="connsiteX8" fmla="*/ 154781 w 154781"/>
                  <a:gd name="connsiteY8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781" h="161925">
                    <a:moveTo>
                      <a:pt x="0" y="161925"/>
                    </a:moveTo>
                    <a:lnTo>
                      <a:pt x="30956" y="116682"/>
                    </a:lnTo>
                    <a:lnTo>
                      <a:pt x="42862" y="88107"/>
                    </a:lnTo>
                    <a:lnTo>
                      <a:pt x="64294" y="76200"/>
                    </a:lnTo>
                    <a:lnTo>
                      <a:pt x="85725" y="76200"/>
                    </a:lnTo>
                    <a:lnTo>
                      <a:pt x="100012" y="54769"/>
                    </a:lnTo>
                    <a:lnTo>
                      <a:pt x="123825" y="30957"/>
                    </a:lnTo>
                    <a:lnTo>
                      <a:pt x="135731" y="14288"/>
                    </a:lnTo>
                    <a:lnTo>
                      <a:pt x="154781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7" name="Freeform 326"/>
              <p:cNvSpPr/>
              <p:nvPr/>
            </p:nvSpPr>
            <p:spPr>
              <a:xfrm>
                <a:off x="5752757" y="5069130"/>
                <a:ext cx="162268" cy="88741"/>
              </a:xfrm>
              <a:custGeom>
                <a:avLst/>
                <a:gdLst>
                  <a:gd name="connsiteX0" fmla="*/ 161925 w 161925"/>
                  <a:gd name="connsiteY0" fmla="*/ 50007 h 88107"/>
                  <a:gd name="connsiteX1" fmla="*/ 133350 w 161925"/>
                  <a:gd name="connsiteY1" fmla="*/ 54769 h 88107"/>
                  <a:gd name="connsiteX2" fmla="*/ 78581 w 161925"/>
                  <a:gd name="connsiteY2" fmla="*/ 0 h 88107"/>
                  <a:gd name="connsiteX3" fmla="*/ 92869 w 161925"/>
                  <a:gd name="connsiteY3" fmla="*/ 19050 h 88107"/>
                  <a:gd name="connsiteX4" fmla="*/ 80963 w 161925"/>
                  <a:gd name="connsiteY4" fmla="*/ 45244 h 88107"/>
                  <a:gd name="connsiteX5" fmla="*/ 59531 w 161925"/>
                  <a:gd name="connsiteY5" fmla="*/ 57150 h 88107"/>
                  <a:gd name="connsiteX6" fmla="*/ 42863 w 161925"/>
                  <a:gd name="connsiteY6" fmla="*/ 59532 h 88107"/>
                  <a:gd name="connsiteX7" fmla="*/ 0 w 161925"/>
                  <a:gd name="connsiteY7" fmla="*/ 88107 h 8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88107">
                    <a:moveTo>
                      <a:pt x="161925" y="50007"/>
                    </a:moveTo>
                    <a:lnTo>
                      <a:pt x="133350" y="54769"/>
                    </a:lnTo>
                    <a:lnTo>
                      <a:pt x="78581" y="0"/>
                    </a:lnTo>
                    <a:lnTo>
                      <a:pt x="92869" y="19050"/>
                    </a:lnTo>
                    <a:lnTo>
                      <a:pt x="80963" y="45244"/>
                    </a:lnTo>
                    <a:lnTo>
                      <a:pt x="59531" y="57150"/>
                    </a:lnTo>
                    <a:lnTo>
                      <a:pt x="42863" y="59532"/>
                    </a:lnTo>
                    <a:lnTo>
                      <a:pt x="0" y="8810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8" name="Freeform 327"/>
              <p:cNvSpPr/>
              <p:nvPr/>
            </p:nvSpPr>
            <p:spPr>
              <a:xfrm>
                <a:off x="5674160" y="5122375"/>
                <a:ext cx="235794" cy="147055"/>
              </a:xfrm>
              <a:custGeom>
                <a:avLst/>
                <a:gdLst>
                  <a:gd name="connsiteX0" fmla="*/ 235744 w 235744"/>
                  <a:gd name="connsiteY0" fmla="*/ 147637 h 147637"/>
                  <a:gd name="connsiteX1" fmla="*/ 152400 w 235744"/>
                  <a:gd name="connsiteY1" fmla="*/ 126206 h 147637"/>
                  <a:gd name="connsiteX2" fmla="*/ 104775 w 235744"/>
                  <a:gd name="connsiteY2" fmla="*/ 119062 h 147637"/>
                  <a:gd name="connsiteX3" fmla="*/ 61912 w 235744"/>
                  <a:gd name="connsiteY3" fmla="*/ 116681 h 147637"/>
                  <a:gd name="connsiteX4" fmla="*/ 16669 w 235744"/>
                  <a:gd name="connsiteY4" fmla="*/ 116681 h 147637"/>
                  <a:gd name="connsiteX5" fmla="*/ 0 w 235744"/>
                  <a:gd name="connsiteY5" fmla="*/ 107156 h 147637"/>
                  <a:gd name="connsiteX6" fmla="*/ 61912 w 235744"/>
                  <a:gd name="connsiteY6" fmla="*/ 78581 h 147637"/>
                  <a:gd name="connsiteX7" fmla="*/ 100012 w 235744"/>
                  <a:gd name="connsiteY7" fmla="*/ 52387 h 147637"/>
                  <a:gd name="connsiteX8" fmla="*/ 150019 w 235744"/>
                  <a:gd name="connsiteY8" fmla="*/ 30956 h 147637"/>
                  <a:gd name="connsiteX9" fmla="*/ 180975 w 235744"/>
                  <a:gd name="connsiteY9" fmla="*/ 14287 h 147637"/>
                  <a:gd name="connsiteX10" fmla="*/ 233362 w 235744"/>
                  <a:gd name="connsiteY10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744" h="147637">
                    <a:moveTo>
                      <a:pt x="235744" y="147637"/>
                    </a:moveTo>
                    <a:lnTo>
                      <a:pt x="152400" y="126206"/>
                    </a:lnTo>
                    <a:lnTo>
                      <a:pt x="104775" y="119062"/>
                    </a:lnTo>
                    <a:lnTo>
                      <a:pt x="61912" y="116681"/>
                    </a:lnTo>
                    <a:lnTo>
                      <a:pt x="16669" y="116681"/>
                    </a:lnTo>
                    <a:lnTo>
                      <a:pt x="0" y="107156"/>
                    </a:lnTo>
                    <a:lnTo>
                      <a:pt x="61912" y="78581"/>
                    </a:lnTo>
                    <a:lnTo>
                      <a:pt x="100012" y="52387"/>
                    </a:lnTo>
                    <a:lnTo>
                      <a:pt x="150019" y="30956"/>
                    </a:lnTo>
                    <a:lnTo>
                      <a:pt x="180975" y="14287"/>
                    </a:lnTo>
                    <a:lnTo>
                      <a:pt x="233362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9" name="Freeform 328"/>
              <p:cNvSpPr/>
              <p:nvPr/>
            </p:nvSpPr>
            <p:spPr>
              <a:xfrm>
                <a:off x="4652381" y="5246610"/>
                <a:ext cx="1260110" cy="327072"/>
              </a:xfrm>
              <a:custGeom>
                <a:avLst/>
                <a:gdLst>
                  <a:gd name="connsiteX0" fmla="*/ 1259681 w 1259681"/>
                  <a:gd name="connsiteY0" fmla="*/ 50006 h 328612"/>
                  <a:gd name="connsiteX1" fmla="*/ 1159668 w 1259681"/>
                  <a:gd name="connsiteY1" fmla="*/ 26194 h 328612"/>
                  <a:gd name="connsiteX2" fmla="*/ 1128712 w 1259681"/>
                  <a:gd name="connsiteY2" fmla="*/ 14287 h 328612"/>
                  <a:gd name="connsiteX3" fmla="*/ 1088231 w 1259681"/>
                  <a:gd name="connsiteY3" fmla="*/ 4762 h 328612"/>
                  <a:gd name="connsiteX4" fmla="*/ 1052512 w 1259681"/>
                  <a:gd name="connsiteY4" fmla="*/ 4762 h 328612"/>
                  <a:gd name="connsiteX5" fmla="*/ 1002506 w 1259681"/>
                  <a:gd name="connsiteY5" fmla="*/ 0 h 328612"/>
                  <a:gd name="connsiteX6" fmla="*/ 954881 w 1259681"/>
                  <a:gd name="connsiteY6" fmla="*/ 0 h 328612"/>
                  <a:gd name="connsiteX7" fmla="*/ 895350 w 1259681"/>
                  <a:gd name="connsiteY7" fmla="*/ 0 h 328612"/>
                  <a:gd name="connsiteX8" fmla="*/ 840581 w 1259681"/>
                  <a:gd name="connsiteY8" fmla="*/ 19050 h 328612"/>
                  <a:gd name="connsiteX9" fmla="*/ 766762 w 1259681"/>
                  <a:gd name="connsiteY9" fmla="*/ 57150 h 328612"/>
                  <a:gd name="connsiteX10" fmla="*/ 785812 w 1259681"/>
                  <a:gd name="connsiteY10" fmla="*/ 116681 h 328612"/>
                  <a:gd name="connsiteX11" fmla="*/ 769143 w 1259681"/>
                  <a:gd name="connsiteY11" fmla="*/ 126206 h 328612"/>
                  <a:gd name="connsiteX12" fmla="*/ 742950 w 1259681"/>
                  <a:gd name="connsiteY12" fmla="*/ 71437 h 328612"/>
                  <a:gd name="connsiteX13" fmla="*/ 704850 w 1259681"/>
                  <a:gd name="connsiteY13" fmla="*/ 88106 h 328612"/>
                  <a:gd name="connsiteX14" fmla="*/ 723900 w 1259681"/>
                  <a:gd name="connsiteY14" fmla="*/ 152400 h 328612"/>
                  <a:gd name="connsiteX15" fmla="*/ 704850 w 1259681"/>
                  <a:gd name="connsiteY15" fmla="*/ 161925 h 328612"/>
                  <a:gd name="connsiteX16" fmla="*/ 666750 w 1259681"/>
                  <a:gd name="connsiteY16" fmla="*/ 102394 h 328612"/>
                  <a:gd name="connsiteX17" fmla="*/ 619125 w 1259681"/>
                  <a:gd name="connsiteY17" fmla="*/ 140494 h 328612"/>
                  <a:gd name="connsiteX18" fmla="*/ 571500 w 1259681"/>
                  <a:gd name="connsiteY18" fmla="*/ 145256 h 328612"/>
                  <a:gd name="connsiteX19" fmla="*/ 531018 w 1259681"/>
                  <a:gd name="connsiteY19" fmla="*/ 157162 h 328612"/>
                  <a:gd name="connsiteX20" fmla="*/ 488156 w 1259681"/>
                  <a:gd name="connsiteY20" fmla="*/ 157162 h 328612"/>
                  <a:gd name="connsiteX21" fmla="*/ 428625 w 1259681"/>
                  <a:gd name="connsiteY21" fmla="*/ 157162 h 328612"/>
                  <a:gd name="connsiteX22" fmla="*/ 385762 w 1259681"/>
                  <a:gd name="connsiteY22" fmla="*/ 145256 h 328612"/>
                  <a:gd name="connsiteX23" fmla="*/ 326231 w 1259681"/>
                  <a:gd name="connsiteY23" fmla="*/ 126206 h 328612"/>
                  <a:gd name="connsiteX24" fmla="*/ 288131 w 1259681"/>
                  <a:gd name="connsiteY24" fmla="*/ 109537 h 328612"/>
                  <a:gd name="connsiteX25" fmla="*/ 261937 w 1259681"/>
                  <a:gd name="connsiteY25" fmla="*/ 100012 h 328612"/>
                  <a:gd name="connsiteX26" fmla="*/ 238125 w 1259681"/>
                  <a:gd name="connsiteY26" fmla="*/ 107156 h 328612"/>
                  <a:gd name="connsiteX27" fmla="*/ 195262 w 1259681"/>
                  <a:gd name="connsiteY27" fmla="*/ 157162 h 328612"/>
                  <a:gd name="connsiteX28" fmla="*/ 180975 w 1259681"/>
                  <a:gd name="connsiteY28" fmla="*/ 169069 h 328612"/>
                  <a:gd name="connsiteX29" fmla="*/ 164306 w 1259681"/>
                  <a:gd name="connsiteY29" fmla="*/ 214312 h 328612"/>
                  <a:gd name="connsiteX30" fmla="*/ 147637 w 1259681"/>
                  <a:gd name="connsiteY30" fmla="*/ 257175 h 328612"/>
                  <a:gd name="connsiteX31" fmla="*/ 114300 w 1259681"/>
                  <a:gd name="connsiteY31" fmla="*/ 285750 h 328612"/>
                  <a:gd name="connsiteX32" fmla="*/ 78581 w 1259681"/>
                  <a:gd name="connsiteY32" fmla="*/ 297656 h 328612"/>
                  <a:gd name="connsiteX33" fmla="*/ 40481 w 1259681"/>
                  <a:gd name="connsiteY33" fmla="*/ 314325 h 328612"/>
                  <a:gd name="connsiteX34" fmla="*/ 0 w 1259681"/>
                  <a:gd name="connsiteY34" fmla="*/ 328612 h 328612"/>
                  <a:gd name="connsiteX35" fmla="*/ 0 w 1259681"/>
                  <a:gd name="connsiteY35" fmla="*/ 328612 h 32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59681" h="328612">
                    <a:moveTo>
                      <a:pt x="1259681" y="50006"/>
                    </a:moveTo>
                    <a:lnTo>
                      <a:pt x="1159668" y="26194"/>
                    </a:lnTo>
                    <a:lnTo>
                      <a:pt x="1128712" y="14287"/>
                    </a:lnTo>
                    <a:lnTo>
                      <a:pt x="1088231" y="4762"/>
                    </a:lnTo>
                    <a:lnTo>
                      <a:pt x="1052512" y="4762"/>
                    </a:lnTo>
                    <a:lnTo>
                      <a:pt x="1002506" y="0"/>
                    </a:lnTo>
                    <a:lnTo>
                      <a:pt x="954881" y="0"/>
                    </a:lnTo>
                    <a:lnTo>
                      <a:pt x="895350" y="0"/>
                    </a:lnTo>
                    <a:lnTo>
                      <a:pt x="840581" y="19050"/>
                    </a:lnTo>
                    <a:lnTo>
                      <a:pt x="766762" y="57150"/>
                    </a:lnTo>
                    <a:lnTo>
                      <a:pt x="785812" y="116681"/>
                    </a:lnTo>
                    <a:lnTo>
                      <a:pt x="769143" y="126206"/>
                    </a:lnTo>
                    <a:lnTo>
                      <a:pt x="742950" y="71437"/>
                    </a:lnTo>
                    <a:lnTo>
                      <a:pt x="704850" y="88106"/>
                    </a:lnTo>
                    <a:lnTo>
                      <a:pt x="723900" y="152400"/>
                    </a:lnTo>
                    <a:lnTo>
                      <a:pt x="704850" y="161925"/>
                    </a:lnTo>
                    <a:lnTo>
                      <a:pt x="666750" y="102394"/>
                    </a:lnTo>
                    <a:lnTo>
                      <a:pt x="619125" y="140494"/>
                    </a:lnTo>
                    <a:lnTo>
                      <a:pt x="571500" y="145256"/>
                    </a:lnTo>
                    <a:lnTo>
                      <a:pt x="531018" y="157162"/>
                    </a:lnTo>
                    <a:lnTo>
                      <a:pt x="488156" y="157162"/>
                    </a:lnTo>
                    <a:lnTo>
                      <a:pt x="428625" y="157162"/>
                    </a:lnTo>
                    <a:lnTo>
                      <a:pt x="385762" y="145256"/>
                    </a:lnTo>
                    <a:lnTo>
                      <a:pt x="326231" y="126206"/>
                    </a:lnTo>
                    <a:lnTo>
                      <a:pt x="288131" y="109537"/>
                    </a:lnTo>
                    <a:lnTo>
                      <a:pt x="261937" y="100012"/>
                    </a:lnTo>
                    <a:lnTo>
                      <a:pt x="238125" y="107156"/>
                    </a:lnTo>
                    <a:lnTo>
                      <a:pt x="195262" y="157162"/>
                    </a:lnTo>
                    <a:lnTo>
                      <a:pt x="180975" y="169069"/>
                    </a:lnTo>
                    <a:lnTo>
                      <a:pt x="164306" y="214312"/>
                    </a:lnTo>
                    <a:lnTo>
                      <a:pt x="147637" y="257175"/>
                    </a:lnTo>
                    <a:lnTo>
                      <a:pt x="114300" y="285750"/>
                    </a:lnTo>
                    <a:lnTo>
                      <a:pt x="78581" y="297656"/>
                    </a:lnTo>
                    <a:lnTo>
                      <a:pt x="40481" y="314325"/>
                    </a:lnTo>
                    <a:lnTo>
                      <a:pt x="0" y="328612"/>
                    </a:lnTo>
                    <a:lnTo>
                      <a:pt x="0" y="328612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0" name="Freeform 329"/>
              <p:cNvSpPr/>
              <p:nvPr/>
            </p:nvSpPr>
            <p:spPr>
              <a:xfrm>
                <a:off x="4680271" y="4518940"/>
                <a:ext cx="273827" cy="22818"/>
              </a:xfrm>
              <a:custGeom>
                <a:avLst/>
                <a:gdLst>
                  <a:gd name="connsiteX0" fmla="*/ 0 w 271462"/>
                  <a:gd name="connsiteY0" fmla="*/ 21431 h 21431"/>
                  <a:gd name="connsiteX1" fmla="*/ 90487 w 271462"/>
                  <a:gd name="connsiteY1" fmla="*/ 7143 h 21431"/>
                  <a:gd name="connsiteX2" fmla="*/ 123825 w 271462"/>
                  <a:gd name="connsiteY2" fmla="*/ 0 h 21431"/>
                  <a:gd name="connsiteX3" fmla="*/ 180975 w 271462"/>
                  <a:gd name="connsiteY3" fmla="*/ 2381 h 21431"/>
                  <a:gd name="connsiteX4" fmla="*/ 197643 w 271462"/>
                  <a:gd name="connsiteY4" fmla="*/ 2381 h 21431"/>
                  <a:gd name="connsiteX5" fmla="*/ 197643 w 271462"/>
                  <a:gd name="connsiteY5" fmla="*/ 2381 h 21431"/>
                  <a:gd name="connsiteX6" fmla="*/ 209550 w 271462"/>
                  <a:gd name="connsiteY6" fmla="*/ 19050 h 21431"/>
                  <a:gd name="connsiteX7" fmla="*/ 209550 w 271462"/>
                  <a:gd name="connsiteY7" fmla="*/ 4762 h 21431"/>
                  <a:gd name="connsiteX8" fmla="*/ 271462 w 271462"/>
                  <a:gd name="connsiteY8" fmla="*/ 2381 h 21431"/>
                  <a:gd name="connsiteX9" fmla="*/ 271462 w 271462"/>
                  <a:gd name="connsiteY9" fmla="*/ 14287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1462" h="21431">
                    <a:moveTo>
                      <a:pt x="0" y="21431"/>
                    </a:moveTo>
                    <a:lnTo>
                      <a:pt x="90487" y="7143"/>
                    </a:lnTo>
                    <a:lnTo>
                      <a:pt x="123825" y="0"/>
                    </a:lnTo>
                    <a:lnTo>
                      <a:pt x="180975" y="2381"/>
                    </a:lnTo>
                    <a:lnTo>
                      <a:pt x="197643" y="2381"/>
                    </a:lnTo>
                    <a:lnTo>
                      <a:pt x="197643" y="2381"/>
                    </a:lnTo>
                    <a:lnTo>
                      <a:pt x="209550" y="19050"/>
                    </a:lnTo>
                    <a:lnTo>
                      <a:pt x="209550" y="4762"/>
                    </a:lnTo>
                    <a:lnTo>
                      <a:pt x="271462" y="2381"/>
                    </a:lnTo>
                    <a:lnTo>
                      <a:pt x="271462" y="1428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1" name="Freeform 330"/>
              <p:cNvSpPr/>
              <p:nvPr/>
            </p:nvSpPr>
            <p:spPr>
              <a:xfrm>
                <a:off x="4824790" y="4458090"/>
                <a:ext cx="709921" cy="458914"/>
              </a:xfrm>
              <a:custGeom>
                <a:avLst/>
                <a:gdLst>
                  <a:gd name="connsiteX0" fmla="*/ 126206 w 709612"/>
                  <a:gd name="connsiteY0" fmla="*/ 64294 h 459581"/>
                  <a:gd name="connsiteX1" fmla="*/ 138112 w 709612"/>
                  <a:gd name="connsiteY1" fmla="*/ 100013 h 459581"/>
                  <a:gd name="connsiteX2" fmla="*/ 161925 w 709612"/>
                  <a:gd name="connsiteY2" fmla="*/ 100013 h 459581"/>
                  <a:gd name="connsiteX3" fmla="*/ 178593 w 709612"/>
                  <a:gd name="connsiteY3" fmla="*/ 66675 h 459581"/>
                  <a:gd name="connsiteX4" fmla="*/ 209550 w 709612"/>
                  <a:gd name="connsiteY4" fmla="*/ 59531 h 459581"/>
                  <a:gd name="connsiteX5" fmla="*/ 233362 w 709612"/>
                  <a:gd name="connsiteY5" fmla="*/ 50006 h 459581"/>
                  <a:gd name="connsiteX6" fmla="*/ 266700 w 709612"/>
                  <a:gd name="connsiteY6" fmla="*/ 23813 h 459581"/>
                  <a:gd name="connsiteX7" fmla="*/ 295275 w 709612"/>
                  <a:gd name="connsiteY7" fmla="*/ 0 h 459581"/>
                  <a:gd name="connsiteX8" fmla="*/ 333375 w 709612"/>
                  <a:gd name="connsiteY8" fmla="*/ 14288 h 459581"/>
                  <a:gd name="connsiteX9" fmla="*/ 364331 w 709612"/>
                  <a:gd name="connsiteY9" fmla="*/ 38100 h 459581"/>
                  <a:gd name="connsiteX10" fmla="*/ 395287 w 709612"/>
                  <a:gd name="connsiteY10" fmla="*/ 47625 h 459581"/>
                  <a:gd name="connsiteX11" fmla="*/ 433387 w 709612"/>
                  <a:gd name="connsiteY11" fmla="*/ 42863 h 459581"/>
                  <a:gd name="connsiteX12" fmla="*/ 447675 w 709612"/>
                  <a:gd name="connsiteY12" fmla="*/ 45244 h 459581"/>
                  <a:gd name="connsiteX13" fmla="*/ 519112 w 709612"/>
                  <a:gd name="connsiteY13" fmla="*/ 83344 h 459581"/>
                  <a:gd name="connsiteX14" fmla="*/ 600075 w 709612"/>
                  <a:gd name="connsiteY14" fmla="*/ 142875 h 459581"/>
                  <a:gd name="connsiteX15" fmla="*/ 645318 w 709612"/>
                  <a:gd name="connsiteY15" fmla="*/ 204788 h 459581"/>
                  <a:gd name="connsiteX16" fmla="*/ 681037 w 709612"/>
                  <a:gd name="connsiteY16" fmla="*/ 269081 h 459581"/>
                  <a:gd name="connsiteX17" fmla="*/ 707231 w 709612"/>
                  <a:gd name="connsiteY17" fmla="*/ 309563 h 459581"/>
                  <a:gd name="connsiteX18" fmla="*/ 709612 w 709612"/>
                  <a:gd name="connsiteY18" fmla="*/ 364331 h 459581"/>
                  <a:gd name="connsiteX19" fmla="*/ 685800 w 709612"/>
                  <a:gd name="connsiteY19" fmla="*/ 409575 h 459581"/>
                  <a:gd name="connsiteX20" fmla="*/ 619125 w 709612"/>
                  <a:gd name="connsiteY20" fmla="*/ 459581 h 459581"/>
                  <a:gd name="connsiteX21" fmla="*/ 547687 w 709612"/>
                  <a:gd name="connsiteY21" fmla="*/ 435769 h 459581"/>
                  <a:gd name="connsiteX22" fmla="*/ 502443 w 709612"/>
                  <a:gd name="connsiteY22" fmla="*/ 407194 h 459581"/>
                  <a:gd name="connsiteX23" fmla="*/ 469106 w 709612"/>
                  <a:gd name="connsiteY23" fmla="*/ 388144 h 459581"/>
                  <a:gd name="connsiteX24" fmla="*/ 440531 w 709612"/>
                  <a:gd name="connsiteY24" fmla="*/ 357188 h 459581"/>
                  <a:gd name="connsiteX25" fmla="*/ 397668 w 709612"/>
                  <a:gd name="connsiteY25" fmla="*/ 340519 h 459581"/>
                  <a:gd name="connsiteX26" fmla="*/ 330993 w 709612"/>
                  <a:gd name="connsiteY26" fmla="*/ 330994 h 459581"/>
                  <a:gd name="connsiteX27" fmla="*/ 283368 w 709612"/>
                  <a:gd name="connsiteY27" fmla="*/ 330994 h 459581"/>
                  <a:gd name="connsiteX28" fmla="*/ 228600 w 709612"/>
                  <a:gd name="connsiteY28" fmla="*/ 335756 h 459581"/>
                  <a:gd name="connsiteX29" fmla="*/ 190500 w 709612"/>
                  <a:gd name="connsiteY29" fmla="*/ 321469 h 459581"/>
                  <a:gd name="connsiteX30" fmla="*/ 147637 w 709612"/>
                  <a:gd name="connsiteY30" fmla="*/ 304800 h 459581"/>
                  <a:gd name="connsiteX31" fmla="*/ 102393 w 709612"/>
                  <a:gd name="connsiteY31" fmla="*/ 300038 h 459581"/>
                  <a:gd name="connsiteX32" fmla="*/ 57150 w 709612"/>
                  <a:gd name="connsiteY32" fmla="*/ 302419 h 459581"/>
                  <a:gd name="connsiteX33" fmla="*/ 0 w 709612"/>
                  <a:gd name="connsiteY33" fmla="*/ 292894 h 45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09612" h="459581">
                    <a:moveTo>
                      <a:pt x="126206" y="64294"/>
                    </a:moveTo>
                    <a:lnTo>
                      <a:pt x="138112" y="100013"/>
                    </a:lnTo>
                    <a:lnTo>
                      <a:pt x="161925" y="100013"/>
                    </a:lnTo>
                    <a:lnTo>
                      <a:pt x="178593" y="66675"/>
                    </a:lnTo>
                    <a:lnTo>
                      <a:pt x="209550" y="59531"/>
                    </a:lnTo>
                    <a:lnTo>
                      <a:pt x="233362" y="50006"/>
                    </a:lnTo>
                    <a:lnTo>
                      <a:pt x="266700" y="23813"/>
                    </a:lnTo>
                    <a:lnTo>
                      <a:pt x="295275" y="0"/>
                    </a:lnTo>
                    <a:lnTo>
                      <a:pt x="333375" y="14288"/>
                    </a:lnTo>
                    <a:lnTo>
                      <a:pt x="364331" y="38100"/>
                    </a:lnTo>
                    <a:lnTo>
                      <a:pt x="395287" y="47625"/>
                    </a:lnTo>
                    <a:lnTo>
                      <a:pt x="433387" y="42863"/>
                    </a:lnTo>
                    <a:lnTo>
                      <a:pt x="447675" y="45244"/>
                    </a:lnTo>
                    <a:lnTo>
                      <a:pt x="519112" y="83344"/>
                    </a:lnTo>
                    <a:lnTo>
                      <a:pt x="600075" y="142875"/>
                    </a:lnTo>
                    <a:lnTo>
                      <a:pt x="645318" y="204788"/>
                    </a:lnTo>
                    <a:lnTo>
                      <a:pt x="681037" y="269081"/>
                    </a:lnTo>
                    <a:lnTo>
                      <a:pt x="707231" y="309563"/>
                    </a:lnTo>
                    <a:lnTo>
                      <a:pt x="709612" y="364331"/>
                    </a:lnTo>
                    <a:lnTo>
                      <a:pt x="685800" y="409575"/>
                    </a:lnTo>
                    <a:lnTo>
                      <a:pt x="619125" y="459581"/>
                    </a:lnTo>
                    <a:lnTo>
                      <a:pt x="547687" y="435769"/>
                    </a:lnTo>
                    <a:lnTo>
                      <a:pt x="502443" y="407194"/>
                    </a:lnTo>
                    <a:lnTo>
                      <a:pt x="469106" y="388144"/>
                    </a:lnTo>
                    <a:lnTo>
                      <a:pt x="440531" y="357188"/>
                    </a:lnTo>
                    <a:lnTo>
                      <a:pt x="397668" y="340519"/>
                    </a:lnTo>
                    <a:lnTo>
                      <a:pt x="330993" y="330994"/>
                    </a:lnTo>
                    <a:lnTo>
                      <a:pt x="283368" y="330994"/>
                    </a:lnTo>
                    <a:lnTo>
                      <a:pt x="228600" y="335756"/>
                    </a:lnTo>
                    <a:lnTo>
                      <a:pt x="190500" y="321469"/>
                    </a:lnTo>
                    <a:lnTo>
                      <a:pt x="147637" y="304800"/>
                    </a:lnTo>
                    <a:lnTo>
                      <a:pt x="102393" y="300038"/>
                    </a:lnTo>
                    <a:lnTo>
                      <a:pt x="57150" y="302419"/>
                    </a:lnTo>
                    <a:lnTo>
                      <a:pt x="0" y="292894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2" name="Freeform 331"/>
              <p:cNvSpPr/>
              <p:nvPr/>
            </p:nvSpPr>
            <p:spPr>
              <a:xfrm>
                <a:off x="4680271" y="4544295"/>
                <a:ext cx="139448" cy="202835"/>
              </a:xfrm>
              <a:custGeom>
                <a:avLst/>
                <a:gdLst>
                  <a:gd name="connsiteX0" fmla="*/ 0 w 140494"/>
                  <a:gd name="connsiteY0" fmla="*/ 0 h 204788"/>
                  <a:gd name="connsiteX1" fmla="*/ 19050 w 140494"/>
                  <a:gd name="connsiteY1" fmla="*/ 64294 h 204788"/>
                  <a:gd name="connsiteX2" fmla="*/ 42863 w 140494"/>
                  <a:gd name="connsiteY2" fmla="*/ 111919 h 204788"/>
                  <a:gd name="connsiteX3" fmla="*/ 88107 w 140494"/>
                  <a:gd name="connsiteY3" fmla="*/ 164306 h 204788"/>
                  <a:gd name="connsiteX4" fmla="*/ 114300 w 140494"/>
                  <a:gd name="connsiteY4" fmla="*/ 197644 h 204788"/>
                  <a:gd name="connsiteX5" fmla="*/ 140494 w 140494"/>
                  <a:gd name="connsiteY5" fmla="*/ 204788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204788">
                    <a:moveTo>
                      <a:pt x="0" y="0"/>
                    </a:moveTo>
                    <a:lnTo>
                      <a:pt x="19050" y="64294"/>
                    </a:lnTo>
                    <a:lnTo>
                      <a:pt x="42863" y="111919"/>
                    </a:lnTo>
                    <a:lnTo>
                      <a:pt x="88107" y="164306"/>
                    </a:lnTo>
                    <a:lnTo>
                      <a:pt x="114300" y="197644"/>
                    </a:lnTo>
                    <a:lnTo>
                      <a:pt x="140494" y="204788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3" name="Freeform 332"/>
              <p:cNvSpPr/>
              <p:nvPr/>
            </p:nvSpPr>
            <p:spPr>
              <a:xfrm>
                <a:off x="4637168" y="4569649"/>
                <a:ext cx="796125" cy="768237"/>
              </a:xfrm>
              <a:custGeom>
                <a:avLst/>
                <a:gdLst>
                  <a:gd name="connsiteX0" fmla="*/ 21431 w 797719"/>
                  <a:gd name="connsiteY0" fmla="*/ 0 h 769144"/>
                  <a:gd name="connsiteX1" fmla="*/ 47625 w 797719"/>
                  <a:gd name="connsiteY1" fmla="*/ 42862 h 769144"/>
                  <a:gd name="connsiteX2" fmla="*/ 47625 w 797719"/>
                  <a:gd name="connsiteY2" fmla="*/ 42862 h 769144"/>
                  <a:gd name="connsiteX3" fmla="*/ 47625 w 797719"/>
                  <a:gd name="connsiteY3" fmla="*/ 73819 h 769144"/>
                  <a:gd name="connsiteX4" fmla="*/ 80962 w 797719"/>
                  <a:gd name="connsiteY4" fmla="*/ 111919 h 769144"/>
                  <a:gd name="connsiteX5" fmla="*/ 135731 w 797719"/>
                  <a:gd name="connsiteY5" fmla="*/ 161925 h 769144"/>
                  <a:gd name="connsiteX6" fmla="*/ 173831 w 797719"/>
                  <a:gd name="connsiteY6" fmla="*/ 192881 h 769144"/>
                  <a:gd name="connsiteX7" fmla="*/ 254794 w 797719"/>
                  <a:gd name="connsiteY7" fmla="*/ 216694 h 769144"/>
                  <a:gd name="connsiteX8" fmla="*/ 316706 w 797719"/>
                  <a:gd name="connsiteY8" fmla="*/ 216694 h 769144"/>
                  <a:gd name="connsiteX9" fmla="*/ 369094 w 797719"/>
                  <a:gd name="connsiteY9" fmla="*/ 230981 h 769144"/>
                  <a:gd name="connsiteX10" fmla="*/ 397669 w 797719"/>
                  <a:gd name="connsiteY10" fmla="*/ 245269 h 769144"/>
                  <a:gd name="connsiteX11" fmla="*/ 466725 w 797719"/>
                  <a:gd name="connsiteY11" fmla="*/ 242887 h 769144"/>
                  <a:gd name="connsiteX12" fmla="*/ 545306 w 797719"/>
                  <a:gd name="connsiteY12" fmla="*/ 242887 h 769144"/>
                  <a:gd name="connsiteX13" fmla="*/ 614362 w 797719"/>
                  <a:gd name="connsiteY13" fmla="*/ 259556 h 769144"/>
                  <a:gd name="connsiteX14" fmla="*/ 685800 w 797719"/>
                  <a:gd name="connsiteY14" fmla="*/ 311944 h 769144"/>
                  <a:gd name="connsiteX15" fmla="*/ 728662 w 797719"/>
                  <a:gd name="connsiteY15" fmla="*/ 340519 h 769144"/>
                  <a:gd name="connsiteX16" fmla="*/ 781050 w 797719"/>
                  <a:gd name="connsiteY16" fmla="*/ 378619 h 769144"/>
                  <a:gd name="connsiteX17" fmla="*/ 797719 w 797719"/>
                  <a:gd name="connsiteY17" fmla="*/ 438150 h 769144"/>
                  <a:gd name="connsiteX18" fmla="*/ 795337 w 797719"/>
                  <a:gd name="connsiteY18" fmla="*/ 540544 h 769144"/>
                  <a:gd name="connsiteX19" fmla="*/ 781050 w 797719"/>
                  <a:gd name="connsiteY19" fmla="*/ 631031 h 769144"/>
                  <a:gd name="connsiteX20" fmla="*/ 771525 w 797719"/>
                  <a:gd name="connsiteY20" fmla="*/ 673894 h 769144"/>
                  <a:gd name="connsiteX21" fmla="*/ 738187 w 797719"/>
                  <a:gd name="connsiteY21" fmla="*/ 707231 h 769144"/>
                  <a:gd name="connsiteX22" fmla="*/ 688181 w 797719"/>
                  <a:gd name="connsiteY22" fmla="*/ 728662 h 769144"/>
                  <a:gd name="connsiteX23" fmla="*/ 592931 w 797719"/>
                  <a:gd name="connsiteY23" fmla="*/ 762000 h 769144"/>
                  <a:gd name="connsiteX24" fmla="*/ 533400 w 797719"/>
                  <a:gd name="connsiteY24" fmla="*/ 769144 h 769144"/>
                  <a:gd name="connsiteX25" fmla="*/ 497681 w 797719"/>
                  <a:gd name="connsiteY25" fmla="*/ 750094 h 769144"/>
                  <a:gd name="connsiteX26" fmla="*/ 452437 w 797719"/>
                  <a:gd name="connsiteY26" fmla="*/ 726281 h 769144"/>
                  <a:gd name="connsiteX27" fmla="*/ 407194 w 797719"/>
                  <a:gd name="connsiteY27" fmla="*/ 716756 h 769144"/>
                  <a:gd name="connsiteX28" fmla="*/ 361950 w 797719"/>
                  <a:gd name="connsiteY28" fmla="*/ 716756 h 769144"/>
                  <a:gd name="connsiteX29" fmla="*/ 302419 w 797719"/>
                  <a:gd name="connsiteY29" fmla="*/ 702469 h 769144"/>
                  <a:gd name="connsiteX30" fmla="*/ 242887 w 797719"/>
                  <a:gd name="connsiteY30" fmla="*/ 685800 h 769144"/>
                  <a:gd name="connsiteX31" fmla="*/ 195262 w 797719"/>
                  <a:gd name="connsiteY31" fmla="*/ 652462 h 769144"/>
                  <a:gd name="connsiteX32" fmla="*/ 126206 w 797719"/>
                  <a:gd name="connsiteY32" fmla="*/ 602456 h 769144"/>
                  <a:gd name="connsiteX33" fmla="*/ 100012 w 797719"/>
                  <a:gd name="connsiteY33" fmla="*/ 581025 h 769144"/>
                  <a:gd name="connsiteX34" fmla="*/ 45244 w 797719"/>
                  <a:gd name="connsiteY34" fmla="*/ 554831 h 769144"/>
                  <a:gd name="connsiteX35" fmla="*/ 0 w 797719"/>
                  <a:gd name="connsiteY35" fmla="*/ 542925 h 76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97719" h="769144">
                    <a:moveTo>
                      <a:pt x="21431" y="0"/>
                    </a:moveTo>
                    <a:lnTo>
                      <a:pt x="47625" y="42862"/>
                    </a:lnTo>
                    <a:lnTo>
                      <a:pt x="47625" y="42862"/>
                    </a:lnTo>
                    <a:lnTo>
                      <a:pt x="47625" y="73819"/>
                    </a:lnTo>
                    <a:lnTo>
                      <a:pt x="80962" y="111919"/>
                    </a:lnTo>
                    <a:lnTo>
                      <a:pt x="135731" y="161925"/>
                    </a:lnTo>
                    <a:lnTo>
                      <a:pt x="173831" y="192881"/>
                    </a:lnTo>
                    <a:lnTo>
                      <a:pt x="254794" y="216694"/>
                    </a:lnTo>
                    <a:lnTo>
                      <a:pt x="316706" y="216694"/>
                    </a:lnTo>
                    <a:lnTo>
                      <a:pt x="369094" y="230981"/>
                    </a:lnTo>
                    <a:lnTo>
                      <a:pt x="397669" y="245269"/>
                    </a:lnTo>
                    <a:lnTo>
                      <a:pt x="466725" y="242887"/>
                    </a:lnTo>
                    <a:lnTo>
                      <a:pt x="545306" y="242887"/>
                    </a:lnTo>
                    <a:lnTo>
                      <a:pt x="614362" y="259556"/>
                    </a:lnTo>
                    <a:lnTo>
                      <a:pt x="685800" y="311944"/>
                    </a:lnTo>
                    <a:lnTo>
                      <a:pt x="728662" y="340519"/>
                    </a:lnTo>
                    <a:lnTo>
                      <a:pt x="781050" y="378619"/>
                    </a:lnTo>
                    <a:lnTo>
                      <a:pt x="797719" y="438150"/>
                    </a:lnTo>
                    <a:lnTo>
                      <a:pt x="795337" y="540544"/>
                    </a:lnTo>
                    <a:lnTo>
                      <a:pt x="781050" y="631031"/>
                    </a:lnTo>
                    <a:lnTo>
                      <a:pt x="771525" y="673894"/>
                    </a:lnTo>
                    <a:lnTo>
                      <a:pt x="738187" y="707231"/>
                    </a:lnTo>
                    <a:lnTo>
                      <a:pt x="688181" y="728662"/>
                    </a:lnTo>
                    <a:lnTo>
                      <a:pt x="592931" y="762000"/>
                    </a:lnTo>
                    <a:lnTo>
                      <a:pt x="533400" y="769144"/>
                    </a:lnTo>
                    <a:lnTo>
                      <a:pt x="497681" y="750094"/>
                    </a:lnTo>
                    <a:lnTo>
                      <a:pt x="452437" y="726281"/>
                    </a:lnTo>
                    <a:lnTo>
                      <a:pt x="407194" y="716756"/>
                    </a:lnTo>
                    <a:lnTo>
                      <a:pt x="361950" y="716756"/>
                    </a:lnTo>
                    <a:lnTo>
                      <a:pt x="302419" y="702469"/>
                    </a:lnTo>
                    <a:lnTo>
                      <a:pt x="242887" y="685800"/>
                    </a:lnTo>
                    <a:lnTo>
                      <a:pt x="195262" y="652462"/>
                    </a:lnTo>
                    <a:lnTo>
                      <a:pt x="126206" y="602456"/>
                    </a:lnTo>
                    <a:lnTo>
                      <a:pt x="100012" y="581025"/>
                    </a:lnTo>
                    <a:lnTo>
                      <a:pt x="45244" y="554831"/>
                    </a:lnTo>
                    <a:lnTo>
                      <a:pt x="0" y="54292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4" name="Freeform 333"/>
              <p:cNvSpPr/>
              <p:nvPr/>
            </p:nvSpPr>
            <p:spPr>
              <a:xfrm>
                <a:off x="4071768" y="4179192"/>
                <a:ext cx="580613" cy="398063"/>
              </a:xfrm>
              <a:custGeom>
                <a:avLst/>
                <a:gdLst>
                  <a:gd name="connsiteX0" fmla="*/ 0 w 581025"/>
                  <a:gd name="connsiteY0" fmla="*/ 0 h 397669"/>
                  <a:gd name="connsiteX1" fmla="*/ 76200 w 581025"/>
                  <a:gd name="connsiteY1" fmla="*/ 30956 h 397669"/>
                  <a:gd name="connsiteX2" fmla="*/ 111918 w 581025"/>
                  <a:gd name="connsiteY2" fmla="*/ 54769 h 397669"/>
                  <a:gd name="connsiteX3" fmla="*/ 188118 w 581025"/>
                  <a:gd name="connsiteY3" fmla="*/ 109537 h 397669"/>
                  <a:gd name="connsiteX4" fmla="*/ 228600 w 581025"/>
                  <a:gd name="connsiteY4" fmla="*/ 147637 h 397669"/>
                  <a:gd name="connsiteX5" fmla="*/ 345281 w 581025"/>
                  <a:gd name="connsiteY5" fmla="*/ 230981 h 397669"/>
                  <a:gd name="connsiteX6" fmla="*/ 407193 w 581025"/>
                  <a:gd name="connsiteY6" fmla="*/ 283369 h 397669"/>
                  <a:gd name="connsiteX7" fmla="*/ 471487 w 581025"/>
                  <a:gd name="connsiteY7" fmla="*/ 326231 h 397669"/>
                  <a:gd name="connsiteX8" fmla="*/ 561975 w 581025"/>
                  <a:gd name="connsiteY8" fmla="*/ 359569 h 397669"/>
                  <a:gd name="connsiteX9" fmla="*/ 557212 w 581025"/>
                  <a:gd name="connsiteY9" fmla="*/ 371475 h 397669"/>
                  <a:gd name="connsiteX10" fmla="*/ 509587 w 581025"/>
                  <a:gd name="connsiteY10" fmla="*/ 376237 h 397669"/>
                  <a:gd name="connsiteX11" fmla="*/ 511968 w 581025"/>
                  <a:gd name="connsiteY11" fmla="*/ 397669 h 397669"/>
                  <a:gd name="connsiteX12" fmla="*/ 571500 w 581025"/>
                  <a:gd name="connsiteY12" fmla="*/ 388144 h 397669"/>
                  <a:gd name="connsiteX13" fmla="*/ 581025 w 581025"/>
                  <a:gd name="connsiteY13" fmla="*/ 388144 h 39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1025" h="397669">
                    <a:moveTo>
                      <a:pt x="0" y="0"/>
                    </a:moveTo>
                    <a:lnTo>
                      <a:pt x="76200" y="30956"/>
                    </a:lnTo>
                    <a:lnTo>
                      <a:pt x="111918" y="54769"/>
                    </a:lnTo>
                    <a:lnTo>
                      <a:pt x="188118" y="109537"/>
                    </a:lnTo>
                    <a:lnTo>
                      <a:pt x="228600" y="147637"/>
                    </a:lnTo>
                    <a:lnTo>
                      <a:pt x="345281" y="230981"/>
                    </a:lnTo>
                    <a:lnTo>
                      <a:pt x="407193" y="283369"/>
                    </a:lnTo>
                    <a:lnTo>
                      <a:pt x="471487" y="326231"/>
                    </a:lnTo>
                    <a:lnTo>
                      <a:pt x="561975" y="359569"/>
                    </a:lnTo>
                    <a:lnTo>
                      <a:pt x="557212" y="371475"/>
                    </a:lnTo>
                    <a:lnTo>
                      <a:pt x="509587" y="376237"/>
                    </a:lnTo>
                    <a:lnTo>
                      <a:pt x="511968" y="397669"/>
                    </a:lnTo>
                    <a:lnTo>
                      <a:pt x="571500" y="388144"/>
                    </a:lnTo>
                    <a:lnTo>
                      <a:pt x="581025" y="388144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5" name="Freeform 334"/>
              <p:cNvSpPr/>
              <p:nvPr/>
            </p:nvSpPr>
            <p:spPr>
              <a:xfrm>
                <a:off x="4266995" y="4295822"/>
                <a:ext cx="215512" cy="271291"/>
              </a:xfrm>
              <a:custGeom>
                <a:avLst/>
                <a:gdLst>
                  <a:gd name="connsiteX0" fmla="*/ 0 w 216694"/>
                  <a:gd name="connsiteY0" fmla="*/ 0 h 271463"/>
                  <a:gd name="connsiteX1" fmla="*/ 30956 w 216694"/>
                  <a:gd name="connsiteY1" fmla="*/ 50006 h 271463"/>
                  <a:gd name="connsiteX2" fmla="*/ 66675 w 216694"/>
                  <a:gd name="connsiteY2" fmla="*/ 80963 h 271463"/>
                  <a:gd name="connsiteX3" fmla="*/ 107156 w 216694"/>
                  <a:gd name="connsiteY3" fmla="*/ 114300 h 271463"/>
                  <a:gd name="connsiteX4" fmla="*/ 133350 w 216694"/>
                  <a:gd name="connsiteY4" fmla="*/ 152400 h 271463"/>
                  <a:gd name="connsiteX5" fmla="*/ 159544 w 216694"/>
                  <a:gd name="connsiteY5" fmla="*/ 197644 h 271463"/>
                  <a:gd name="connsiteX6" fmla="*/ 166688 w 216694"/>
                  <a:gd name="connsiteY6" fmla="*/ 223838 h 271463"/>
                  <a:gd name="connsiteX7" fmla="*/ 192881 w 216694"/>
                  <a:gd name="connsiteY7" fmla="*/ 228600 h 271463"/>
                  <a:gd name="connsiteX8" fmla="*/ 211931 w 216694"/>
                  <a:gd name="connsiteY8" fmla="*/ 235744 h 271463"/>
                  <a:gd name="connsiteX9" fmla="*/ 216694 w 216694"/>
                  <a:gd name="connsiteY9" fmla="*/ 242888 h 271463"/>
                  <a:gd name="connsiteX10" fmla="*/ 211931 w 216694"/>
                  <a:gd name="connsiteY10" fmla="*/ 252413 h 271463"/>
                  <a:gd name="connsiteX11" fmla="*/ 204788 w 216694"/>
                  <a:gd name="connsiteY11" fmla="*/ 252413 h 271463"/>
                  <a:gd name="connsiteX12" fmla="*/ 185738 w 216694"/>
                  <a:gd name="connsiteY12" fmla="*/ 245269 h 271463"/>
                  <a:gd name="connsiteX13" fmla="*/ 173831 w 216694"/>
                  <a:gd name="connsiteY13" fmla="*/ 245269 h 271463"/>
                  <a:gd name="connsiteX14" fmla="*/ 173831 w 216694"/>
                  <a:gd name="connsiteY14" fmla="*/ 254794 h 271463"/>
                  <a:gd name="connsiteX15" fmla="*/ 173831 w 216694"/>
                  <a:gd name="connsiteY15" fmla="*/ 254794 h 271463"/>
                  <a:gd name="connsiteX16" fmla="*/ 173831 w 216694"/>
                  <a:gd name="connsiteY16" fmla="*/ 271463 h 27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6694" h="271463">
                    <a:moveTo>
                      <a:pt x="0" y="0"/>
                    </a:moveTo>
                    <a:lnTo>
                      <a:pt x="30956" y="50006"/>
                    </a:lnTo>
                    <a:lnTo>
                      <a:pt x="66675" y="80963"/>
                    </a:lnTo>
                    <a:lnTo>
                      <a:pt x="107156" y="114300"/>
                    </a:lnTo>
                    <a:lnTo>
                      <a:pt x="133350" y="152400"/>
                    </a:lnTo>
                    <a:lnTo>
                      <a:pt x="159544" y="197644"/>
                    </a:lnTo>
                    <a:lnTo>
                      <a:pt x="166688" y="223838"/>
                    </a:lnTo>
                    <a:lnTo>
                      <a:pt x="192881" y="228600"/>
                    </a:lnTo>
                    <a:lnTo>
                      <a:pt x="211931" y="235744"/>
                    </a:lnTo>
                    <a:lnTo>
                      <a:pt x="216694" y="242888"/>
                    </a:lnTo>
                    <a:lnTo>
                      <a:pt x="211931" y="252413"/>
                    </a:lnTo>
                    <a:lnTo>
                      <a:pt x="204788" y="252413"/>
                    </a:lnTo>
                    <a:lnTo>
                      <a:pt x="185738" y="245269"/>
                    </a:lnTo>
                    <a:lnTo>
                      <a:pt x="173831" y="245269"/>
                    </a:lnTo>
                    <a:lnTo>
                      <a:pt x="173831" y="254794"/>
                    </a:lnTo>
                    <a:lnTo>
                      <a:pt x="173831" y="254794"/>
                    </a:lnTo>
                    <a:lnTo>
                      <a:pt x="173831" y="271463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6" name="Freeform 335"/>
              <p:cNvSpPr/>
              <p:nvPr/>
            </p:nvSpPr>
            <p:spPr>
              <a:xfrm>
                <a:off x="4185861" y="4283144"/>
                <a:ext cx="238330" cy="289040"/>
              </a:xfrm>
              <a:custGeom>
                <a:avLst/>
                <a:gdLst>
                  <a:gd name="connsiteX0" fmla="*/ 238125 w 238125"/>
                  <a:gd name="connsiteY0" fmla="*/ 288131 h 288131"/>
                  <a:gd name="connsiteX1" fmla="*/ 226218 w 238125"/>
                  <a:gd name="connsiteY1" fmla="*/ 233362 h 288131"/>
                  <a:gd name="connsiteX2" fmla="*/ 202406 w 238125"/>
                  <a:gd name="connsiteY2" fmla="*/ 183356 h 288131"/>
                  <a:gd name="connsiteX3" fmla="*/ 164306 w 238125"/>
                  <a:gd name="connsiteY3" fmla="*/ 142875 h 288131"/>
                  <a:gd name="connsiteX4" fmla="*/ 83343 w 238125"/>
                  <a:gd name="connsiteY4" fmla="*/ 66675 h 288131"/>
                  <a:gd name="connsiteX5" fmla="*/ 23812 w 238125"/>
                  <a:gd name="connsiteY5" fmla="*/ 21431 h 288131"/>
                  <a:gd name="connsiteX6" fmla="*/ 0 w 238125"/>
                  <a:gd name="connsiteY6" fmla="*/ 0 h 28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288131">
                    <a:moveTo>
                      <a:pt x="238125" y="288131"/>
                    </a:moveTo>
                    <a:lnTo>
                      <a:pt x="226218" y="233362"/>
                    </a:lnTo>
                    <a:lnTo>
                      <a:pt x="202406" y="183356"/>
                    </a:lnTo>
                    <a:lnTo>
                      <a:pt x="164306" y="142875"/>
                    </a:lnTo>
                    <a:lnTo>
                      <a:pt x="83343" y="66675"/>
                    </a:lnTo>
                    <a:lnTo>
                      <a:pt x="23812" y="21431"/>
                    </a:lnTo>
                    <a:lnTo>
                      <a:pt x="0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7" name="Freeform 336"/>
              <p:cNvSpPr/>
              <p:nvPr/>
            </p:nvSpPr>
            <p:spPr>
              <a:xfrm>
                <a:off x="3815688" y="4151301"/>
                <a:ext cx="372709" cy="261151"/>
              </a:xfrm>
              <a:custGeom>
                <a:avLst/>
                <a:gdLst>
                  <a:gd name="connsiteX0" fmla="*/ 0 w 371475"/>
                  <a:gd name="connsiteY0" fmla="*/ 261937 h 261937"/>
                  <a:gd name="connsiteX1" fmla="*/ 30956 w 371475"/>
                  <a:gd name="connsiteY1" fmla="*/ 209550 h 261937"/>
                  <a:gd name="connsiteX2" fmla="*/ 47625 w 371475"/>
                  <a:gd name="connsiteY2" fmla="*/ 178594 h 261937"/>
                  <a:gd name="connsiteX3" fmla="*/ 42862 w 371475"/>
                  <a:gd name="connsiteY3" fmla="*/ 142875 h 261937"/>
                  <a:gd name="connsiteX4" fmla="*/ 35719 w 371475"/>
                  <a:gd name="connsiteY4" fmla="*/ 90487 h 261937"/>
                  <a:gd name="connsiteX5" fmla="*/ 45244 w 371475"/>
                  <a:gd name="connsiteY5" fmla="*/ 52387 h 261937"/>
                  <a:gd name="connsiteX6" fmla="*/ 76200 w 371475"/>
                  <a:gd name="connsiteY6" fmla="*/ 28575 h 261937"/>
                  <a:gd name="connsiteX7" fmla="*/ 128587 w 371475"/>
                  <a:gd name="connsiteY7" fmla="*/ 0 h 261937"/>
                  <a:gd name="connsiteX8" fmla="*/ 169069 w 371475"/>
                  <a:gd name="connsiteY8" fmla="*/ 9525 h 261937"/>
                  <a:gd name="connsiteX9" fmla="*/ 219075 w 371475"/>
                  <a:gd name="connsiteY9" fmla="*/ 30956 h 261937"/>
                  <a:gd name="connsiteX10" fmla="*/ 230981 w 371475"/>
                  <a:gd name="connsiteY10" fmla="*/ 45244 h 261937"/>
                  <a:gd name="connsiteX11" fmla="*/ 242887 w 371475"/>
                  <a:gd name="connsiteY11" fmla="*/ 66675 h 261937"/>
                  <a:gd name="connsiteX12" fmla="*/ 228600 w 371475"/>
                  <a:gd name="connsiteY12" fmla="*/ 80962 h 261937"/>
                  <a:gd name="connsiteX13" fmla="*/ 216694 w 371475"/>
                  <a:gd name="connsiteY13" fmla="*/ 83344 h 261937"/>
                  <a:gd name="connsiteX14" fmla="*/ 195262 w 371475"/>
                  <a:gd name="connsiteY14" fmla="*/ 83344 h 261937"/>
                  <a:gd name="connsiteX15" fmla="*/ 173831 w 371475"/>
                  <a:gd name="connsiteY15" fmla="*/ 80962 h 261937"/>
                  <a:gd name="connsiteX16" fmla="*/ 169069 w 371475"/>
                  <a:gd name="connsiteY16" fmla="*/ 80962 h 261937"/>
                  <a:gd name="connsiteX17" fmla="*/ 166687 w 371475"/>
                  <a:gd name="connsiteY17" fmla="*/ 97631 h 261937"/>
                  <a:gd name="connsiteX18" fmla="*/ 164306 w 371475"/>
                  <a:gd name="connsiteY18" fmla="*/ 111919 h 261937"/>
                  <a:gd name="connsiteX19" fmla="*/ 152400 w 371475"/>
                  <a:gd name="connsiteY19" fmla="*/ 109537 h 261937"/>
                  <a:gd name="connsiteX20" fmla="*/ 142875 w 371475"/>
                  <a:gd name="connsiteY20" fmla="*/ 92869 h 261937"/>
                  <a:gd name="connsiteX21" fmla="*/ 130969 w 371475"/>
                  <a:gd name="connsiteY21" fmla="*/ 76200 h 261937"/>
                  <a:gd name="connsiteX22" fmla="*/ 121444 w 371475"/>
                  <a:gd name="connsiteY22" fmla="*/ 76200 h 261937"/>
                  <a:gd name="connsiteX23" fmla="*/ 107156 w 371475"/>
                  <a:gd name="connsiteY23" fmla="*/ 78581 h 261937"/>
                  <a:gd name="connsiteX24" fmla="*/ 107156 w 371475"/>
                  <a:gd name="connsiteY24" fmla="*/ 78581 h 261937"/>
                  <a:gd name="connsiteX25" fmla="*/ 116681 w 371475"/>
                  <a:gd name="connsiteY25" fmla="*/ 107156 h 261937"/>
                  <a:gd name="connsiteX26" fmla="*/ 130969 w 371475"/>
                  <a:gd name="connsiteY26" fmla="*/ 142875 h 261937"/>
                  <a:gd name="connsiteX27" fmla="*/ 147637 w 371475"/>
                  <a:gd name="connsiteY27" fmla="*/ 147637 h 261937"/>
                  <a:gd name="connsiteX28" fmla="*/ 214312 w 371475"/>
                  <a:gd name="connsiteY28" fmla="*/ 142875 h 261937"/>
                  <a:gd name="connsiteX29" fmla="*/ 238125 w 371475"/>
                  <a:gd name="connsiteY29" fmla="*/ 142875 h 261937"/>
                  <a:gd name="connsiteX30" fmla="*/ 228600 w 371475"/>
                  <a:gd name="connsiteY30" fmla="*/ 188119 h 261937"/>
                  <a:gd name="connsiteX31" fmla="*/ 152400 w 371475"/>
                  <a:gd name="connsiteY31" fmla="*/ 209550 h 261937"/>
                  <a:gd name="connsiteX32" fmla="*/ 157162 w 371475"/>
                  <a:gd name="connsiteY32" fmla="*/ 233362 h 261937"/>
                  <a:gd name="connsiteX33" fmla="*/ 257175 w 371475"/>
                  <a:gd name="connsiteY33" fmla="*/ 209550 h 261937"/>
                  <a:gd name="connsiteX34" fmla="*/ 288131 w 371475"/>
                  <a:gd name="connsiteY34" fmla="*/ 73819 h 261937"/>
                  <a:gd name="connsiteX35" fmla="*/ 335756 w 371475"/>
                  <a:gd name="connsiteY35" fmla="*/ 100012 h 261937"/>
                  <a:gd name="connsiteX36" fmla="*/ 342900 w 371475"/>
                  <a:gd name="connsiteY36" fmla="*/ 176212 h 261937"/>
                  <a:gd name="connsiteX37" fmla="*/ 361950 w 371475"/>
                  <a:gd name="connsiteY37" fmla="*/ 185737 h 261937"/>
                  <a:gd name="connsiteX38" fmla="*/ 371475 w 371475"/>
                  <a:gd name="connsiteY38" fmla="*/ 138112 h 261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71475" h="261937">
                    <a:moveTo>
                      <a:pt x="0" y="261937"/>
                    </a:moveTo>
                    <a:lnTo>
                      <a:pt x="30956" y="209550"/>
                    </a:lnTo>
                    <a:lnTo>
                      <a:pt x="47625" y="178594"/>
                    </a:lnTo>
                    <a:lnTo>
                      <a:pt x="42862" y="142875"/>
                    </a:lnTo>
                    <a:lnTo>
                      <a:pt x="35719" y="90487"/>
                    </a:lnTo>
                    <a:lnTo>
                      <a:pt x="45244" y="52387"/>
                    </a:lnTo>
                    <a:lnTo>
                      <a:pt x="76200" y="28575"/>
                    </a:lnTo>
                    <a:lnTo>
                      <a:pt x="128587" y="0"/>
                    </a:lnTo>
                    <a:lnTo>
                      <a:pt x="169069" y="9525"/>
                    </a:lnTo>
                    <a:lnTo>
                      <a:pt x="219075" y="30956"/>
                    </a:lnTo>
                    <a:lnTo>
                      <a:pt x="230981" y="45244"/>
                    </a:lnTo>
                    <a:lnTo>
                      <a:pt x="242887" y="66675"/>
                    </a:lnTo>
                    <a:lnTo>
                      <a:pt x="228600" y="80962"/>
                    </a:lnTo>
                    <a:lnTo>
                      <a:pt x="216694" y="83344"/>
                    </a:lnTo>
                    <a:lnTo>
                      <a:pt x="195262" y="83344"/>
                    </a:lnTo>
                    <a:lnTo>
                      <a:pt x="173831" y="80962"/>
                    </a:lnTo>
                    <a:lnTo>
                      <a:pt x="169069" y="80962"/>
                    </a:lnTo>
                    <a:lnTo>
                      <a:pt x="166687" y="97631"/>
                    </a:lnTo>
                    <a:lnTo>
                      <a:pt x="164306" y="111919"/>
                    </a:lnTo>
                    <a:lnTo>
                      <a:pt x="152400" y="109537"/>
                    </a:lnTo>
                    <a:lnTo>
                      <a:pt x="142875" y="92869"/>
                    </a:lnTo>
                    <a:lnTo>
                      <a:pt x="130969" y="76200"/>
                    </a:lnTo>
                    <a:lnTo>
                      <a:pt x="121444" y="76200"/>
                    </a:lnTo>
                    <a:lnTo>
                      <a:pt x="107156" y="78581"/>
                    </a:lnTo>
                    <a:lnTo>
                      <a:pt x="107156" y="78581"/>
                    </a:lnTo>
                    <a:lnTo>
                      <a:pt x="116681" y="107156"/>
                    </a:lnTo>
                    <a:lnTo>
                      <a:pt x="130969" y="142875"/>
                    </a:lnTo>
                    <a:lnTo>
                      <a:pt x="147637" y="147637"/>
                    </a:lnTo>
                    <a:lnTo>
                      <a:pt x="214312" y="142875"/>
                    </a:lnTo>
                    <a:lnTo>
                      <a:pt x="238125" y="142875"/>
                    </a:lnTo>
                    <a:lnTo>
                      <a:pt x="228600" y="188119"/>
                    </a:lnTo>
                    <a:lnTo>
                      <a:pt x="152400" y="209550"/>
                    </a:lnTo>
                    <a:lnTo>
                      <a:pt x="157162" y="233362"/>
                    </a:lnTo>
                    <a:lnTo>
                      <a:pt x="257175" y="209550"/>
                    </a:lnTo>
                    <a:lnTo>
                      <a:pt x="288131" y="73819"/>
                    </a:lnTo>
                    <a:lnTo>
                      <a:pt x="335756" y="100012"/>
                    </a:lnTo>
                    <a:lnTo>
                      <a:pt x="342900" y="176212"/>
                    </a:lnTo>
                    <a:lnTo>
                      <a:pt x="361950" y="185737"/>
                    </a:lnTo>
                    <a:lnTo>
                      <a:pt x="371475" y="138112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8" name="Freeform 337"/>
              <p:cNvSpPr/>
              <p:nvPr/>
            </p:nvSpPr>
            <p:spPr>
              <a:xfrm>
                <a:off x="3815688" y="4412452"/>
                <a:ext cx="223118" cy="423417"/>
              </a:xfrm>
              <a:custGeom>
                <a:avLst/>
                <a:gdLst>
                  <a:gd name="connsiteX0" fmla="*/ 133350 w 223837"/>
                  <a:gd name="connsiteY0" fmla="*/ 423863 h 423863"/>
                  <a:gd name="connsiteX1" fmla="*/ 221456 w 223837"/>
                  <a:gd name="connsiteY1" fmla="*/ 323850 h 423863"/>
                  <a:gd name="connsiteX2" fmla="*/ 223837 w 223837"/>
                  <a:gd name="connsiteY2" fmla="*/ 297657 h 423863"/>
                  <a:gd name="connsiteX3" fmla="*/ 185737 w 223837"/>
                  <a:gd name="connsiteY3" fmla="*/ 238125 h 423863"/>
                  <a:gd name="connsiteX4" fmla="*/ 152400 w 223837"/>
                  <a:gd name="connsiteY4" fmla="*/ 204788 h 423863"/>
                  <a:gd name="connsiteX5" fmla="*/ 126206 w 223837"/>
                  <a:gd name="connsiteY5" fmla="*/ 157163 h 423863"/>
                  <a:gd name="connsiteX6" fmla="*/ 123825 w 223837"/>
                  <a:gd name="connsiteY6" fmla="*/ 114300 h 423863"/>
                  <a:gd name="connsiteX7" fmla="*/ 157162 w 223837"/>
                  <a:gd name="connsiteY7" fmla="*/ 57150 h 423863"/>
                  <a:gd name="connsiteX8" fmla="*/ 157162 w 223837"/>
                  <a:gd name="connsiteY8" fmla="*/ 33338 h 423863"/>
                  <a:gd name="connsiteX9" fmla="*/ 157162 w 223837"/>
                  <a:gd name="connsiteY9" fmla="*/ 21432 h 423863"/>
                  <a:gd name="connsiteX10" fmla="*/ 145256 w 223837"/>
                  <a:gd name="connsiteY10" fmla="*/ 16669 h 423863"/>
                  <a:gd name="connsiteX11" fmla="*/ 123825 w 223837"/>
                  <a:gd name="connsiteY11" fmla="*/ 21432 h 423863"/>
                  <a:gd name="connsiteX12" fmla="*/ 102393 w 223837"/>
                  <a:gd name="connsiteY12" fmla="*/ 21432 h 423863"/>
                  <a:gd name="connsiteX13" fmla="*/ 102393 w 223837"/>
                  <a:gd name="connsiteY13" fmla="*/ 21432 h 423863"/>
                  <a:gd name="connsiteX14" fmla="*/ 69056 w 223837"/>
                  <a:gd name="connsiteY14" fmla="*/ 16669 h 423863"/>
                  <a:gd name="connsiteX15" fmla="*/ 35718 w 223837"/>
                  <a:gd name="connsiteY15" fmla="*/ 21432 h 423863"/>
                  <a:gd name="connsiteX16" fmla="*/ 19050 w 223837"/>
                  <a:gd name="connsiteY16" fmla="*/ 21432 h 423863"/>
                  <a:gd name="connsiteX17" fmla="*/ 9525 w 223837"/>
                  <a:gd name="connsiteY17" fmla="*/ 16669 h 423863"/>
                  <a:gd name="connsiteX18" fmla="*/ 0 w 223837"/>
                  <a:gd name="connsiteY18" fmla="*/ 0 h 42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3837" h="423863">
                    <a:moveTo>
                      <a:pt x="133350" y="423863"/>
                    </a:moveTo>
                    <a:lnTo>
                      <a:pt x="221456" y="323850"/>
                    </a:lnTo>
                    <a:lnTo>
                      <a:pt x="223837" y="297657"/>
                    </a:lnTo>
                    <a:lnTo>
                      <a:pt x="185737" y="238125"/>
                    </a:lnTo>
                    <a:lnTo>
                      <a:pt x="152400" y="204788"/>
                    </a:lnTo>
                    <a:lnTo>
                      <a:pt x="126206" y="157163"/>
                    </a:lnTo>
                    <a:lnTo>
                      <a:pt x="123825" y="114300"/>
                    </a:lnTo>
                    <a:lnTo>
                      <a:pt x="157162" y="57150"/>
                    </a:lnTo>
                    <a:lnTo>
                      <a:pt x="157162" y="33338"/>
                    </a:lnTo>
                    <a:lnTo>
                      <a:pt x="157162" y="21432"/>
                    </a:lnTo>
                    <a:lnTo>
                      <a:pt x="145256" y="16669"/>
                    </a:lnTo>
                    <a:lnTo>
                      <a:pt x="123825" y="21432"/>
                    </a:lnTo>
                    <a:lnTo>
                      <a:pt x="102393" y="21432"/>
                    </a:lnTo>
                    <a:lnTo>
                      <a:pt x="102393" y="21432"/>
                    </a:lnTo>
                    <a:lnTo>
                      <a:pt x="69056" y="16669"/>
                    </a:lnTo>
                    <a:lnTo>
                      <a:pt x="35718" y="21432"/>
                    </a:lnTo>
                    <a:lnTo>
                      <a:pt x="19050" y="21432"/>
                    </a:lnTo>
                    <a:lnTo>
                      <a:pt x="9525" y="16669"/>
                    </a:lnTo>
                    <a:lnTo>
                      <a:pt x="0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9" name="Freeform 338"/>
              <p:cNvSpPr/>
              <p:nvPr/>
            </p:nvSpPr>
            <p:spPr>
              <a:xfrm>
                <a:off x="3498760" y="4714168"/>
                <a:ext cx="413274" cy="256080"/>
              </a:xfrm>
              <a:custGeom>
                <a:avLst/>
                <a:gdLst>
                  <a:gd name="connsiteX0" fmla="*/ 11907 w 414338"/>
                  <a:gd name="connsiteY0" fmla="*/ 254794 h 254794"/>
                  <a:gd name="connsiteX1" fmla="*/ 0 w 414338"/>
                  <a:gd name="connsiteY1" fmla="*/ 223838 h 254794"/>
                  <a:gd name="connsiteX2" fmla="*/ 0 w 414338"/>
                  <a:gd name="connsiteY2" fmla="*/ 188119 h 254794"/>
                  <a:gd name="connsiteX3" fmla="*/ 4763 w 414338"/>
                  <a:gd name="connsiteY3" fmla="*/ 161925 h 254794"/>
                  <a:gd name="connsiteX4" fmla="*/ 19050 w 414338"/>
                  <a:gd name="connsiteY4" fmla="*/ 138113 h 254794"/>
                  <a:gd name="connsiteX5" fmla="*/ 28575 w 414338"/>
                  <a:gd name="connsiteY5" fmla="*/ 126206 h 254794"/>
                  <a:gd name="connsiteX6" fmla="*/ 66675 w 414338"/>
                  <a:gd name="connsiteY6" fmla="*/ 114300 h 254794"/>
                  <a:gd name="connsiteX7" fmla="*/ 119063 w 414338"/>
                  <a:gd name="connsiteY7" fmla="*/ 100013 h 254794"/>
                  <a:gd name="connsiteX8" fmla="*/ 178594 w 414338"/>
                  <a:gd name="connsiteY8" fmla="*/ 80963 h 254794"/>
                  <a:gd name="connsiteX9" fmla="*/ 228600 w 414338"/>
                  <a:gd name="connsiteY9" fmla="*/ 57150 h 254794"/>
                  <a:gd name="connsiteX10" fmla="*/ 269082 w 414338"/>
                  <a:gd name="connsiteY10" fmla="*/ 38100 h 254794"/>
                  <a:gd name="connsiteX11" fmla="*/ 316707 w 414338"/>
                  <a:gd name="connsiteY11" fmla="*/ 19050 h 254794"/>
                  <a:gd name="connsiteX12" fmla="*/ 347663 w 414338"/>
                  <a:gd name="connsiteY12" fmla="*/ 7144 h 254794"/>
                  <a:gd name="connsiteX13" fmla="*/ 371475 w 414338"/>
                  <a:gd name="connsiteY13" fmla="*/ 0 h 254794"/>
                  <a:gd name="connsiteX14" fmla="*/ 390525 w 414338"/>
                  <a:gd name="connsiteY14" fmla="*/ 9525 h 254794"/>
                  <a:gd name="connsiteX15" fmla="*/ 390525 w 414338"/>
                  <a:gd name="connsiteY15" fmla="*/ 21431 h 254794"/>
                  <a:gd name="connsiteX16" fmla="*/ 383382 w 414338"/>
                  <a:gd name="connsiteY16" fmla="*/ 33338 h 254794"/>
                  <a:gd name="connsiteX17" fmla="*/ 395288 w 414338"/>
                  <a:gd name="connsiteY17" fmla="*/ 38100 h 254794"/>
                  <a:gd name="connsiteX18" fmla="*/ 404813 w 414338"/>
                  <a:gd name="connsiteY18" fmla="*/ 40481 h 254794"/>
                  <a:gd name="connsiteX19" fmla="*/ 414338 w 414338"/>
                  <a:gd name="connsiteY19" fmla="*/ 45244 h 254794"/>
                  <a:gd name="connsiteX20" fmla="*/ 414338 w 414338"/>
                  <a:gd name="connsiteY20" fmla="*/ 57150 h 254794"/>
                  <a:gd name="connsiteX21" fmla="*/ 404813 w 414338"/>
                  <a:gd name="connsiteY21" fmla="*/ 61913 h 25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4338" h="254794">
                    <a:moveTo>
                      <a:pt x="11907" y="254794"/>
                    </a:moveTo>
                    <a:lnTo>
                      <a:pt x="0" y="223838"/>
                    </a:lnTo>
                    <a:lnTo>
                      <a:pt x="0" y="188119"/>
                    </a:lnTo>
                    <a:lnTo>
                      <a:pt x="4763" y="161925"/>
                    </a:lnTo>
                    <a:lnTo>
                      <a:pt x="19050" y="138113"/>
                    </a:lnTo>
                    <a:lnTo>
                      <a:pt x="28575" y="126206"/>
                    </a:lnTo>
                    <a:lnTo>
                      <a:pt x="66675" y="114300"/>
                    </a:lnTo>
                    <a:lnTo>
                      <a:pt x="119063" y="100013"/>
                    </a:lnTo>
                    <a:lnTo>
                      <a:pt x="178594" y="80963"/>
                    </a:lnTo>
                    <a:lnTo>
                      <a:pt x="228600" y="57150"/>
                    </a:lnTo>
                    <a:lnTo>
                      <a:pt x="269082" y="38100"/>
                    </a:lnTo>
                    <a:lnTo>
                      <a:pt x="316707" y="19050"/>
                    </a:lnTo>
                    <a:lnTo>
                      <a:pt x="347663" y="7144"/>
                    </a:lnTo>
                    <a:lnTo>
                      <a:pt x="371475" y="0"/>
                    </a:lnTo>
                    <a:lnTo>
                      <a:pt x="390525" y="9525"/>
                    </a:lnTo>
                    <a:lnTo>
                      <a:pt x="390525" y="21431"/>
                    </a:lnTo>
                    <a:lnTo>
                      <a:pt x="383382" y="33338"/>
                    </a:lnTo>
                    <a:lnTo>
                      <a:pt x="395288" y="38100"/>
                    </a:lnTo>
                    <a:lnTo>
                      <a:pt x="404813" y="40481"/>
                    </a:lnTo>
                    <a:lnTo>
                      <a:pt x="414338" y="45244"/>
                    </a:lnTo>
                    <a:lnTo>
                      <a:pt x="414338" y="57150"/>
                    </a:lnTo>
                    <a:lnTo>
                      <a:pt x="404813" y="61913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0" name="Freeform 339"/>
              <p:cNvSpPr/>
              <p:nvPr/>
            </p:nvSpPr>
            <p:spPr>
              <a:xfrm>
                <a:off x="3896822" y="4782626"/>
                <a:ext cx="986283" cy="732741"/>
              </a:xfrm>
              <a:custGeom>
                <a:avLst/>
                <a:gdLst>
                  <a:gd name="connsiteX0" fmla="*/ 0 w 985838"/>
                  <a:gd name="connsiteY0" fmla="*/ 0 h 733425"/>
                  <a:gd name="connsiteX1" fmla="*/ 52388 w 985838"/>
                  <a:gd name="connsiteY1" fmla="*/ 59531 h 733425"/>
                  <a:gd name="connsiteX2" fmla="*/ 97632 w 985838"/>
                  <a:gd name="connsiteY2" fmla="*/ 88106 h 733425"/>
                  <a:gd name="connsiteX3" fmla="*/ 180975 w 985838"/>
                  <a:gd name="connsiteY3" fmla="*/ 130969 h 733425"/>
                  <a:gd name="connsiteX4" fmla="*/ 209550 w 985838"/>
                  <a:gd name="connsiteY4" fmla="*/ 147638 h 733425"/>
                  <a:gd name="connsiteX5" fmla="*/ 269082 w 985838"/>
                  <a:gd name="connsiteY5" fmla="*/ 183356 h 733425"/>
                  <a:gd name="connsiteX6" fmla="*/ 321469 w 985838"/>
                  <a:gd name="connsiteY6" fmla="*/ 209550 h 733425"/>
                  <a:gd name="connsiteX7" fmla="*/ 400050 w 985838"/>
                  <a:gd name="connsiteY7" fmla="*/ 235744 h 733425"/>
                  <a:gd name="connsiteX8" fmla="*/ 464344 w 985838"/>
                  <a:gd name="connsiteY8" fmla="*/ 280988 h 733425"/>
                  <a:gd name="connsiteX9" fmla="*/ 528638 w 985838"/>
                  <a:gd name="connsiteY9" fmla="*/ 347663 h 733425"/>
                  <a:gd name="connsiteX10" fmla="*/ 569119 w 985838"/>
                  <a:gd name="connsiteY10" fmla="*/ 392906 h 733425"/>
                  <a:gd name="connsiteX11" fmla="*/ 628650 w 985838"/>
                  <a:gd name="connsiteY11" fmla="*/ 454819 h 733425"/>
                  <a:gd name="connsiteX12" fmla="*/ 671513 w 985838"/>
                  <a:gd name="connsiteY12" fmla="*/ 492919 h 733425"/>
                  <a:gd name="connsiteX13" fmla="*/ 757238 w 985838"/>
                  <a:gd name="connsiteY13" fmla="*/ 528638 h 733425"/>
                  <a:gd name="connsiteX14" fmla="*/ 831057 w 985838"/>
                  <a:gd name="connsiteY14" fmla="*/ 554831 h 733425"/>
                  <a:gd name="connsiteX15" fmla="*/ 895350 w 985838"/>
                  <a:gd name="connsiteY15" fmla="*/ 550069 h 733425"/>
                  <a:gd name="connsiteX16" fmla="*/ 935832 w 985838"/>
                  <a:gd name="connsiteY16" fmla="*/ 547688 h 733425"/>
                  <a:gd name="connsiteX17" fmla="*/ 962025 w 985838"/>
                  <a:gd name="connsiteY17" fmla="*/ 511969 h 733425"/>
                  <a:gd name="connsiteX18" fmla="*/ 985838 w 985838"/>
                  <a:gd name="connsiteY18" fmla="*/ 519113 h 733425"/>
                  <a:gd name="connsiteX19" fmla="*/ 962025 w 985838"/>
                  <a:gd name="connsiteY19" fmla="*/ 566738 h 733425"/>
                  <a:gd name="connsiteX20" fmla="*/ 909638 w 985838"/>
                  <a:gd name="connsiteY20" fmla="*/ 576263 h 733425"/>
                  <a:gd name="connsiteX21" fmla="*/ 895350 w 985838"/>
                  <a:gd name="connsiteY21" fmla="*/ 581025 h 733425"/>
                  <a:gd name="connsiteX22" fmla="*/ 888207 w 985838"/>
                  <a:gd name="connsiteY22" fmla="*/ 638175 h 733425"/>
                  <a:gd name="connsiteX23" fmla="*/ 866775 w 985838"/>
                  <a:gd name="connsiteY23" fmla="*/ 685800 h 733425"/>
                  <a:gd name="connsiteX24" fmla="*/ 835819 w 985838"/>
                  <a:gd name="connsiteY24" fmla="*/ 700088 h 733425"/>
                  <a:gd name="connsiteX25" fmla="*/ 776288 w 985838"/>
                  <a:gd name="connsiteY25" fmla="*/ 714375 h 733425"/>
                  <a:gd name="connsiteX26" fmla="*/ 723900 w 985838"/>
                  <a:gd name="connsiteY26" fmla="*/ 723900 h 733425"/>
                  <a:gd name="connsiteX27" fmla="*/ 664369 w 985838"/>
                  <a:gd name="connsiteY27" fmla="*/ 733425 h 733425"/>
                  <a:gd name="connsiteX28" fmla="*/ 621507 w 985838"/>
                  <a:gd name="connsiteY28" fmla="*/ 733425 h 733425"/>
                  <a:gd name="connsiteX29" fmla="*/ 571500 w 985838"/>
                  <a:gd name="connsiteY29" fmla="*/ 714375 h 733425"/>
                  <a:gd name="connsiteX30" fmla="*/ 538163 w 985838"/>
                  <a:gd name="connsiteY30" fmla="*/ 688181 h 733425"/>
                  <a:gd name="connsiteX31" fmla="*/ 516732 w 985838"/>
                  <a:gd name="connsiteY31" fmla="*/ 666750 h 733425"/>
                  <a:gd name="connsiteX32" fmla="*/ 473869 w 985838"/>
                  <a:gd name="connsiteY32" fmla="*/ 652463 h 733425"/>
                  <a:gd name="connsiteX33" fmla="*/ 423863 w 985838"/>
                  <a:gd name="connsiteY33" fmla="*/ 640556 h 733425"/>
                  <a:gd name="connsiteX34" fmla="*/ 390525 w 985838"/>
                  <a:gd name="connsiteY34" fmla="*/ 623888 h 733425"/>
                  <a:gd name="connsiteX35" fmla="*/ 359569 w 985838"/>
                  <a:gd name="connsiteY35" fmla="*/ 600075 h 733425"/>
                  <a:gd name="connsiteX36" fmla="*/ 335757 w 985838"/>
                  <a:gd name="connsiteY36" fmla="*/ 576263 h 733425"/>
                  <a:gd name="connsiteX37" fmla="*/ 316707 w 985838"/>
                  <a:gd name="connsiteY37" fmla="*/ 564356 h 733425"/>
                  <a:gd name="connsiteX38" fmla="*/ 285750 w 985838"/>
                  <a:gd name="connsiteY38" fmla="*/ 552450 h 733425"/>
                  <a:gd name="connsiteX39" fmla="*/ 254794 w 985838"/>
                  <a:gd name="connsiteY39" fmla="*/ 554831 h 733425"/>
                  <a:gd name="connsiteX40" fmla="*/ 230982 w 985838"/>
                  <a:gd name="connsiteY40" fmla="*/ 547688 h 733425"/>
                  <a:gd name="connsiteX41" fmla="*/ 211932 w 985838"/>
                  <a:gd name="connsiteY41" fmla="*/ 533400 h 733425"/>
                  <a:gd name="connsiteX42" fmla="*/ 195263 w 985838"/>
                  <a:gd name="connsiteY42" fmla="*/ 523875 h 733425"/>
                  <a:gd name="connsiteX43" fmla="*/ 161925 w 985838"/>
                  <a:gd name="connsiteY43" fmla="*/ 523875 h 733425"/>
                  <a:gd name="connsiteX44" fmla="*/ 135732 w 985838"/>
                  <a:gd name="connsiteY44" fmla="*/ 519113 h 733425"/>
                  <a:gd name="connsiteX45" fmla="*/ 109538 w 985838"/>
                  <a:gd name="connsiteY45" fmla="*/ 507206 h 733425"/>
                  <a:gd name="connsiteX46" fmla="*/ 78582 w 985838"/>
                  <a:gd name="connsiteY46" fmla="*/ 490538 h 733425"/>
                  <a:gd name="connsiteX47" fmla="*/ 69057 w 985838"/>
                  <a:gd name="connsiteY47" fmla="*/ 461963 h 733425"/>
                  <a:gd name="connsiteX48" fmla="*/ 52388 w 985838"/>
                  <a:gd name="connsiteY48" fmla="*/ 433388 h 733425"/>
                  <a:gd name="connsiteX49" fmla="*/ 45244 w 985838"/>
                  <a:gd name="connsiteY49" fmla="*/ 373856 h 733425"/>
                  <a:gd name="connsiteX50" fmla="*/ 21432 w 985838"/>
                  <a:gd name="connsiteY50" fmla="*/ 366713 h 733425"/>
                  <a:gd name="connsiteX51" fmla="*/ 14288 w 985838"/>
                  <a:gd name="connsiteY51" fmla="*/ 309563 h 733425"/>
                  <a:gd name="connsiteX52" fmla="*/ 2382 w 985838"/>
                  <a:gd name="connsiteY52" fmla="*/ 252413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985838" h="733425">
                    <a:moveTo>
                      <a:pt x="0" y="0"/>
                    </a:moveTo>
                    <a:lnTo>
                      <a:pt x="52388" y="59531"/>
                    </a:lnTo>
                    <a:lnTo>
                      <a:pt x="97632" y="88106"/>
                    </a:lnTo>
                    <a:lnTo>
                      <a:pt x="180975" y="130969"/>
                    </a:lnTo>
                    <a:lnTo>
                      <a:pt x="209550" y="147638"/>
                    </a:lnTo>
                    <a:lnTo>
                      <a:pt x="269082" y="183356"/>
                    </a:lnTo>
                    <a:lnTo>
                      <a:pt x="321469" y="209550"/>
                    </a:lnTo>
                    <a:lnTo>
                      <a:pt x="400050" y="235744"/>
                    </a:lnTo>
                    <a:lnTo>
                      <a:pt x="464344" y="280988"/>
                    </a:lnTo>
                    <a:lnTo>
                      <a:pt x="528638" y="347663"/>
                    </a:lnTo>
                    <a:lnTo>
                      <a:pt x="569119" y="392906"/>
                    </a:lnTo>
                    <a:lnTo>
                      <a:pt x="628650" y="454819"/>
                    </a:lnTo>
                    <a:lnTo>
                      <a:pt x="671513" y="492919"/>
                    </a:lnTo>
                    <a:lnTo>
                      <a:pt x="757238" y="528638"/>
                    </a:lnTo>
                    <a:lnTo>
                      <a:pt x="831057" y="554831"/>
                    </a:lnTo>
                    <a:lnTo>
                      <a:pt x="895350" y="550069"/>
                    </a:lnTo>
                    <a:lnTo>
                      <a:pt x="935832" y="547688"/>
                    </a:lnTo>
                    <a:lnTo>
                      <a:pt x="962025" y="511969"/>
                    </a:lnTo>
                    <a:lnTo>
                      <a:pt x="985838" y="519113"/>
                    </a:lnTo>
                    <a:lnTo>
                      <a:pt x="962025" y="566738"/>
                    </a:lnTo>
                    <a:lnTo>
                      <a:pt x="909638" y="576263"/>
                    </a:lnTo>
                    <a:lnTo>
                      <a:pt x="895350" y="581025"/>
                    </a:lnTo>
                    <a:lnTo>
                      <a:pt x="888207" y="638175"/>
                    </a:lnTo>
                    <a:lnTo>
                      <a:pt x="866775" y="685800"/>
                    </a:lnTo>
                    <a:lnTo>
                      <a:pt x="835819" y="700088"/>
                    </a:lnTo>
                    <a:lnTo>
                      <a:pt x="776288" y="714375"/>
                    </a:lnTo>
                    <a:lnTo>
                      <a:pt x="723900" y="723900"/>
                    </a:lnTo>
                    <a:lnTo>
                      <a:pt x="664369" y="733425"/>
                    </a:lnTo>
                    <a:lnTo>
                      <a:pt x="621507" y="733425"/>
                    </a:lnTo>
                    <a:lnTo>
                      <a:pt x="571500" y="714375"/>
                    </a:lnTo>
                    <a:lnTo>
                      <a:pt x="538163" y="688181"/>
                    </a:lnTo>
                    <a:lnTo>
                      <a:pt x="516732" y="666750"/>
                    </a:lnTo>
                    <a:lnTo>
                      <a:pt x="473869" y="652463"/>
                    </a:lnTo>
                    <a:lnTo>
                      <a:pt x="423863" y="640556"/>
                    </a:lnTo>
                    <a:lnTo>
                      <a:pt x="390525" y="623888"/>
                    </a:lnTo>
                    <a:lnTo>
                      <a:pt x="359569" y="600075"/>
                    </a:lnTo>
                    <a:lnTo>
                      <a:pt x="335757" y="576263"/>
                    </a:lnTo>
                    <a:lnTo>
                      <a:pt x="316707" y="564356"/>
                    </a:lnTo>
                    <a:lnTo>
                      <a:pt x="285750" y="552450"/>
                    </a:lnTo>
                    <a:lnTo>
                      <a:pt x="254794" y="554831"/>
                    </a:lnTo>
                    <a:lnTo>
                      <a:pt x="230982" y="547688"/>
                    </a:lnTo>
                    <a:lnTo>
                      <a:pt x="211932" y="533400"/>
                    </a:lnTo>
                    <a:lnTo>
                      <a:pt x="195263" y="523875"/>
                    </a:lnTo>
                    <a:lnTo>
                      <a:pt x="161925" y="523875"/>
                    </a:lnTo>
                    <a:lnTo>
                      <a:pt x="135732" y="519113"/>
                    </a:lnTo>
                    <a:lnTo>
                      <a:pt x="109538" y="507206"/>
                    </a:lnTo>
                    <a:lnTo>
                      <a:pt x="78582" y="490538"/>
                    </a:lnTo>
                    <a:lnTo>
                      <a:pt x="69057" y="461963"/>
                    </a:lnTo>
                    <a:lnTo>
                      <a:pt x="52388" y="433388"/>
                    </a:lnTo>
                    <a:lnTo>
                      <a:pt x="45244" y="373856"/>
                    </a:lnTo>
                    <a:lnTo>
                      <a:pt x="21432" y="366713"/>
                    </a:lnTo>
                    <a:lnTo>
                      <a:pt x="14288" y="309563"/>
                    </a:lnTo>
                    <a:lnTo>
                      <a:pt x="2382" y="252413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1" name="Freeform 340"/>
              <p:cNvSpPr/>
              <p:nvPr/>
            </p:nvSpPr>
            <p:spPr>
              <a:xfrm>
                <a:off x="4538287" y="5122375"/>
                <a:ext cx="197764" cy="78598"/>
              </a:xfrm>
              <a:custGeom>
                <a:avLst/>
                <a:gdLst>
                  <a:gd name="connsiteX0" fmla="*/ 0 w 197643"/>
                  <a:gd name="connsiteY0" fmla="*/ 0 h 78581"/>
                  <a:gd name="connsiteX1" fmla="*/ 54768 w 197643"/>
                  <a:gd name="connsiteY1" fmla="*/ 7144 h 78581"/>
                  <a:gd name="connsiteX2" fmla="*/ 102393 w 197643"/>
                  <a:gd name="connsiteY2" fmla="*/ 16669 h 78581"/>
                  <a:gd name="connsiteX3" fmla="*/ 133350 w 197643"/>
                  <a:gd name="connsiteY3" fmla="*/ 35719 h 78581"/>
                  <a:gd name="connsiteX4" fmla="*/ 171450 w 197643"/>
                  <a:gd name="connsiteY4" fmla="*/ 52387 h 78581"/>
                  <a:gd name="connsiteX5" fmla="*/ 171450 w 197643"/>
                  <a:gd name="connsiteY5" fmla="*/ 52387 h 78581"/>
                  <a:gd name="connsiteX6" fmla="*/ 197643 w 197643"/>
                  <a:gd name="connsiteY6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643" h="78581">
                    <a:moveTo>
                      <a:pt x="0" y="0"/>
                    </a:moveTo>
                    <a:lnTo>
                      <a:pt x="54768" y="7144"/>
                    </a:lnTo>
                    <a:lnTo>
                      <a:pt x="102393" y="16669"/>
                    </a:lnTo>
                    <a:lnTo>
                      <a:pt x="133350" y="35719"/>
                    </a:lnTo>
                    <a:lnTo>
                      <a:pt x="171450" y="52387"/>
                    </a:lnTo>
                    <a:lnTo>
                      <a:pt x="171450" y="52387"/>
                    </a:lnTo>
                    <a:lnTo>
                      <a:pt x="197643" y="7858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2" name="Freeform 341"/>
              <p:cNvSpPr/>
              <p:nvPr/>
            </p:nvSpPr>
            <p:spPr>
              <a:xfrm>
                <a:off x="4525609" y="5124909"/>
                <a:ext cx="215512" cy="91276"/>
              </a:xfrm>
              <a:custGeom>
                <a:avLst/>
                <a:gdLst>
                  <a:gd name="connsiteX0" fmla="*/ 0 w 197644"/>
                  <a:gd name="connsiteY0" fmla="*/ 0 h 92869"/>
                  <a:gd name="connsiteX1" fmla="*/ 16669 w 197644"/>
                  <a:gd name="connsiteY1" fmla="*/ 54769 h 92869"/>
                  <a:gd name="connsiteX2" fmla="*/ 47625 w 197644"/>
                  <a:gd name="connsiteY2" fmla="*/ 73819 h 92869"/>
                  <a:gd name="connsiteX3" fmla="*/ 73819 w 197644"/>
                  <a:gd name="connsiteY3" fmla="*/ 88106 h 92869"/>
                  <a:gd name="connsiteX4" fmla="*/ 116681 w 197644"/>
                  <a:gd name="connsiteY4" fmla="*/ 90488 h 92869"/>
                  <a:gd name="connsiteX5" fmla="*/ 154781 w 197644"/>
                  <a:gd name="connsiteY5" fmla="*/ 90488 h 92869"/>
                  <a:gd name="connsiteX6" fmla="*/ 183356 w 197644"/>
                  <a:gd name="connsiteY6" fmla="*/ 92869 h 92869"/>
                  <a:gd name="connsiteX7" fmla="*/ 197644 w 197644"/>
                  <a:gd name="connsiteY7" fmla="*/ 90488 h 92869"/>
                  <a:gd name="connsiteX8" fmla="*/ 195263 w 197644"/>
                  <a:gd name="connsiteY8" fmla="*/ 78581 h 92869"/>
                  <a:gd name="connsiteX0" fmla="*/ 0 w 197644"/>
                  <a:gd name="connsiteY0" fmla="*/ 0 h 92869"/>
                  <a:gd name="connsiteX1" fmla="*/ 4763 w 197644"/>
                  <a:gd name="connsiteY1" fmla="*/ 21431 h 92869"/>
                  <a:gd name="connsiteX2" fmla="*/ 16669 w 197644"/>
                  <a:gd name="connsiteY2" fmla="*/ 54769 h 92869"/>
                  <a:gd name="connsiteX3" fmla="*/ 47625 w 197644"/>
                  <a:gd name="connsiteY3" fmla="*/ 73819 h 92869"/>
                  <a:gd name="connsiteX4" fmla="*/ 73819 w 197644"/>
                  <a:gd name="connsiteY4" fmla="*/ 88106 h 92869"/>
                  <a:gd name="connsiteX5" fmla="*/ 116681 w 197644"/>
                  <a:gd name="connsiteY5" fmla="*/ 90488 h 92869"/>
                  <a:gd name="connsiteX6" fmla="*/ 154781 w 197644"/>
                  <a:gd name="connsiteY6" fmla="*/ 90488 h 92869"/>
                  <a:gd name="connsiteX7" fmla="*/ 183356 w 197644"/>
                  <a:gd name="connsiteY7" fmla="*/ 92869 h 92869"/>
                  <a:gd name="connsiteX8" fmla="*/ 197644 w 197644"/>
                  <a:gd name="connsiteY8" fmla="*/ 90488 h 92869"/>
                  <a:gd name="connsiteX9" fmla="*/ 195263 w 197644"/>
                  <a:gd name="connsiteY9" fmla="*/ 78581 h 92869"/>
                  <a:gd name="connsiteX0" fmla="*/ 16668 w 214312"/>
                  <a:gd name="connsiteY0" fmla="*/ 0 h 92869"/>
                  <a:gd name="connsiteX1" fmla="*/ 0 w 214312"/>
                  <a:gd name="connsiteY1" fmla="*/ 28574 h 92869"/>
                  <a:gd name="connsiteX2" fmla="*/ 33337 w 214312"/>
                  <a:gd name="connsiteY2" fmla="*/ 54769 h 92869"/>
                  <a:gd name="connsiteX3" fmla="*/ 64293 w 214312"/>
                  <a:gd name="connsiteY3" fmla="*/ 73819 h 92869"/>
                  <a:gd name="connsiteX4" fmla="*/ 90487 w 214312"/>
                  <a:gd name="connsiteY4" fmla="*/ 88106 h 92869"/>
                  <a:gd name="connsiteX5" fmla="*/ 133349 w 214312"/>
                  <a:gd name="connsiteY5" fmla="*/ 90488 h 92869"/>
                  <a:gd name="connsiteX6" fmla="*/ 171449 w 214312"/>
                  <a:gd name="connsiteY6" fmla="*/ 90488 h 92869"/>
                  <a:gd name="connsiteX7" fmla="*/ 200024 w 214312"/>
                  <a:gd name="connsiteY7" fmla="*/ 92869 h 92869"/>
                  <a:gd name="connsiteX8" fmla="*/ 214312 w 214312"/>
                  <a:gd name="connsiteY8" fmla="*/ 90488 h 92869"/>
                  <a:gd name="connsiteX9" fmla="*/ 211931 w 214312"/>
                  <a:gd name="connsiteY9" fmla="*/ 78581 h 9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312" h="92869">
                    <a:moveTo>
                      <a:pt x="16668" y="0"/>
                    </a:moveTo>
                    <a:lnTo>
                      <a:pt x="0" y="28574"/>
                    </a:lnTo>
                    <a:lnTo>
                      <a:pt x="33337" y="54769"/>
                    </a:lnTo>
                    <a:lnTo>
                      <a:pt x="64293" y="73819"/>
                    </a:lnTo>
                    <a:lnTo>
                      <a:pt x="90487" y="88106"/>
                    </a:lnTo>
                    <a:lnTo>
                      <a:pt x="133349" y="90488"/>
                    </a:lnTo>
                    <a:lnTo>
                      <a:pt x="171449" y="90488"/>
                    </a:lnTo>
                    <a:lnTo>
                      <a:pt x="200024" y="92869"/>
                    </a:lnTo>
                    <a:lnTo>
                      <a:pt x="214312" y="90488"/>
                    </a:lnTo>
                    <a:lnTo>
                      <a:pt x="211931" y="7858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3" name="Freeform 342"/>
              <p:cNvSpPr/>
              <p:nvPr/>
            </p:nvSpPr>
            <p:spPr>
              <a:xfrm>
                <a:off x="4378554" y="5578754"/>
                <a:ext cx="276363" cy="294111"/>
              </a:xfrm>
              <a:custGeom>
                <a:avLst/>
                <a:gdLst>
                  <a:gd name="connsiteX0" fmla="*/ 276225 w 276225"/>
                  <a:gd name="connsiteY0" fmla="*/ 0 h 292894"/>
                  <a:gd name="connsiteX1" fmla="*/ 223837 w 276225"/>
                  <a:gd name="connsiteY1" fmla="*/ 4762 h 292894"/>
                  <a:gd name="connsiteX2" fmla="*/ 173831 w 276225"/>
                  <a:gd name="connsiteY2" fmla="*/ 19050 h 292894"/>
                  <a:gd name="connsiteX3" fmla="*/ 138112 w 276225"/>
                  <a:gd name="connsiteY3" fmla="*/ 23812 h 292894"/>
                  <a:gd name="connsiteX4" fmla="*/ 97631 w 276225"/>
                  <a:gd name="connsiteY4" fmla="*/ 26194 h 292894"/>
                  <a:gd name="connsiteX5" fmla="*/ 64294 w 276225"/>
                  <a:gd name="connsiteY5" fmla="*/ 28575 h 292894"/>
                  <a:gd name="connsiteX6" fmla="*/ 38100 w 276225"/>
                  <a:gd name="connsiteY6" fmla="*/ 52387 h 292894"/>
                  <a:gd name="connsiteX7" fmla="*/ 11906 w 276225"/>
                  <a:gd name="connsiteY7" fmla="*/ 85725 h 292894"/>
                  <a:gd name="connsiteX8" fmla="*/ 2381 w 276225"/>
                  <a:gd name="connsiteY8" fmla="*/ 147637 h 292894"/>
                  <a:gd name="connsiteX9" fmla="*/ 2381 w 276225"/>
                  <a:gd name="connsiteY9" fmla="*/ 166687 h 292894"/>
                  <a:gd name="connsiteX10" fmla="*/ 2381 w 276225"/>
                  <a:gd name="connsiteY10" fmla="*/ 190500 h 292894"/>
                  <a:gd name="connsiteX11" fmla="*/ 0 w 276225"/>
                  <a:gd name="connsiteY11" fmla="*/ 269081 h 292894"/>
                  <a:gd name="connsiteX12" fmla="*/ 0 w 276225"/>
                  <a:gd name="connsiteY12" fmla="*/ 292894 h 29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292894">
                    <a:moveTo>
                      <a:pt x="276225" y="0"/>
                    </a:moveTo>
                    <a:lnTo>
                      <a:pt x="223837" y="4762"/>
                    </a:lnTo>
                    <a:lnTo>
                      <a:pt x="173831" y="19050"/>
                    </a:lnTo>
                    <a:lnTo>
                      <a:pt x="138112" y="23812"/>
                    </a:lnTo>
                    <a:lnTo>
                      <a:pt x="97631" y="26194"/>
                    </a:lnTo>
                    <a:lnTo>
                      <a:pt x="64294" y="28575"/>
                    </a:lnTo>
                    <a:lnTo>
                      <a:pt x="38100" y="52387"/>
                    </a:lnTo>
                    <a:lnTo>
                      <a:pt x="11906" y="85725"/>
                    </a:lnTo>
                    <a:lnTo>
                      <a:pt x="2381" y="147637"/>
                    </a:lnTo>
                    <a:lnTo>
                      <a:pt x="2381" y="166687"/>
                    </a:lnTo>
                    <a:lnTo>
                      <a:pt x="2381" y="190500"/>
                    </a:lnTo>
                    <a:cubicBezTo>
                      <a:pt x="1587" y="216694"/>
                      <a:pt x="794" y="242887"/>
                      <a:pt x="0" y="269081"/>
                    </a:cubicBezTo>
                    <a:lnTo>
                      <a:pt x="0" y="292894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4" name="Freeform 343"/>
              <p:cNvSpPr/>
              <p:nvPr/>
            </p:nvSpPr>
            <p:spPr>
              <a:xfrm>
                <a:off x="3813154" y="5528045"/>
                <a:ext cx="603432" cy="469055"/>
              </a:xfrm>
              <a:custGeom>
                <a:avLst/>
                <a:gdLst>
                  <a:gd name="connsiteX0" fmla="*/ 545307 w 604838"/>
                  <a:gd name="connsiteY0" fmla="*/ 335756 h 466725"/>
                  <a:gd name="connsiteX1" fmla="*/ 545307 w 604838"/>
                  <a:gd name="connsiteY1" fmla="*/ 278606 h 466725"/>
                  <a:gd name="connsiteX2" fmla="*/ 550069 w 604838"/>
                  <a:gd name="connsiteY2" fmla="*/ 245268 h 466725"/>
                  <a:gd name="connsiteX3" fmla="*/ 554832 w 604838"/>
                  <a:gd name="connsiteY3" fmla="*/ 223837 h 466725"/>
                  <a:gd name="connsiteX4" fmla="*/ 554832 w 604838"/>
                  <a:gd name="connsiteY4" fmla="*/ 190500 h 466725"/>
                  <a:gd name="connsiteX5" fmla="*/ 557213 w 604838"/>
                  <a:gd name="connsiteY5" fmla="*/ 161925 h 466725"/>
                  <a:gd name="connsiteX6" fmla="*/ 569119 w 604838"/>
                  <a:gd name="connsiteY6" fmla="*/ 133350 h 466725"/>
                  <a:gd name="connsiteX7" fmla="*/ 578644 w 604838"/>
                  <a:gd name="connsiteY7" fmla="*/ 119062 h 466725"/>
                  <a:gd name="connsiteX8" fmla="*/ 604838 w 604838"/>
                  <a:gd name="connsiteY8" fmla="*/ 76200 h 466725"/>
                  <a:gd name="connsiteX9" fmla="*/ 581025 w 604838"/>
                  <a:gd name="connsiteY9" fmla="*/ 76200 h 466725"/>
                  <a:gd name="connsiteX10" fmla="*/ 550069 w 604838"/>
                  <a:gd name="connsiteY10" fmla="*/ 76200 h 466725"/>
                  <a:gd name="connsiteX11" fmla="*/ 490538 w 604838"/>
                  <a:gd name="connsiteY11" fmla="*/ 59531 h 466725"/>
                  <a:gd name="connsiteX12" fmla="*/ 464344 w 604838"/>
                  <a:gd name="connsiteY12" fmla="*/ 42862 h 466725"/>
                  <a:gd name="connsiteX13" fmla="*/ 435769 w 604838"/>
                  <a:gd name="connsiteY13" fmla="*/ 26193 h 466725"/>
                  <a:gd name="connsiteX14" fmla="*/ 416719 w 604838"/>
                  <a:gd name="connsiteY14" fmla="*/ 4762 h 466725"/>
                  <a:gd name="connsiteX15" fmla="*/ 388144 w 604838"/>
                  <a:gd name="connsiteY15" fmla="*/ 0 h 466725"/>
                  <a:gd name="connsiteX16" fmla="*/ 369094 w 604838"/>
                  <a:gd name="connsiteY16" fmla="*/ 0 h 466725"/>
                  <a:gd name="connsiteX17" fmla="*/ 345282 w 604838"/>
                  <a:gd name="connsiteY17" fmla="*/ 0 h 466725"/>
                  <a:gd name="connsiteX18" fmla="*/ 323850 w 604838"/>
                  <a:gd name="connsiteY18" fmla="*/ 14287 h 466725"/>
                  <a:gd name="connsiteX19" fmla="*/ 307182 w 604838"/>
                  <a:gd name="connsiteY19" fmla="*/ 30956 h 466725"/>
                  <a:gd name="connsiteX20" fmla="*/ 302419 w 604838"/>
                  <a:gd name="connsiteY20" fmla="*/ 57150 h 466725"/>
                  <a:gd name="connsiteX21" fmla="*/ 307182 w 604838"/>
                  <a:gd name="connsiteY21" fmla="*/ 85725 h 466725"/>
                  <a:gd name="connsiteX22" fmla="*/ 338138 w 604838"/>
                  <a:gd name="connsiteY22" fmla="*/ 130968 h 466725"/>
                  <a:gd name="connsiteX23" fmla="*/ 359569 w 604838"/>
                  <a:gd name="connsiteY23" fmla="*/ 154781 h 466725"/>
                  <a:gd name="connsiteX24" fmla="*/ 397669 w 604838"/>
                  <a:gd name="connsiteY24" fmla="*/ 169068 h 466725"/>
                  <a:gd name="connsiteX25" fmla="*/ 423863 w 604838"/>
                  <a:gd name="connsiteY25" fmla="*/ 176212 h 466725"/>
                  <a:gd name="connsiteX26" fmla="*/ 457200 w 604838"/>
                  <a:gd name="connsiteY26" fmla="*/ 166687 h 466725"/>
                  <a:gd name="connsiteX27" fmla="*/ 490538 w 604838"/>
                  <a:gd name="connsiteY27" fmla="*/ 164306 h 466725"/>
                  <a:gd name="connsiteX28" fmla="*/ 511969 w 604838"/>
                  <a:gd name="connsiteY28" fmla="*/ 171450 h 466725"/>
                  <a:gd name="connsiteX29" fmla="*/ 521494 w 604838"/>
                  <a:gd name="connsiteY29" fmla="*/ 190500 h 466725"/>
                  <a:gd name="connsiteX30" fmla="*/ 528638 w 604838"/>
                  <a:gd name="connsiteY30" fmla="*/ 214312 h 466725"/>
                  <a:gd name="connsiteX31" fmla="*/ 516732 w 604838"/>
                  <a:gd name="connsiteY31" fmla="*/ 235743 h 466725"/>
                  <a:gd name="connsiteX32" fmla="*/ 490538 w 604838"/>
                  <a:gd name="connsiteY32" fmla="*/ 209550 h 466725"/>
                  <a:gd name="connsiteX33" fmla="*/ 464344 w 604838"/>
                  <a:gd name="connsiteY33" fmla="*/ 202406 h 466725"/>
                  <a:gd name="connsiteX34" fmla="*/ 435769 w 604838"/>
                  <a:gd name="connsiteY34" fmla="*/ 200025 h 466725"/>
                  <a:gd name="connsiteX35" fmla="*/ 402432 w 604838"/>
                  <a:gd name="connsiteY35" fmla="*/ 204787 h 466725"/>
                  <a:gd name="connsiteX36" fmla="*/ 388144 w 604838"/>
                  <a:gd name="connsiteY36" fmla="*/ 211931 h 466725"/>
                  <a:gd name="connsiteX37" fmla="*/ 364332 w 604838"/>
                  <a:gd name="connsiteY37" fmla="*/ 207168 h 466725"/>
                  <a:gd name="connsiteX38" fmla="*/ 347663 w 604838"/>
                  <a:gd name="connsiteY38" fmla="*/ 219075 h 466725"/>
                  <a:gd name="connsiteX39" fmla="*/ 338138 w 604838"/>
                  <a:gd name="connsiteY39" fmla="*/ 219075 h 466725"/>
                  <a:gd name="connsiteX40" fmla="*/ 319088 w 604838"/>
                  <a:gd name="connsiteY40" fmla="*/ 192881 h 466725"/>
                  <a:gd name="connsiteX41" fmla="*/ 302419 w 604838"/>
                  <a:gd name="connsiteY41" fmla="*/ 176212 h 466725"/>
                  <a:gd name="connsiteX42" fmla="*/ 271463 w 604838"/>
                  <a:gd name="connsiteY42" fmla="*/ 169068 h 466725"/>
                  <a:gd name="connsiteX43" fmla="*/ 216694 w 604838"/>
                  <a:gd name="connsiteY43" fmla="*/ 180975 h 466725"/>
                  <a:gd name="connsiteX44" fmla="*/ 178594 w 604838"/>
                  <a:gd name="connsiteY44" fmla="*/ 197643 h 466725"/>
                  <a:gd name="connsiteX45" fmla="*/ 130969 w 604838"/>
                  <a:gd name="connsiteY45" fmla="*/ 214312 h 466725"/>
                  <a:gd name="connsiteX46" fmla="*/ 95250 w 604838"/>
                  <a:gd name="connsiteY46" fmla="*/ 219075 h 466725"/>
                  <a:gd name="connsiteX47" fmla="*/ 57150 w 604838"/>
                  <a:gd name="connsiteY47" fmla="*/ 230981 h 466725"/>
                  <a:gd name="connsiteX48" fmla="*/ 21432 w 604838"/>
                  <a:gd name="connsiteY48" fmla="*/ 245268 h 466725"/>
                  <a:gd name="connsiteX49" fmla="*/ 0 w 604838"/>
                  <a:gd name="connsiteY49" fmla="*/ 257175 h 466725"/>
                  <a:gd name="connsiteX50" fmla="*/ 0 w 604838"/>
                  <a:gd name="connsiteY50" fmla="*/ 269081 h 466725"/>
                  <a:gd name="connsiteX51" fmla="*/ 7144 w 604838"/>
                  <a:gd name="connsiteY51" fmla="*/ 295275 h 466725"/>
                  <a:gd name="connsiteX52" fmla="*/ 47625 w 604838"/>
                  <a:gd name="connsiteY52" fmla="*/ 323850 h 466725"/>
                  <a:gd name="connsiteX53" fmla="*/ 92869 w 604838"/>
                  <a:gd name="connsiteY53" fmla="*/ 342900 h 466725"/>
                  <a:gd name="connsiteX54" fmla="*/ 102394 w 604838"/>
                  <a:gd name="connsiteY54" fmla="*/ 373856 h 466725"/>
                  <a:gd name="connsiteX55" fmla="*/ 130969 w 604838"/>
                  <a:gd name="connsiteY55" fmla="*/ 402431 h 466725"/>
                  <a:gd name="connsiteX56" fmla="*/ 164307 w 604838"/>
                  <a:gd name="connsiteY56" fmla="*/ 414337 h 466725"/>
                  <a:gd name="connsiteX57" fmla="*/ 188119 w 604838"/>
                  <a:gd name="connsiteY57" fmla="*/ 450056 h 466725"/>
                  <a:gd name="connsiteX58" fmla="*/ 200025 w 604838"/>
                  <a:gd name="connsiteY58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604838" h="466725">
                    <a:moveTo>
                      <a:pt x="545307" y="335756"/>
                    </a:moveTo>
                    <a:lnTo>
                      <a:pt x="545307" y="278606"/>
                    </a:lnTo>
                    <a:lnTo>
                      <a:pt x="550069" y="245268"/>
                    </a:lnTo>
                    <a:lnTo>
                      <a:pt x="554832" y="223837"/>
                    </a:lnTo>
                    <a:lnTo>
                      <a:pt x="554832" y="190500"/>
                    </a:lnTo>
                    <a:lnTo>
                      <a:pt x="557213" y="161925"/>
                    </a:lnTo>
                    <a:lnTo>
                      <a:pt x="569119" y="133350"/>
                    </a:lnTo>
                    <a:lnTo>
                      <a:pt x="578644" y="119062"/>
                    </a:lnTo>
                    <a:lnTo>
                      <a:pt x="604838" y="76200"/>
                    </a:lnTo>
                    <a:lnTo>
                      <a:pt x="581025" y="76200"/>
                    </a:lnTo>
                    <a:lnTo>
                      <a:pt x="550069" y="76200"/>
                    </a:lnTo>
                    <a:lnTo>
                      <a:pt x="490538" y="59531"/>
                    </a:lnTo>
                    <a:lnTo>
                      <a:pt x="464344" y="42862"/>
                    </a:lnTo>
                    <a:lnTo>
                      <a:pt x="435769" y="26193"/>
                    </a:lnTo>
                    <a:lnTo>
                      <a:pt x="416719" y="4762"/>
                    </a:lnTo>
                    <a:lnTo>
                      <a:pt x="388144" y="0"/>
                    </a:lnTo>
                    <a:lnTo>
                      <a:pt x="369094" y="0"/>
                    </a:lnTo>
                    <a:lnTo>
                      <a:pt x="345282" y="0"/>
                    </a:lnTo>
                    <a:lnTo>
                      <a:pt x="323850" y="14287"/>
                    </a:lnTo>
                    <a:lnTo>
                      <a:pt x="307182" y="30956"/>
                    </a:lnTo>
                    <a:lnTo>
                      <a:pt x="302419" y="57150"/>
                    </a:lnTo>
                    <a:lnTo>
                      <a:pt x="307182" y="85725"/>
                    </a:lnTo>
                    <a:lnTo>
                      <a:pt x="338138" y="130968"/>
                    </a:lnTo>
                    <a:lnTo>
                      <a:pt x="359569" y="154781"/>
                    </a:lnTo>
                    <a:lnTo>
                      <a:pt x="397669" y="169068"/>
                    </a:lnTo>
                    <a:lnTo>
                      <a:pt x="423863" y="176212"/>
                    </a:lnTo>
                    <a:lnTo>
                      <a:pt x="457200" y="166687"/>
                    </a:lnTo>
                    <a:lnTo>
                      <a:pt x="490538" y="164306"/>
                    </a:lnTo>
                    <a:lnTo>
                      <a:pt x="511969" y="171450"/>
                    </a:lnTo>
                    <a:lnTo>
                      <a:pt x="521494" y="190500"/>
                    </a:lnTo>
                    <a:lnTo>
                      <a:pt x="528638" y="214312"/>
                    </a:lnTo>
                    <a:lnTo>
                      <a:pt x="516732" y="235743"/>
                    </a:lnTo>
                    <a:lnTo>
                      <a:pt x="490538" y="209550"/>
                    </a:lnTo>
                    <a:lnTo>
                      <a:pt x="464344" y="202406"/>
                    </a:lnTo>
                    <a:lnTo>
                      <a:pt x="435769" y="200025"/>
                    </a:lnTo>
                    <a:lnTo>
                      <a:pt x="402432" y="204787"/>
                    </a:lnTo>
                    <a:lnTo>
                      <a:pt x="388144" y="211931"/>
                    </a:lnTo>
                    <a:lnTo>
                      <a:pt x="364332" y="207168"/>
                    </a:lnTo>
                    <a:lnTo>
                      <a:pt x="347663" y="219075"/>
                    </a:lnTo>
                    <a:lnTo>
                      <a:pt x="338138" y="219075"/>
                    </a:lnTo>
                    <a:lnTo>
                      <a:pt x="319088" y="192881"/>
                    </a:lnTo>
                    <a:lnTo>
                      <a:pt x="302419" y="176212"/>
                    </a:lnTo>
                    <a:lnTo>
                      <a:pt x="271463" y="169068"/>
                    </a:lnTo>
                    <a:lnTo>
                      <a:pt x="216694" y="180975"/>
                    </a:lnTo>
                    <a:lnTo>
                      <a:pt x="178594" y="197643"/>
                    </a:lnTo>
                    <a:lnTo>
                      <a:pt x="130969" y="214312"/>
                    </a:lnTo>
                    <a:lnTo>
                      <a:pt x="95250" y="219075"/>
                    </a:lnTo>
                    <a:lnTo>
                      <a:pt x="57150" y="230981"/>
                    </a:lnTo>
                    <a:lnTo>
                      <a:pt x="21432" y="245268"/>
                    </a:lnTo>
                    <a:lnTo>
                      <a:pt x="0" y="257175"/>
                    </a:lnTo>
                    <a:lnTo>
                      <a:pt x="0" y="269081"/>
                    </a:lnTo>
                    <a:lnTo>
                      <a:pt x="7144" y="295275"/>
                    </a:lnTo>
                    <a:lnTo>
                      <a:pt x="47625" y="323850"/>
                    </a:lnTo>
                    <a:lnTo>
                      <a:pt x="92869" y="342900"/>
                    </a:lnTo>
                    <a:lnTo>
                      <a:pt x="102394" y="373856"/>
                    </a:lnTo>
                    <a:lnTo>
                      <a:pt x="130969" y="402431"/>
                    </a:lnTo>
                    <a:lnTo>
                      <a:pt x="164307" y="414337"/>
                    </a:lnTo>
                    <a:lnTo>
                      <a:pt x="188119" y="450056"/>
                    </a:lnTo>
                    <a:lnTo>
                      <a:pt x="200025" y="46672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5" name="Freeform 344"/>
              <p:cNvSpPr/>
              <p:nvPr/>
            </p:nvSpPr>
            <p:spPr>
              <a:xfrm>
                <a:off x="4008381" y="5992029"/>
                <a:ext cx="517228" cy="172410"/>
              </a:xfrm>
              <a:custGeom>
                <a:avLst/>
                <a:gdLst>
                  <a:gd name="connsiteX0" fmla="*/ 0 w 519112"/>
                  <a:gd name="connsiteY0" fmla="*/ 0 h 173831"/>
                  <a:gd name="connsiteX1" fmla="*/ 35719 w 519112"/>
                  <a:gd name="connsiteY1" fmla="*/ 50006 h 173831"/>
                  <a:gd name="connsiteX2" fmla="*/ 92869 w 519112"/>
                  <a:gd name="connsiteY2" fmla="*/ 57150 h 173831"/>
                  <a:gd name="connsiteX3" fmla="*/ 133350 w 519112"/>
                  <a:gd name="connsiteY3" fmla="*/ 66675 h 173831"/>
                  <a:gd name="connsiteX4" fmla="*/ 154781 w 519112"/>
                  <a:gd name="connsiteY4" fmla="*/ 73819 h 173831"/>
                  <a:gd name="connsiteX5" fmla="*/ 195262 w 519112"/>
                  <a:gd name="connsiteY5" fmla="*/ 61913 h 173831"/>
                  <a:gd name="connsiteX6" fmla="*/ 240506 w 519112"/>
                  <a:gd name="connsiteY6" fmla="*/ 78581 h 173831"/>
                  <a:gd name="connsiteX7" fmla="*/ 264319 w 519112"/>
                  <a:gd name="connsiteY7" fmla="*/ 71438 h 173831"/>
                  <a:gd name="connsiteX8" fmla="*/ 311944 w 519112"/>
                  <a:gd name="connsiteY8" fmla="*/ 97631 h 173831"/>
                  <a:gd name="connsiteX9" fmla="*/ 350044 w 519112"/>
                  <a:gd name="connsiteY9" fmla="*/ 128588 h 173831"/>
                  <a:gd name="connsiteX10" fmla="*/ 378619 w 519112"/>
                  <a:gd name="connsiteY10" fmla="*/ 135731 h 173831"/>
                  <a:gd name="connsiteX11" fmla="*/ 414337 w 519112"/>
                  <a:gd name="connsiteY11" fmla="*/ 109538 h 173831"/>
                  <a:gd name="connsiteX12" fmla="*/ 438150 w 519112"/>
                  <a:gd name="connsiteY12" fmla="*/ 114300 h 173831"/>
                  <a:gd name="connsiteX13" fmla="*/ 459581 w 519112"/>
                  <a:gd name="connsiteY13" fmla="*/ 128588 h 173831"/>
                  <a:gd name="connsiteX14" fmla="*/ 478631 w 519112"/>
                  <a:gd name="connsiteY14" fmla="*/ 140494 h 173831"/>
                  <a:gd name="connsiteX15" fmla="*/ 478631 w 519112"/>
                  <a:gd name="connsiteY15" fmla="*/ 140494 h 173831"/>
                  <a:gd name="connsiteX16" fmla="*/ 509587 w 519112"/>
                  <a:gd name="connsiteY16" fmla="*/ 154781 h 173831"/>
                  <a:gd name="connsiteX17" fmla="*/ 519112 w 519112"/>
                  <a:gd name="connsiteY17" fmla="*/ 173831 h 173831"/>
                  <a:gd name="connsiteX0" fmla="*/ 0 w 519112"/>
                  <a:gd name="connsiteY0" fmla="*/ 0 h 173831"/>
                  <a:gd name="connsiteX1" fmla="*/ 35719 w 519112"/>
                  <a:gd name="connsiteY1" fmla="*/ 50006 h 173831"/>
                  <a:gd name="connsiteX2" fmla="*/ 92869 w 519112"/>
                  <a:gd name="connsiteY2" fmla="*/ 57150 h 173831"/>
                  <a:gd name="connsiteX3" fmla="*/ 133350 w 519112"/>
                  <a:gd name="connsiteY3" fmla="*/ 66675 h 173831"/>
                  <a:gd name="connsiteX4" fmla="*/ 154781 w 519112"/>
                  <a:gd name="connsiteY4" fmla="*/ 73819 h 173831"/>
                  <a:gd name="connsiteX5" fmla="*/ 195262 w 519112"/>
                  <a:gd name="connsiteY5" fmla="*/ 61913 h 173831"/>
                  <a:gd name="connsiteX6" fmla="*/ 240506 w 519112"/>
                  <a:gd name="connsiteY6" fmla="*/ 78581 h 173831"/>
                  <a:gd name="connsiteX7" fmla="*/ 264319 w 519112"/>
                  <a:gd name="connsiteY7" fmla="*/ 71438 h 173831"/>
                  <a:gd name="connsiteX8" fmla="*/ 311944 w 519112"/>
                  <a:gd name="connsiteY8" fmla="*/ 97631 h 173831"/>
                  <a:gd name="connsiteX9" fmla="*/ 350044 w 519112"/>
                  <a:gd name="connsiteY9" fmla="*/ 128588 h 173831"/>
                  <a:gd name="connsiteX10" fmla="*/ 378619 w 519112"/>
                  <a:gd name="connsiteY10" fmla="*/ 135731 h 173831"/>
                  <a:gd name="connsiteX11" fmla="*/ 397668 w 519112"/>
                  <a:gd name="connsiteY11" fmla="*/ 109538 h 173831"/>
                  <a:gd name="connsiteX12" fmla="*/ 438150 w 519112"/>
                  <a:gd name="connsiteY12" fmla="*/ 114300 h 173831"/>
                  <a:gd name="connsiteX13" fmla="*/ 459581 w 519112"/>
                  <a:gd name="connsiteY13" fmla="*/ 128588 h 173831"/>
                  <a:gd name="connsiteX14" fmla="*/ 478631 w 519112"/>
                  <a:gd name="connsiteY14" fmla="*/ 140494 h 173831"/>
                  <a:gd name="connsiteX15" fmla="*/ 478631 w 519112"/>
                  <a:gd name="connsiteY15" fmla="*/ 140494 h 173831"/>
                  <a:gd name="connsiteX16" fmla="*/ 509587 w 519112"/>
                  <a:gd name="connsiteY16" fmla="*/ 154781 h 173831"/>
                  <a:gd name="connsiteX17" fmla="*/ 519112 w 519112"/>
                  <a:gd name="connsiteY17" fmla="*/ 173831 h 173831"/>
                  <a:gd name="connsiteX0" fmla="*/ 0 w 519112"/>
                  <a:gd name="connsiteY0" fmla="*/ 0 h 173831"/>
                  <a:gd name="connsiteX1" fmla="*/ 35719 w 519112"/>
                  <a:gd name="connsiteY1" fmla="*/ 50006 h 173831"/>
                  <a:gd name="connsiteX2" fmla="*/ 92869 w 519112"/>
                  <a:gd name="connsiteY2" fmla="*/ 57150 h 173831"/>
                  <a:gd name="connsiteX3" fmla="*/ 133350 w 519112"/>
                  <a:gd name="connsiteY3" fmla="*/ 66675 h 173831"/>
                  <a:gd name="connsiteX4" fmla="*/ 154781 w 519112"/>
                  <a:gd name="connsiteY4" fmla="*/ 73819 h 173831"/>
                  <a:gd name="connsiteX5" fmla="*/ 195262 w 519112"/>
                  <a:gd name="connsiteY5" fmla="*/ 61913 h 173831"/>
                  <a:gd name="connsiteX6" fmla="*/ 240506 w 519112"/>
                  <a:gd name="connsiteY6" fmla="*/ 78581 h 173831"/>
                  <a:gd name="connsiteX7" fmla="*/ 264319 w 519112"/>
                  <a:gd name="connsiteY7" fmla="*/ 71438 h 173831"/>
                  <a:gd name="connsiteX8" fmla="*/ 311944 w 519112"/>
                  <a:gd name="connsiteY8" fmla="*/ 97631 h 173831"/>
                  <a:gd name="connsiteX9" fmla="*/ 350044 w 519112"/>
                  <a:gd name="connsiteY9" fmla="*/ 128588 h 173831"/>
                  <a:gd name="connsiteX10" fmla="*/ 373856 w 519112"/>
                  <a:gd name="connsiteY10" fmla="*/ 123825 h 173831"/>
                  <a:gd name="connsiteX11" fmla="*/ 397668 w 519112"/>
                  <a:gd name="connsiteY11" fmla="*/ 109538 h 173831"/>
                  <a:gd name="connsiteX12" fmla="*/ 438150 w 519112"/>
                  <a:gd name="connsiteY12" fmla="*/ 114300 h 173831"/>
                  <a:gd name="connsiteX13" fmla="*/ 459581 w 519112"/>
                  <a:gd name="connsiteY13" fmla="*/ 128588 h 173831"/>
                  <a:gd name="connsiteX14" fmla="*/ 478631 w 519112"/>
                  <a:gd name="connsiteY14" fmla="*/ 140494 h 173831"/>
                  <a:gd name="connsiteX15" fmla="*/ 478631 w 519112"/>
                  <a:gd name="connsiteY15" fmla="*/ 140494 h 173831"/>
                  <a:gd name="connsiteX16" fmla="*/ 509587 w 519112"/>
                  <a:gd name="connsiteY16" fmla="*/ 154781 h 173831"/>
                  <a:gd name="connsiteX17" fmla="*/ 519112 w 519112"/>
                  <a:gd name="connsiteY17" fmla="*/ 173831 h 17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9112" h="173831">
                    <a:moveTo>
                      <a:pt x="0" y="0"/>
                    </a:moveTo>
                    <a:lnTo>
                      <a:pt x="35719" y="50006"/>
                    </a:lnTo>
                    <a:lnTo>
                      <a:pt x="92869" y="57150"/>
                    </a:lnTo>
                    <a:lnTo>
                      <a:pt x="133350" y="66675"/>
                    </a:lnTo>
                    <a:lnTo>
                      <a:pt x="154781" y="73819"/>
                    </a:lnTo>
                    <a:lnTo>
                      <a:pt x="195262" y="61913"/>
                    </a:lnTo>
                    <a:lnTo>
                      <a:pt x="240506" y="78581"/>
                    </a:lnTo>
                    <a:lnTo>
                      <a:pt x="264319" y="71438"/>
                    </a:lnTo>
                    <a:lnTo>
                      <a:pt x="311944" y="97631"/>
                    </a:lnTo>
                    <a:lnTo>
                      <a:pt x="350044" y="128588"/>
                    </a:lnTo>
                    <a:lnTo>
                      <a:pt x="373856" y="123825"/>
                    </a:lnTo>
                    <a:lnTo>
                      <a:pt x="397668" y="109538"/>
                    </a:lnTo>
                    <a:lnTo>
                      <a:pt x="438150" y="114300"/>
                    </a:lnTo>
                    <a:lnTo>
                      <a:pt x="459581" y="128588"/>
                    </a:lnTo>
                    <a:lnTo>
                      <a:pt x="478631" y="140494"/>
                    </a:lnTo>
                    <a:lnTo>
                      <a:pt x="478631" y="140494"/>
                    </a:lnTo>
                    <a:lnTo>
                      <a:pt x="509587" y="154781"/>
                    </a:lnTo>
                    <a:lnTo>
                      <a:pt x="519112" y="17383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6" name="Freeform 345"/>
              <p:cNvSpPr/>
              <p:nvPr/>
            </p:nvSpPr>
            <p:spPr>
              <a:xfrm>
                <a:off x="3524115" y="5391131"/>
                <a:ext cx="740346" cy="783450"/>
              </a:xfrm>
              <a:custGeom>
                <a:avLst/>
                <a:gdLst>
                  <a:gd name="connsiteX0" fmla="*/ 466725 w 740569"/>
                  <a:gd name="connsiteY0" fmla="*/ 783431 h 783431"/>
                  <a:gd name="connsiteX1" fmla="*/ 428625 w 740569"/>
                  <a:gd name="connsiteY1" fmla="*/ 733425 h 783431"/>
                  <a:gd name="connsiteX2" fmla="*/ 376238 w 740569"/>
                  <a:gd name="connsiteY2" fmla="*/ 695325 h 783431"/>
                  <a:gd name="connsiteX3" fmla="*/ 326231 w 740569"/>
                  <a:gd name="connsiteY3" fmla="*/ 671513 h 783431"/>
                  <a:gd name="connsiteX4" fmla="*/ 283369 w 740569"/>
                  <a:gd name="connsiteY4" fmla="*/ 650081 h 783431"/>
                  <a:gd name="connsiteX5" fmla="*/ 240506 w 740569"/>
                  <a:gd name="connsiteY5" fmla="*/ 635794 h 783431"/>
                  <a:gd name="connsiteX6" fmla="*/ 192881 w 740569"/>
                  <a:gd name="connsiteY6" fmla="*/ 645319 h 783431"/>
                  <a:gd name="connsiteX7" fmla="*/ 183356 w 740569"/>
                  <a:gd name="connsiteY7" fmla="*/ 645319 h 783431"/>
                  <a:gd name="connsiteX8" fmla="*/ 154781 w 740569"/>
                  <a:gd name="connsiteY8" fmla="*/ 607219 h 783431"/>
                  <a:gd name="connsiteX9" fmla="*/ 135731 w 740569"/>
                  <a:gd name="connsiteY9" fmla="*/ 585788 h 783431"/>
                  <a:gd name="connsiteX10" fmla="*/ 123825 w 740569"/>
                  <a:gd name="connsiteY10" fmla="*/ 583406 h 783431"/>
                  <a:gd name="connsiteX11" fmla="*/ 109538 w 740569"/>
                  <a:gd name="connsiteY11" fmla="*/ 581025 h 783431"/>
                  <a:gd name="connsiteX12" fmla="*/ 80963 w 740569"/>
                  <a:gd name="connsiteY12" fmla="*/ 581025 h 783431"/>
                  <a:gd name="connsiteX13" fmla="*/ 35719 w 740569"/>
                  <a:gd name="connsiteY13" fmla="*/ 592931 h 783431"/>
                  <a:gd name="connsiteX14" fmla="*/ 7144 w 740569"/>
                  <a:gd name="connsiteY14" fmla="*/ 592931 h 783431"/>
                  <a:gd name="connsiteX15" fmla="*/ 7144 w 740569"/>
                  <a:gd name="connsiteY15" fmla="*/ 592931 h 783431"/>
                  <a:gd name="connsiteX16" fmla="*/ 0 w 740569"/>
                  <a:gd name="connsiteY16" fmla="*/ 573881 h 783431"/>
                  <a:gd name="connsiteX17" fmla="*/ 7144 w 740569"/>
                  <a:gd name="connsiteY17" fmla="*/ 554831 h 783431"/>
                  <a:gd name="connsiteX18" fmla="*/ 7144 w 740569"/>
                  <a:gd name="connsiteY18" fmla="*/ 554831 h 783431"/>
                  <a:gd name="connsiteX19" fmla="*/ 26194 w 740569"/>
                  <a:gd name="connsiteY19" fmla="*/ 521494 h 783431"/>
                  <a:gd name="connsiteX20" fmla="*/ 59531 w 740569"/>
                  <a:gd name="connsiteY20" fmla="*/ 511969 h 783431"/>
                  <a:gd name="connsiteX21" fmla="*/ 71438 w 740569"/>
                  <a:gd name="connsiteY21" fmla="*/ 509588 h 783431"/>
                  <a:gd name="connsiteX22" fmla="*/ 73819 w 740569"/>
                  <a:gd name="connsiteY22" fmla="*/ 490538 h 783431"/>
                  <a:gd name="connsiteX23" fmla="*/ 57150 w 740569"/>
                  <a:gd name="connsiteY23" fmla="*/ 461963 h 783431"/>
                  <a:gd name="connsiteX24" fmla="*/ 40481 w 740569"/>
                  <a:gd name="connsiteY24" fmla="*/ 433388 h 783431"/>
                  <a:gd name="connsiteX25" fmla="*/ 26194 w 740569"/>
                  <a:gd name="connsiteY25" fmla="*/ 402431 h 783431"/>
                  <a:gd name="connsiteX26" fmla="*/ 7144 w 740569"/>
                  <a:gd name="connsiteY26" fmla="*/ 381000 h 783431"/>
                  <a:gd name="connsiteX27" fmla="*/ 7144 w 740569"/>
                  <a:gd name="connsiteY27" fmla="*/ 376238 h 783431"/>
                  <a:gd name="connsiteX28" fmla="*/ 135731 w 740569"/>
                  <a:gd name="connsiteY28" fmla="*/ 216694 h 783431"/>
                  <a:gd name="connsiteX29" fmla="*/ 176213 w 740569"/>
                  <a:gd name="connsiteY29" fmla="*/ 223838 h 783431"/>
                  <a:gd name="connsiteX30" fmla="*/ 207169 w 740569"/>
                  <a:gd name="connsiteY30" fmla="*/ 254794 h 783431"/>
                  <a:gd name="connsiteX31" fmla="*/ 216694 w 740569"/>
                  <a:gd name="connsiteY31" fmla="*/ 290513 h 783431"/>
                  <a:gd name="connsiteX32" fmla="*/ 245269 w 740569"/>
                  <a:gd name="connsiteY32" fmla="*/ 300038 h 783431"/>
                  <a:gd name="connsiteX33" fmla="*/ 285750 w 740569"/>
                  <a:gd name="connsiteY33" fmla="*/ 288131 h 783431"/>
                  <a:gd name="connsiteX34" fmla="*/ 333375 w 740569"/>
                  <a:gd name="connsiteY34" fmla="*/ 266700 h 783431"/>
                  <a:gd name="connsiteX35" fmla="*/ 366713 w 740569"/>
                  <a:gd name="connsiteY35" fmla="*/ 252413 h 783431"/>
                  <a:gd name="connsiteX36" fmla="*/ 390525 w 740569"/>
                  <a:gd name="connsiteY36" fmla="*/ 238125 h 783431"/>
                  <a:gd name="connsiteX37" fmla="*/ 416719 w 740569"/>
                  <a:gd name="connsiteY37" fmla="*/ 233363 h 783431"/>
                  <a:gd name="connsiteX38" fmla="*/ 447675 w 740569"/>
                  <a:gd name="connsiteY38" fmla="*/ 235744 h 783431"/>
                  <a:gd name="connsiteX39" fmla="*/ 478631 w 740569"/>
                  <a:gd name="connsiteY39" fmla="*/ 235744 h 783431"/>
                  <a:gd name="connsiteX40" fmla="*/ 509588 w 740569"/>
                  <a:gd name="connsiteY40" fmla="*/ 207169 h 783431"/>
                  <a:gd name="connsiteX41" fmla="*/ 542925 w 740569"/>
                  <a:gd name="connsiteY41" fmla="*/ 164306 h 783431"/>
                  <a:gd name="connsiteX42" fmla="*/ 566738 w 740569"/>
                  <a:gd name="connsiteY42" fmla="*/ 135731 h 783431"/>
                  <a:gd name="connsiteX43" fmla="*/ 573881 w 740569"/>
                  <a:gd name="connsiteY43" fmla="*/ 119063 h 783431"/>
                  <a:gd name="connsiteX44" fmla="*/ 611981 w 740569"/>
                  <a:gd name="connsiteY44" fmla="*/ 73819 h 783431"/>
                  <a:gd name="connsiteX45" fmla="*/ 661988 w 740569"/>
                  <a:gd name="connsiteY45" fmla="*/ 69056 h 783431"/>
                  <a:gd name="connsiteX46" fmla="*/ 697706 w 740569"/>
                  <a:gd name="connsiteY46" fmla="*/ 52388 h 783431"/>
                  <a:gd name="connsiteX47" fmla="*/ 714375 w 740569"/>
                  <a:gd name="connsiteY47" fmla="*/ 33338 h 783431"/>
                  <a:gd name="connsiteX48" fmla="*/ 740569 w 740569"/>
                  <a:gd name="connsiteY48" fmla="*/ 0 h 78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40569" h="783431">
                    <a:moveTo>
                      <a:pt x="466725" y="783431"/>
                    </a:moveTo>
                    <a:lnTo>
                      <a:pt x="428625" y="733425"/>
                    </a:lnTo>
                    <a:lnTo>
                      <a:pt x="376238" y="695325"/>
                    </a:lnTo>
                    <a:lnTo>
                      <a:pt x="326231" y="671513"/>
                    </a:lnTo>
                    <a:lnTo>
                      <a:pt x="283369" y="650081"/>
                    </a:lnTo>
                    <a:lnTo>
                      <a:pt x="240506" y="635794"/>
                    </a:lnTo>
                    <a:lnTo>
                      <a:pt x="192881" y="645319"/>
                    </a:lnTo>
                    <a:lnTo>
                      <a:pt x="183356" y="645319"/>
                    </a:lnTo>
                    <a:lnTo>
                      <a:pt x="154781" y="607219"/>
                    </a:lnTo>
                    <a:lnTo>
                      <a:pt x="135731" y="585788"/>
                    </a:lnTo>
                    <a:lnTo>
                      <a:pt x="123825" y="583406"/>
                    </a:lnTo>
                    <a:lnTo>
                      <a:pt x="109538" y="581025"/>
                    </a:lnTo>
                    <a:lnTo>
                      <a:pt x="80963" y="581025"/>
                    </a:lnTo>
                    <a:lnTo>
                      <a:pt x="35719" y="592931"/>
                    </a:lnTo>
                    <a:lnTo>
                      <a:pt x="7144" y="592931"/>
                    </a:lnTo>
                    <a:lnTo>
                      <a:pt x="7144" y="592931"/>
                    </a:lnTo>
                    <a:lnTo>
                      <a:pt x="0" y="573881"/>
                    </a:lnTo>
                    <a:lnTo>
                      <a:pt x="7144" y="554831"/>
                    </a:lnTo>
                    <a:lnTo>
                      <a:pt x="7144" y="554831"/>
                    </a:lnTo>
                    <a:lnTo>
                      <a:pt x="26194" y="521494"/>
                    </a:lnTo>
                    <a:lnTo>
                      <a:pt x="59531" y="511969"/>
                    </a:lnTo>
                    <a:lnTo>
                      <a:pt x="71438" y="509588"/>
                    </a:lnTo>
                    <a:lnTo>
                      <a:pt x="73819" y="490538"/>
                    </a:lnTo>
                    <a:lnTo>
                      <a:pt x="57150" y="461963"/>
                    </a:lnTo>
                    <a:lnTo>
                      <a:pt x="40481" y="433388"/>
                    </a:lnTo>
                    <a:lnTo>
                      <a:pt x="26194" y="402431"/>
                    </a:lnTo>
                    <a:lnTo>
                      <a:pt x="7144" y="381000"/>
                    </a:lnTo>
                    <a:lnTo>
                      <a:pt x="7144" y="376238"/>
                    </a:lnTo>
                    <a:lnTo>
                      <a:pt x="135731" y="216694"/>
                    </a:lnTo>
                    <a:lnTo>
                      <a:pt x="176213" y="223838"/>
                    </a:lnTo>
                    <a:lnTo>
                      <a:pt x="207169" y="254794"/>
                    </a:lnTo>
                    <a:lnTo>
                      <a:pt x="216694" y="290513"/>
                    </a:lnTo>
                    <a:lnTo>
                      <a:pt x="245269" y="300038"/>
                    </a:lnTo>
                    <a:lnTo>
                      <a:pt x="285750" y="288131"/>
                    </a:lnTo>
                    <a:lnTo>
                      <a:pt x="333375" y="266700"/>
                    </a:lnTo>
                    <a:lnTo>
                      <a:pt x="366713" y="252413"/>
                    </a:lnTo>
                    <a:lnTo>
                      <a:pt x="390525" y="238125"/>
                    </a:lnTo>
                    <a:lnTo>
                      <a:pt x="416719" y="233363"/>
                    </a:lnTo>
                    <a:lnTo>
                      <a:pt x="447675" y="235744"/>
                    </a:lnTo>
                    <a:lnTo>
                      <a:pt x="478631" y="235744"/>
                    </a:lnTo>
                    <a:lnTo>
                      <a:pt x="509588" y="207169"/>
                    </a:lnTo>
                    <a:lnTo>
                      <a:pt x="542925" y="164306"/>
                    </a:lnTo>
                    <a:lnTo>
                      <a:pt x="566738" y="135731"/>
                    </a:lnTo>
                    <a:lnTo>
                      <a:pt x="573881" y="119063"/>
                    </a:lnTo>
                    <a:lnTo>
                      <a:pt x="611981" y="73819"/>
                    </a:lnTo>
                    <a:lnTo>
                      <a:pt x="661988" y="69056"/>
                    </a:lnTo>
                    <a:lnTo>
                      <a:pt x="697706" y="52388"/>
                    </a:lnTo>
                    <a:lnTo>
                      <a:pt x="714375" y="33338"/>
                    </a:lnTo>
                    <a:lnTo>
                      <a:pt x="740569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7" name="Freeform 346"/>
              <p:cNvSpPr/>
              <p:nvPr/>
            </p:nvSpPr>
            <p:spPr>
              <a:xfrm>
                <a:off x="2908004" y="5155335"/>
                <a:ext cx="1336173" cy="623718"/>
              </a:xfrm>
              <a:custGeom>
                <a:avLst/>
                <a:gdLst>
                  <a:gd name="connsiteX0" fmla="*/ 1335882 w 1335882"/>
                  <a:gd name="connsiteY0" fmla="*/ 264319 h 623888"/>
                  <a:gd name="connsiteX1" fmla="*/ 1269207 w 1335882"/>
                  <a:gd name="connsiteY1" fmla="*/ 285750 h 623888"/>
                  <a:gd name="connsiteX2" fmla="*/ 1271588 w 1335882"/>
                  <a:gd name="connsiteY2" fmla="*/ 261938 h 623888"/>
                  <a:gd name="connsiteX3" fmla="*/ 1250157 w 1335882"/>
                  <a:gd name="connsiteY3" fmla="*/ 276225 h 623888"/>
                  <a:gd name="connsiteX4" fmla="*/ 1212057 w 1335882"/>
                  <a:gd name="connsiteY4" fmla="*/ 307182 h 623888"/>
                  <a:gd name="connsiteX5" fmla="*/ 1183482 w 1335882"/>
                  <a:gd name="connsiteY5" fmla="*/ 357188 h 623888"/>
                  <a:gd name="connsiteX6" fmla="*/ 1181100 w 1335882"/>
                  <a:gd name="connsiteY6" fmla="*/ 338138 h 623888"/>
                  <a:gd name="connsiteX7" fmla="*/ 1154907 w 1335882"/>
                  <a:gd name="connsiteY7" fmla="*/ 319088 h 623888"/>
                  <a:gd name="connsiteX8" fmla="*/ 1109663 w 1335882"/>
                  <a:gd name="connsiteY8" fmla="*/ 295275 h 623888"/>
                  <a:gd name="connsiteX9" fmla="*/ 1059657 w 1335882"/>
                  <a:gd name="connsiteY9" fmla="*/ 266700 h 623888"/>
                  <a:gd name="connsiteX10" fmla="*/ 1016794 w 1335882"/>
                  <a:gd name="connsiteY10" fmla="*/ 240507 h 623888"/>
                  <a:gd name="connsiteX11" fmla="*/ 976313 w 1335882"/>
                  <a:gd name="connsiteY11" fmla="*/ 214313 h 623888"/>
                  <a:gd name="connsiteX12" fmla="*/ 954882 w 1335882"/>
                  <a:gd name="connsiteY12" fmla="*/ 173832 h 623888"/>
                  <a:gd name="connsiteX13" fmla="*/ 926307 w 1335882"/>
                  <a:gd name="connsiteY13" fmla="*/ 133350 h 623888"/>
                  <a:gd name="connsiteX14" fmla="*/ 900113 w 1335882"/>
                  <a:gd name="connsiteY14" fmla="*/ 100013 h 623888"/>
                  <a:gd name="connsiteX15" fmla="*/ 869157 w 1335882"/>
                  <a:gd name="connsiteY15" fmla="*/ 69057 h 623888"/>
                  <a:gd name="connsiteX16" fmla="*/ 840582 w 1335882"/>
                  <a:gd name="connsiteY16" fmla="*/ 50007 h 623888"/>
                  <a:gd name="connsiteX17" fmla="*/ 802482 w 1335882"/>
                  <a:gd name="connsiteY17" fmla="*/ 42863 h 623888"/>
                  <a:gd name="connsiteX18" fmla="*/ 769144 w 1335882"/>
                  <a:gd name="connsiteY18" fmla="*/ 47625 h 623888"/>
                  <a:gd name="connsiteX19" fmla="*/ 752475 w 1335882"/>
                  <a:gd name="connsiteY19" fmla="*/ 47625 h 623888"/>
                  <a:gd name="connsiteX20" fmla="*/ 728663 w 1335882"/>
                  <a:gd name="connsiteY20" fmla="*/ 42863 h 623888"/>
                  <a:gd name="connsiteX21" fmla="*/ 704850 w 1335882"/>
                  <a:gd name="connsiteY21" fmla="*/ 21432 h 623888"/>
                  <a:gd name="connsiteX22" fmla="*/ 661988 w 1335882"/>
                  <a:gd name="connsiteY22" fmla="*/ 9525 h 623888"/>
                  <a:gd name="connsiteX23" fmla="*/ 635794 w 1335882"/>
                  <a:gd name="connsiteY23" fmla="*/ 11907 h 623888"/>
                  <a:gd name="connsiteX24" fmla="*/ 600075 w 1335882"/>
                  <a:gd name="connsiteY24" fmla="*/ 16669 h 623888"/>
                  <a:gd name="connsiteX25" fmla="*/ 554832 w 1335882"/>
                  <a:gd name="connsiteY25" fmla="*/ 21432 h 623888"/>
                  <a:gd name="connsiteX26" fmla="*/ 521494 w 1335882"/>
                  <a:gd name="connsiteY26" fmla="*/ 21432 h 623888"/>
                  <a:gd name="connsiteX27" fmla="*/ 492919 w 1335882"/>
                  <a:gd name="connsiteY27" fmla="*/ 11907 h 623888"/>
                  <a:gd name="connsiteX28" fmla="*/ 469107 w 1335882"/>
                  <a:gd name="connsiteY28" fmla="*/ 11907 h 623888"/>
                  <a:gd name="connsiteX29" fmla="*/ 438150 w 1335882"/>
                  <a:gd name="connsiteY29" fmla="*/ 2382 h 623888"/>
                  <a:gd name="connsiteX30" fmla="*/ 388144 w 1335882"/>
                  <a:gd name="connsiteY30" fmla="*/ 0 h 623888"/>
                  <a:gd name="connsiteX31" fmla="*/ 345282 w 1335882"/>
                  <a:gd name="connsiteY31" fmla="*/ 2382 h 623888"/>
                  <a:gd name="connsiteX32" fmla="*/ 319088 w 1335882"/>
                  <a:gd name="connsiteY32" fmla="*/ 14288 h 623888"/>
                  <a:gd name="connsiteX33" fmla="*/ 292894 w 1335882"/>
                  <a:gd name="connsiteY33" fmla="*/ 28575 h 623888"/>
                  <a:gd name="connsiteX34" fmla="*/ 271463 w 1335882"/>
                  <a:gd name="connsiteY34" fmla="*/ 30957 h 623888"/>
                  <a:gd name="connsiteX35" fmla="*/ 228600 w 1335882"/>
                  <a:gd name="connsiteY35" fmla="*/ 28575 h 623888"/>
                  <a:gd name="connsiteX36" fmla="*/ 209550 w 1335882"/>
                  <a:gd name="connsiteY36" fmla="*/ 47625 h 623888"/>
                  <a:gd name="connsiteX37" fmla="*/ 154782 w 1335882"/>
                  <a:gd name="connsiteY37" fmla="*/ 88107 h 623888"/>
                  <a:gd name="connsiteX38" fmla="*/ 133350 w 1335882"/>
                  <a:gd name="connsiteY38" fmla="*/ 135732 h 623888"/>
                  <a:gd name="connsiteX39" fmla="*/ 128588 w 1335882"/>
                  <a:gd name="connsiteY39" fmla="*/ 197644 h 623888"/>
                  <a:gd name="connsiteX40" fmla="*/ 138113 w 1335882"/>
                  <a:gd name="connsiteY40" fmla="*/ 250032 h 623888"/>
                  <a:gd name="connsiteX41" fmla="*/ 171450 w 1335882"/>
                  <a:gd name="connsiteY41" fmla="*/ 297657 h 623888"/>
                  <a:gd name="connsiteX42" fmla="*/ 219075 w 1335882"/>
                  <a:gd name="connsiteY42" fmla="*/ 314325 h 623888"/>
                  <a:gd name="connsiteX43" fmla="*/ 228600 w 1335882"/>
                  <a:gd name="connsiteY43" fmla="*/ 333375 h 623888"/>
                  <a:gd name="connsiteX44" fmla="*/ 230982 w 1335882"/>
                  <a:gd name="connsiteY44" fmla="*/ 354807 h 623888"/>
                  <a:gd name="connsiteX45" fmla="*/ 221457 w 1335882"/>
                  <a:gd name="connsiteY45" fmla="*/ 383382 h 623888"/>
                  <a:gd name="connsiteX46" fmla="*/ 221457 w 1335882"/>
                  <a:gd name="connsiteY46" fmla="*/ 395288 h 623888"/>
                  <a:gd name="connsiteX47" fmla="*/ 219075 w 1335882"/>
                  <a:gd name="connsiteY47" fmla="*/ 400050 h 623888"/>
                  <a:gd name="connsiteX48" fmla="*/ 209550 w 1335882"/>
                  <a:gd name="connsiteY48" fmla="*/ 407194 h 623888"/>
                  <a:gd name="connsiteX49" fmla="*/ 121444 w 1335882"/>
                  <a:gd name="connsiteY49" fmla="*/ 495300 h 623888"/>
                  <a:gd name="connsiteX50" fmla="*/ 138113 w 1335882"/>
                  <a:gd name="connsiteY50" fmla="*/ 516732 h 623888"/>
                  <a:gd name="connsiteX51" fmla="*/ 133350 w 1335882"/>
                  <a:gd name="connsiteY51" fmla="*/ 597694 h 623888"/>
                  <a:gd name="connsiteX52" fmla="*/ 85725 w 1335882"/>
                  <a:gd name="connsiteY52" fmla="*/ 604838 h 623888"/>
                  <a:gd name="connsiteX53" fmla="*/ 33338 w 1335882"/>
                  <a:gd name="connsiteY53" fmla="*/ 616744 h 623888"/>
                  <a:gd name="connsiteX54" fmla="*/ 0 w 1335882"/>
                  <a:gd name="connsiteY54" fmla="*/ 623888 h 62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35882" h="623888">
                    <a:moveTo>
                      <a:pt x="1335882" y="264319"/>
                    </a:moveTo>
                    <a:lnTo>
                      <a:pt x="1269207" y="285750"/>
                    </a:lnTo>
                    <a:lnTo>
                      <a:pt x="1271588" y="261938"/>
                    </a:lnTo>
                    <a:lnTo>
                      <a:pt x="1250157" y="276225"/>
                    </a:lnTo>
                    <a:lnTo>
                      <a:pt x="1212057" y="307182"/>
                    </a:lnTo>
                    <a:lnTo>
                      <a:pt x="1183482" y="357188"/>
                    </a:lnTo>
                    <a:lnTo>
                      <a:pt x="1181100" y="338138"/>
                    </a:lnTo>
                    <a:lnTo>
                      <a:pt x="1154907" y="319088"/>
                    </a:lnTo>
                    <a:lnTo>
                      <a:pt x="1109663" y="295275"/>
                    </a:lnTo>
                    <a:lnTo>
                      <a:pt x="1059657" y="266700"/>
                    </a:lnTo>
                    <a:lnTo>
                      <a:pt x="1016794" y="240507"/>
                    </a:lnTo>
                    <a:lnTo>
                      <a:pt x="976313" y="214313"/>
                    </a:lnTo>
                    <a:lnTo>
                      <a:pt x="954882" y="173832"/>
                    </a:lnTo>
                    <a:lnTo>
                      <a:pt x="926307" y="133350"/>
                    </a:lnTo>
                    <a:lnTo>
                      <a:pt x="900113" y="100013"/>
                    </a:lnTo>
                    <a:lnTo>
                      <a:pt x="869157" y="69057"/>
                    </a:lnTo>
                    <a:lnTo>
                      <a:pt x="840582" y="50007"/>
                    </a:lnTo>
                    <a:lnTo>
                      <a:pt x="802482" y="42863"/>
                    </a:lnTo>
                    <a:lnTo>
                      <a:pt x="769144" y="47625"/>
                    </a:lnTo>
                    <a:lnTo>
                      <a:pt x="752475" y="47625"/>
                    </a:lnTo>
                    <a:lnTo>
                      <a:pt x="728663" y="42863"/>
                    </a:lnTo>
                    <a:lnTo>
                      <a:pt x="704850" y="21432"/>
                    </a:lnTo>
                    <a:lnTo>
                      <a:pt x="661988" y="9525"/>
                    </a:lnTo>
                    <a:lnTo>
                      <a:pt x="635794" y="11907"/>
                    </a:lnTo>
                    <a:lnTo>
                      <a:pt x="600075" y="16669"/>
                    </a:lnTo>
                    <a:lnTo>
                      <a:pt x="554832" y="21432"/>
                    </a:lnTo>
                    <a:lnTo>
                      <a:pt x="521494" y="21432"/>
                    </a:lnTo>
                    <a:lnTo>
                      <a:pt x="492919" y="11907"/>
                    </a:lnTo>
                    <a:lnTo>
                      <a:pt x="469107" y="11907"/>
                    </a:lnTo>
                    <a:lnTo>
                      <a:pt x="438150" y="2382"/>
                    </a:lnTo>
                    <a:lnTo>
                      <a:pt x="388144" y="0"/>
                    </a:lnTo>
                    <a:lnTo>
                      <a:pt x="345282" y="2382"/>
                    </a:lnTo>
                    <a:lnTo>
                      <a:pt x="319088" y="14288"/>
                    </a:lnTo>
                    <a:lnTo>
                      <a:pt x="292894" y="28575"/>
                    </a:lnTo>
                    <a:lnTo>
                      <a:pt x="271463" y="30957"/>
                    </a:lnTo>
                    <a:lnTo>
                      <a:pt x="228600" y="28575"/>
                    </a:lnTo>
                    <a:lnTo>
                      <a:pt x="209550" y="47625"/>
                    </a:lnTo>
                    <a:lnTo>
                      <a:pt x="154782" y="88107"/>
                    </a:lnTo>
                    <a:lnTo>
                      <a:pt x="133350" y="135732"/>
                    </a:lnTo>
                    <a:lnTo>
                      <a:pt x="128588" y="197644"/>
                    </a:lnTo>
                    <a:lnTo>
                      <a:pt x="138113" y="250032"/>
                    </a:lnTo>
                    <a:lnTo>
                      <a:pt x="171450" y="297657"/>
                    </a:lnTo>
                    <a:lnTo>
                      <a:pt x="219075" y="314325"/>
                    </a:lnTo>
                    <a:lnTo>
                      <a:pt x="228600" y="333375"/>
                    </a:lnTo>
                    <a:lnTo>
                      <a:pt x="230982" y="354807"/>
                    </a:lnTo>
                    <a:lnTo>
                      <a:pt x="221457" y="383382"/>
                    </a:lnTo>
                    <a:lnTo>
                      <a:pt x="221457" y="395288"/>
                    </a:lnTo>
                    <a:lnTo>
                      <a:pt x="219075" y="400050"/>
                    </a:lnTo>
                    <a:lnTo>
                      <a:pt x="209550" y="407194"/>
                    </a:lnTo>
                    <a:lnTo>
                      <a:pt x="121444" y="495300"/>
                    </a:lnTo>
                    <a:lnTo>
                      <a:pt x="138113" y="516732"/>
                    </a:lnTo>
                    <a:lnTo>
                      <a:pt x="133350" y="597694"/>
                    </a:lnTo>
                    <a:lnTo>
                      <a:pt x="85725" y="604838"/>
                    </a:lnTo>
                    <a:lnTo>
                      <a:pt x="33338" y="616744"/>
                    </a:lnTo>
                    <a:lnTo>
                      <a:pt x="0" y="623888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8" name="Freeform 347"/>
              <p:cNvSpPr/>
              <p:nvPr/>
            </p:nvSpPr>
            <p:spPr>
              <a:xfrm>
                <a:off x="3039847" y="5388595"/>
                <a:ext cx="593291" cy="380316"/>
              </a:xfrm>
              <a:custGeom>
                <a:avLst/>
                <a:gdLst>
                  <a:gd name="connsiteX0" fmla="*/ 0 w 592932"/>
                  <a:gd name="connsiteY0" fmla="*/ 361950 h 381000"/>
                  <a:gd name="connsiteX1" fmla="*/ 50007 w 592932"/>
                  <a:gd name="connsiteY1" fmla="*/ 350044 h 381000"/>
                  <a:gd name="connsiteX2" fmla="*/ 100013 w 592932"/>
                  <a:gd name="connsiteY2" fmla="*/ 376237 h 381000"/>
                  <a:gd name="connsiteX3" fmla="*/ 116682 w 592932"/>
                  <a:gd name="connsiteY3" fmla="*/ 381000 h 381000"/>
                  <a:gd name="connsiteX4" fmla="*/ 185738 w 592932"/>
                  <a:gd name="connsiteY4" fmla="*/ 371475 h 381000"/>
                  <a:gd name="connsiteX5" fmla="*/ 257175 w 592932"/>
                  <a:gd name="connsiteY5" fmla="*/ 352425 h 381000"/>
                  <a:gd name="connsiteX6" fmla="*/ 333375 w 592932"/>
                  <a:gd name="connsiteY6" fmla="*/ 333375 h 381000"/>
                  <a:gd name="connsiteX7" fmla="*/ 400050 w 592932"/>
                  <a:gd name="connsiteY7" fmla="*/ 328612 h 381000"/>
                  <a:gd name="connsiteX8" fmla="*/ 435769 w 592932"/>
                  <a:gd name="connsiteY8" fmla="*/ 345281 h 381000"/>
                  <a:gd name="connsiteX9" fmla="*/ 473869 w 592932"/>
                  <a:gd name="connsiteY9" fmla="*/ 369094 h 381000"/>
                  <a:gd name="connsiteX10" fmla="*/ 592932 w 592932"/>
                  <a:gd name="connsiteY10" fmla="*/ 226219 h 381000"/>
                  <a:gd name="connsiteX11" fmla="*/ 564357 w 592932"/>
                  <a:gd name="connsiteY11" fmla="*/ 219075 h 381000"/>
                  <a:gd name="connsiteX12" fmla="*/ 533400 w 592932"/>
                  <a:gd name="connsiteY12" fmla="*/ 192881 h 381000"/>
                  <a:gd name="connsiteX13" fmla="*/ 526257 w 592932"/>
                  <a:gd name="connsiteY13" fmla="*/ 147637 h 381000"/>
                  <a:gd name="connsiteX14" fmla="*/ 507207 w 592932"/>
                  <a:gd name="connsiteY14" fmla="*/ 97631 h 381000"/>
                  <a:gd name="connsiteX15" fmla="*/ 473869 w 592932"/>
                  <a:gd name="connsiteY15" fmla="*/ 64294 h 381000"/>
                  <a:gd name="connsiteX16" fmla="*/ 438150 w 592932"/>
                  <a:gd name="connsiteY16" fmla="*/ 35719 h 381000"/>
                  <a:gd name="connsiteX17" fmla="*/ 397669 w 592932"/>
                  <a:gd name="connsiteY17" fmla="*/ 21431 h 381000"/>
                  <a:gd name="connsiteX18" fmla="*/ 357188 w 592932"/>
                  <a:gd name="connsiteY18" fmla="*/ 7144 h 381000"/>
                  <a:gd name="connsiteX19" fmla="*/ 311944 w 592932"/>
                  <a:gd name="connsiteY19" fmla="*/ 0 h 381000"/>
                  <a:gd name="connsiteX20" fmla="*/ 285750 w 592932"/>
                  <a:gd name="connsiteY20" fmla="*/ 7144 h 381000"/>
                  <a:gd name="connsiteX21" fmla="*/ 254794 w 592932"/>
                  <a:gd name="connsiteY21" fmla="*/ 30956 h 381000"/>
                  <a:gd name="connsiteX22" fmla="*/ 221457 w 592932"/>
                  <a:gd name="connsiteY22" fmla="*/ 40481 h 381000"/>
                  <a:gd name="connsiteX23" fmla="*/ 180975 w 592932"/>
                  <a:gd name="connsiteY23" fmla="*/ 52387 h 381000"/>
                  <a:gd name="connsiteX24" fmla="*/ 150019 w 592932"/>
                  <a:gd name="connsiteY24" fmla="*/ 71437 h 381000"/>
                  <a:gd name="connsiteX25" fmla="*/ 123825 w 592932"/>
                  <a:gd name="connsiteY25" fmla="*/ 71437 h 381000"/>
                  <a:gd name="connsiteX26" fmla="*/ 100013 w 592932"/>
                  <a:gd name="connsiteY26" fmla="*/ 76200 h 381000"/>
                  <a:gd name="connsiteX27" fmla="*/ 102394 w 592932"/>
                  <a:gd name="connsiteY27" fmla="*/ 95250 h 381000"/>
                  <a:gd name="connsiteX28" fmla="*/ 100013 w 592932"/>
                  <a:gd name="connsiteY28" fmla="*/ 119062 h 381000"/>
                  <a:gd name="connsiteX29" fmla="*/ 121444 w 592932"/>
                  <a:gd name="connsiteY29" fmla="*/ 126206 h 381000"/>
                  <a:gd name="connsiteX30" fmla="*/ 119063 w 592932"/>
                  <a:gd name="connsiteY30" fmla="*/ 140494 h 381000"/>
                  <a:gd name="connsiteX31" fmla="*/ 104775 w 592932"/>
                  <a:gd name="connsiteY31" fmla="*/ 152400 h 381000"/>
                  <a:gd name="connsiteX32" fmla="*/ 104775 w 592932"/>
                  <a:gd name="connsiteY32" fmla="*/ 152400 h 381000"/>
                  <a:gd name="connsiteX33" fmla="*/ 88107 w 592932"/>
                  <a:gd name="connsiteY33" fmla="*/ 171450 h 381000"/>
                  <a:gd name="connsiteX34" fmla="*/ 97632 w 592932"/>
                  <a:gd name="connsiteY34" fmla="*/ 180975 h 381000"/>
                  <a:gd name="connsiteX35" fmla="*/ 95250 w 592932"/>
                  <a:gd name="connsiteY35" fmla="*/ 197644 h 381000"/>
                  <a:gd name="connsiteX36" fmla="*/ 95250 w 592932"/>
                  <a:gd name="connsiteY36" fmla="*/ 197644 h 381000"/>
                  <a:gd name="connsiteX37" fmla="*/ 97632 w 592932"/>
                  <a:gd name="connsiteY37" fmla="*/ 221456 h 381000"/>
                  <a:gd name="connsiteX38" fmla="*/ 92869 w 592932"/>
                  <a:gd name="connsiteY38" fmla="*/ 235744 h 381000"/>
                  <a:gd name="connsiteX39" fmla="*/ 85725 w 592932"/>
                  <a:gd name="connsiteY39" fmla="*/ 242887 h 381000"/>
                  <a:gd name="connsiteX40" fmla="*/ 59532 w 592932"/>
                  <a:gd name="connsiteY40" fmla="*/ 228600 h 381000"/>
                  <a:gd name="connsiteX41" fmla="*/ 59532 w 592932"/>
                  <a:gd name="connsiteY41" fmla="*/ 228600 h 381000"/>
                  <a:gd name="connsiteX42" fmla="*/ 50007 w 592932"/>
                  <a:gd name="connsiteY42" fmla="*/ 245269 h 381000"/>
                  <a:gd name="connsiteX43" fmla="*/ 50007 w 592932"/>
                  <a:gd name="connsiteY43" fmla="*/ 259556 h 381000"/>
                  <a:gd name="connsiteX44" fmla="*/ 50007 w 592932"/>
                  <a:gd name="connsiteY44" fmla="*/ 259556 h 381000"/>
                  <a:gd name="connsiteX45" fmla="*/ 26194 w 592932"/>
                  <a:gd name="connsiteY45" fmla="*/ 273844 h 381000"/>
                  <a:gd name="connsiteX46" fmla="*/ 7144 w 592932"/>
                  <a:gd name="connsiteY46" fmla="*/ 278606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92932" h="381000">
                    <a:moveTo>
                      <a:pt x="0" y="361950"/>
                    </a:moveTo>
                    <a:lnTo>
                      <a:pt x="50007" y="350044"/>
                    </a:lnTo>
                    <a:lnTo>
                      <a:pt x="100013" y="376237"/>
                    </a:lnTo>
                    <a:lnTo>
                      <a:pt x="116682" y="381000"/>
                    </a:lnTo>
                    <a:lnTo>
                      <a:pt x="185738" y="371475"/>
                    </a:lnTo>
                    <a:lnTo>
                      <a:pt x="257175" y="352425"/>
                    </a:lnTo>
                    <a:lnTo>
                      <a:pt x="333375" y="333375"/>
                    </a:lnTo>
                    <a:lnTo>
                      <a:pt x="400050" y="328612"/>
                    </a:lnTo>
                    <a:lnTo>
                      <a:pt x="435769" y="345281"/>
                    </a:lnTo>
                    <a:lnTo>
                      <a:pt x="473869" y="369094"/>
                    </a:lnTo>
                    <a:lnTo>
                      <a:pt x="592932" y="226219"/>
                    </a:lnTo>
                    <a:lnTo>
                      <a:pt x="564357" y="219075"/>
                    </a:lnTo>
                    <a:lnTo>
                      <a:pt x="533400" y="192881"/>
                    </a:lnTo>
                    <a:lnTo>
                      <a:pt x="526257" y="147637"/>
                    </a:lnTo>
                    <a:lnTo>
                      <a:pt x="507207" y="97631"/>
                    </a:lnTo>
                    <a:lnTo>
                      <a:pt x="473869" y="64294"/>
                    </a:lnTo>
                    <a:lnTo>
                      <a:pt x="438150" y="35719"/>
                    </a:lnTo>
                    <a:lnTo>
                      <a:pt x="397669" y="21431"/>
                    </a:lnTo>
                    <a:lnTo>
                      <a:pt x="357188" y="7144"/>
                    </a:lnTo>
                    <a:lnTo>
                      <a:pt x="311944" y="0"/>
                    </a:lnTo>
                    <a:lnTo>
                      <a:pt x="285750" y="7144"/>
                    </a:lnTo>
                    <a:lnTo>
                      <a:pt x="254794" y="30956"/>
                    </a:lnTo>
                    <a:lnTo>
                      <a:pt x="221457" y="40481"/>
                    </a:lnTo>
                    <a:lnTo>
                      <a:pt x="180975" y="52387"/>
                    </a:lnTo>
                    <a:lnTo>
                      <a:pt x="150019" y="71437"/>
                    </a:lnTo>
                    <a:lnTo>
                      <a:pt x="123825" y="71437"/>
                    </a:lnTo>
                    <a:lnTo>
                      <a:pt x="100013" y="76200"/>
                    </a:lnTo>
                    <a:lnTo>
                      <a:pt x="102394" y="95250"/>
                    </a:lnTo>
                    <a:lnTo>
                      <a:pt x="100013" y="119062"/>
                    </a:lnTo>
                    <a:lnTo>
                      <a:pt x="121444" y="126206"/>
                    </a:lnTo>
                    <a:lnTo>
                      <a:pt x="119063" y="140494"/>
                    </a:lnTo>
                    <a:lnTo>
                      <a:pt x="104775" y="152400"/>
                    </a:lnTo>
                    <a:lnTo>
                      <a:pt x="104775" y="152400"/>
                    </a:lnTo>
                    <a:lnTo>
                      <a:pt x="88107" y="171450"/>
                    </a:lnTo>
                    <a:lnTo>
                      <a:pt x="97632" y="180975"/>
                    </a:lnTo>
                    <a:lnTo>
                      <a:pt x="95250" y="197644"/>
                    </a:lnTo>
                    <a:lnTo>
                      <a:pt x="95250" y="197644"/>
                    </a:lnTo>
                    <a:lnTo>
                      <a:pt x="97632" y="221456"/>
                    </a:lnTo>
                    <a:lnTo>
                      <a:pt x="92869" y="235744"/>
                    </a:lnTo>
                    <a:lnTo>
                      <a:pt x="85725" y="242887"/>
                    </a:lnTo>
                    <a:lnTo>
                      <a:pt x="59532" y="228600"/>
                    </a:lnTo>
                    <a:lnTo>
                      <a:pt x="59532" y="228600"/>
                    </a:lnTo>
                    <a:lnTo>
                      <a:pt x="50007" y="245269"/>
                    </a:lnTo>
                    <a:lnTo>
                      <a:pt x="50007" y="259556"/>
                    </a:lnTo>
                    <a:lnTo>
                      <a:pt x="50007" y="259556"/>
                    </a:lnTo>
                    <a:lnTo>
                      <a:pt x="26194" y="273844"/>
                    </a:lnTo>
                    <a:lnTo>
                      <a:pt x="7144" y="278606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9" name="Freeform 348"/>
              <p:cNvSpPr/>
              <p:nvPr/>
            </p:nvSpPr>
            <p:spPr>
              <a:xfrm>
                <a:off x="3399878" y="4901791"/>
                <a:ext cx="499481" cy="268756"/>
              </a:xfrm>
              <a:custGeom>
                <a:avLst/>
                <a:gdLst>
                  <a:gd name="connsiteX0" fmla="*/ 500063 w 500063"/>
                  <a:gd name="connsiteY0" fmla="*/ 133350 h 269081"/>
                  <a:gd name="connsiteX1" fmla="*/ 492919 w 500063"/>
                  <a:gd name="connsiteY1" fmla="*/ 102393 h 269081"/>
                  <a:gd name="connsiteX2" fmla="*/ 476250 w 500063"/>
                  <a:gd name="connsiteY2" fmla="*/ 80962 h 269081"/>
                  <a:gd name="connsiteX3" fmla="*/ 442913 w 500063"/>
                  <a:gd name="connsiteY3" fmla="*/ 38100 h 269081"/>
                  <a:gd name="connsiteX4" fmla="*/ 404813 w 500063"/>
                  <a:gd name="connsiteY4" fmla="*/ 7143 h 269081"/>
                  <a:gd name="connsiteX5" fmla="*/ 357188 w 500063"/>
                  <a:gd name="connsiteY5" fmla="*/ 0 h 269081"/>
                  <a:gd name="connsiteX6" fmla="*/ 314325 w 500063"/>
                  <a:gd name="connsiteY6" fmla="*/ 0 h 269081"/>
                  <a:gd name="connsiteX7" fmla="*/ 264319 w 500063"/>
                  <a:gd name="connsiteY7" fmla="*/ 0 h 269081"/>
                  <a:gd name="connsiteX8" fmla="*/ 219075 w 500063"/>
                  <a:gd name="connsiteY8" fmla="*/ 0 h 269081"/>
                  <a:gd name="connsiteX9" fmla="*/ 192881 w 500063"/>
                  <a:gd name="connsiteY9" fmla="*/ 23812 h 269081"/>
                  <a:gd name="connsiteX10" fmla="*/ 173831 w 500063"/>
                  <a:gd name="connsiteY10" fmla="*/ 30956 h 269081"/>
                  <a:gd name="connsiteX11" fmla="*/ 171450 w 500063"/>
                  <a:gd name="connsiteY11" fmla="*/ 50006 h 269081"/>
                  <a:gd name="connsiteX12" fmla="*/ 166688 w 500063"/>
                  <a:gd name="connsiteY12" fmla="*/ 66675 h 269081"/>
                  <a:gd name="connsiteX13" fmla="*/ 164306 w 500063"/>
                  <a:gd name="connsiteY13" fmla="*/ 80962 h 269081"/>
                  <a:gd name="connsiteX14" fmla="*/ 145256 w 500063"/>
                  <a:gd name="connsiteY14" fmla="*/ 85725 h 269081"/>
                  <a:gd name="connsiteX15" fmla="*/ 130969 w 500063"/>
                  <a:gd name="connsiteY15" fmla="*/ 88106 h 269081"/>
                  <a:gd name="connsiteX16" fmla="*/ 92869 w 500063"/>
                  <a:gd name="connsiteY16" fmla="*/ 183356 h 269081"/>
                  <a:gd name="connsiteX17" fmla="*/ 97631 w 500063"/>
                  <a:gd name="connsiteY17" fmla="*/ 190500 h 269081"/>
                  <a:gd name="connsiteX18" fmla="*/ 107156 w 500063"/>
                  <a:gd name="connsiteY18" fmla="*/ 188118 h 269081"/>
                  <a:gd name="connsiteX19" fmla="*/ 116681 w 500063"/>
                  <a:gd name="connsiteY19" fmla="*/ 173831 h 269081"/>
                  <a:gd name="connsiteX20" fmla="*/ 130969 w 500063"/>
                  <a:gd name="connsiteY20" fmla="*/ 183356 h 269081"/>
                  <a:gd name="connsiteX21" fmla="*/ 142875 w 500063"/>
                  <a:gd name="connsiteY21" fmla="*/ 188118 h 269081"/>
                  <a:gd name="connsiteX22" fmla="*/ 150019 w 500063"/>
                  <a:gd name="connsiteY22" fmla="*/ 207168 h 269081"/>
                  <a:gd name="connsiteX23" fmla="*/ 138113 w 500063"/>
                  <a:gd name="connsiteY23" fmla="*/ 214312 h 269081"/>
                  <a:gd name="connsiteX24" fmla="*/ 111919 w 500063"/>
                  <a:gd name="connsiteY24" fmla="*/ 209550 h 269081"/>
                  <a:gd name="connsiteX25" fmla="*/ 97631 w 500063"/>
                  <a:gd name="connsiteY25" fmla="*/ 209550 h 269081"/>
                  <a:gd name="connsiteX26" fmla="*/ 85725 w 500063"/>
                  <a:gd name="connsiteY26" fmla="*/ 202406 h 269081"/>
                  <a:gd name="connsiteX27" fmla="*/ 64294 w 500063"/>
                  <a:gd name="connsiteY27" fmla="*/ 202406 h 269081"/>
                  <a:gd name="connsiteX28" fmla="*/ 64294 w 500063"/>
                  <a:gd name="connsiteY28" fmla="*/ 202406 h 269081"/>
                  <a:gd name="connsiteX29" fmla="*/ 40481 w 500063"/>
                  <a:gd name="connsiteY29" fmla="*/ 214312 h 269081"/>
                  <a:gd name="connsiteX30" fmla="*/ 21431 w 500063"/>
                  <a:gd name="connsiteY30" fmla="*/ 219075 h 269081"/>
                  <a:gd name="connsiteX31" fmla="*/ 9525 w 500063"/>
                  <a:gd name="connsiteY31" fmla="*/ 228600 h 269081"/>
                  <a:gd name="connsiteX32" fmla="*/ 7144 w 500063"/>
                  <a:gd name="connsiteY32" fmla="*/ 238125 h 269081"/>
                  <a:gd name="connsiteX33" fmla="*/ 0 w 500063"/>
                  <a:gd name="connsiteY33" fmla="*/ 269081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00063" h="269081">
                    <a:moveTo>
                      <a:pt x="500063" y="133350"/>
                    </a:moveTo>
                    <a:lnTo>
                      <a:pt x="492919" y="102393"/>
                    </a:lnTo>
                    <a:lnTo>
                      <a:pt x="476250" y="80962"/>
                    </a:lnTo>
                    <a:lnTo>
                      <a:pt x="442913" y="38100"/>
                    </a:lnTo>
                    <a:lnTo>
                      <a:pt x="404813" y="7143"/>
                    </a:lnTo>
                    <a:lnTo>
                      <a:pt x="357188" y="0"/>
                    </a:lnTo>
                    <a:lnTo>
                      <a:pt x="314325" y="0"/>
                    </a:lnTo>
                    <a:lnTo>
                      <a:pt x="264319" y="0"/>
                    </a:lnTo>
                    <a:lnTo>
                      <a:pt x="219075" y="0"/>
                    </a:lnTo>
                    <a:lnTo>
                      <a:pt x="192881" y="23812"/>
                    </a:lnTo>
                    <a:lnTo>
                      <a:pt x="173831" y="30956"/>
                    </a:lnTo>
                    <a:lnTo>
                      <a:pt x="171450" y="50006"/>
                    </a:lnTo>
                    <a:lnTo>
                      <a:pt x="166688" y="66675"/>
                    </a:lnTo>
                    <a:lnTo>
                      <a:pt x="164306" y="80962"/>
                    </a:lnTo>
                    <a:lnTo>
                      <a:pt x="145256" y="85725"/>
                    </a:lnTo>
                    <a:lnTo>
                      <a:pt x="130969" y="88106"/>
                    </a:lnTo>
                    <a:lnTo>
                      <a:pt x="92869" y="183356"/>
                    </a:lnTo>
                    <a:lnTo>
                      <a:pt x="97631" y="190500"/>
                    </a:lnTo>
                    <a:lnTo>
                      <a:pt x="107156" y="188118"/>
                    </a:lnTo>
                    <a:lnTo>
                      <a:pt x="116681" y="173831"/>
                    </a:lnTo>
                    <a:lnTo>
                      <a:pt x="130969" y="183356"/>
                    </a:lnTo>
                    <a:lnTo>
                      <a:pt x="142875" y="188118"/>
                    </a:lnTo>
                    <a:lnTo>
                      <a:pt x="150019" y="207168"/>
                    </a:lnTo>
                    <a:lnTo>
                      <a:pt x="138113" y="214312"/>
                    </a:lnTo>
                    <a:lnTo>
                      <a:pt x="111919" y="209550"/>
                    </a:lnTo>
                    <a:lnTo>
                      <a:pt x="97631" y="209550"/>
                    </a:lnTo>
                    <a:lnTo>
                      <a:pt x="85725" y="202406"/>
                    </a:lnTo>
                    <a:lnTo>
                      <a:pt x="64294" y="202406"/>
                    </a:lnTo>
                    <a:lnTo>
                      <a:pt x="64294" y="202406"/>
                    </a:lnTo>
                    <a:lnTo>
                      <a:pt x="40481" y="214312"/>
                    </a:lnTo>
                    <a:lnTo>
                      <a:pt x="21431" y="219075"/>
                    </a:lnTo>
                    <a:lnTo>
                      <a:pt x="9525" y="228600"/>
                    </a:lnTo>
                    <a:lnTo>
                      <a:pt x="7144" y="238125"/>
                    </a:lnTo>
                    <a:lnTo>
                      <a:pt x="0" y="269081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0" name="Freeform 349"/>
              <p:cNvSpPr/>
              <p:nvPr/>
            </p:nvSpPr>
            <p:spPr>
              <a:xfrm>
                <a:off x="3379594" y="4960107"/>
                <a:ext cx="131842" cy="202835"/>
              </a:xfrm>
              <a:custGeom>
                <a:avLst/>
                <a:gdLst>
                  <a:gd name="connsiteX0" fmla="*/ 128587 w 133350"/>
                  <a:gd name="connsiteY0" fmla="*/ 0 h 202406"/>
                  <a:gd name="connsiteX1" fmla="*/ 133350 w 133350"/>
                  <a:gd name="connsiteY1" fmla="*/ 28575 h 202406"/>
                  <a:gd name="connsiteX2" fmla="*/ 100012 w 133350"/>
                  <a:gd name="connsiteY2" fmla="*/ 114300 h 202406"/>
                  <a:gd name="connsiteX3" fmla="*/ 64294 w 133350"/>
                  <a:gd name="connsiteY3" fmla="*/ 130969 h 202406"/>
                  <a:gd name="connsiteX4" fmla="*/ 30956 w 133350"/>
                  <a:gd name="connsiteY4" fmla="*/ 140494 h 202406"/>
                  <a:gd name="connsiteX5" fmla="*/ 19050 w 133350"/>
                  <a:gd name="connsiteY5" fmla="*/ 150019 h 202406"/>
                  <a:gd name="connsiteX6" fmla="*/ 9525 w 133350"/>
                  <a:gd name="connsiteY6" fmla="*/ 169069 h 202406"/>
                  <a:gd name="connsiteX7" fmla="*/ 7144 w 133350"/>
                  <a:gd name="connsiteY7" fmla="*/ 190500 h 202406"/>
                  <a:gd name="connsiteX8" fmla="*/ 0 w 133350"/>
                  <a:gd name="connsiteY8" fmla="*/ 202406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202406">
                    <a:moveTo>
                      <a:pt x="128587" y="0"/>
                    </a:moveTo>
                    <a:lnTo>
                      <a:pt x="133350" y="28575"/>
                    </a:lnTo>
                    <a:lnTo>
                      <a:pt x="100012" y="114300"/>
                    </a:lnTo>
                    <a:lnTo>
                      <a:pt x="64294" y="130969"/>
                    </a:lnTo>
                    <a:lnTo>
                      <a:pt x="30956" y="140494"/>
                    </a:lnTo>
                    <a:lnTo>
                      <a:pt x="19050" y="150019"/>
                    </a:lnTo>
                    <a:lnTo>
                      <a:pt x="9525" y="169069"/>
                    </a:lnTo>
                    <a:lnTo>
                      <a:pt x="7144" y="190500"/>
                    </a:lnTo>
                    <a:lnTo>
                      <a:pt x="0" y="202406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1" name="Freeform 350"/>
              <p:cNvSpPr/>
              <p:nvPr/>
            </p:nvSpPr>
            <p:spPr>
              <a:xfrm>
                <a:off x="4244177" y="5424091"/>
                <a:ext cx="91276" cy="167339"/>
              </a:xfrm>
              <a:custGeom>
                <a:avLst/>
                <a:gdLst>
                  <a:gd name="connsiteX0" fmla="*/ 0 w 92868"/>
                  <a:gd name="connsiteY0" fmla="*/ 0 h 166687"/>
                  <a:gd name="connsiteX1" fmla="*/ 2381 w 92868"/>
                  <a:gd name="connsiteY1" fmla="*/ 59531 h 166687"/>
                  <a:gd name="connsiteX2" fmla="*/ 16668 w 92868"/>
                  <a:gd name="connsiteY2" fmla="*/ 83343 h 166687"/>
                  <a:gd name="connsiteX3" fmla="*/ 57150 w 92868"/>
                  <a:gd name="connsiteY3" fmla="*/ 111918 h 166687"/>
                  <a:gd name="connsiteX4" fmla="*/ 76200 w 92868"/>
                  <a:gd name="connsiteY4" fmla="*/ 126206 h 166687"/>
                  <a:gd name="connsiteX5" fmla="*/ 92868 w 92868"/>
                  <a:gd name="connsiteY5" fmla="*/ 140493 h 166687"/>
                  <a:gd name="connsiteX6" fmla="*/ 92868 w 92868"/>
                  <a:gd name="connsiteY6" fmla="*/ 166687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868" h="166687">
                    <a:moveTo>
                      <a:pt x="0" y="0"/>
                    </a:moveTo>
                    <a:cubicBezTo>
                      <a:pt x="794" y="19844"/>
                      <a:pt x="1587" y="39687"/>
                      <a:pt x="2381" y="59531"/>
                    </a:cubicBezTo>
                    <a:lnTo>
                      <a:pt x="16668" y="83343"/>
                    </a:lnTo>
                    <a:lnTo>
                      <a:pt x="57150" y="111918"/>
                    </a:lnTo>
                    <a:lnTo>
                      <a:pt x="76200" y="126206"/>
                    </a:lnTo>
                    <a:lnTo>
                      <a:pt x="92868" y="140493"/>
                    </a:lnTo>
                    <a:lnTo>
                      <a:pt x="92868" y="16668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2" name="Freeform 351"/>
              <p:cNvSpPr/>
              <p:nvPr/>
            </p:nvSpPr>
            <p:spPr>
              <a:xfrm>
                <a:off x="3625532" y="4980390"/>
                <a:ext cx="73527" cy="55780"/>
              </a:xfrm>
              <a:custGeom>
                <a:avLst/>
                <a:gdLst>
                  <a:gd name="connsiteX0" fmla="*/ 71437 w 71437"/>
                  <a:gd name="connsiteY0" fmla="*/ 0 h 57150"/>
                  <a:gd name="connsiteX1" fmla="*/ 28575 w 71437"/>
                  <a:gd name="connsiteY1" fmla="*/ 30956 h 57150"/>
                  <a:gd name="connsiteX2" fmla="*/ 14287 w 71437"/>
                  <a:gd name="connsiteY2" fmla="*/ 40481 h 57150"/>
                  <a:gd name="connsiteX3" fmla="*/ 7144 w 71437"/>
                  <a:gd name="connsiteY3" fmla="*/ 47625 h 57150"/>
                  <a:gd name="connsiteX4" fmla="*/ 0 w 71437"/>
                  <a:gd name="connsiteY4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37" h="57150">
                    <a:moveTo>
                      <a:pt x="71437" y="0"/>
                    </a:moveTo>
                    <a:lnTo>
                      <a:pt x="28575" y="30956"/>
                    </a:lnTo>
                    <a:lnTo>
                      <a:pt x="14287" y="40481"/>
                    </a:lnTo>
                    <a:lnTo>
                      <a:pt x="7144" y="47625"/>
                    </a:lnTo>
                    <a:lnTo>
                      <a:pt x="0" y="5715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3" name="Freeform 352"/>
              <p:cNvSpPr/>
              <p:nvPr/>
            </p:nvSpPr>
            <p:spPr>
              <a:xfrm>
                <a:off x="3622996" y="5036170"/>
                <a:ext cx="0" cy="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4" name="Freeform 353"/>
              <p:cNvSpPr/>
              <p:nvPr/>
            </p:nvSpPr>
            <p:spPr>
              <a:xfrm>
                <a:off x="4459688" y="4985461"/>
                <a:ext cx="177480" cy="121701"/>
              </a:xfrm>
              <a:custGeom>
                <a:avLst/>
                <a:gdLst>
                  <a:gd name="connsiteX0" fmla="*/ 176213 w 176213"/>
                  <a:gd name="connsiteY0" fmla="*/ 121443 h 121443"/>
                  <a:gd name="connsiteX1" fmla="*/ 90488 w 176213"/>
                  <a:gd name="connsiteY1" fmla="*/ 100012 h 121443"/>
                  <a:gd name="connsiteX2" fmla="*/ 47625 w 176213"/>
                  <a:gd name="connsiteY2" fmla="*/ 78581 h 121443"/>
                  <a:gd name="connsiteX3" fmla="*/ 26194 w 176213"/>
                  <a:gd name="connsiteY3" fmla="*/ 64293 h 121443"/>
                  <a:gd name="connsiteX4" fmla="*/ 7144 w 176213"/>
                  <a:gd name="connsiteY4" fmla="*/ 50006 h 121443"/>
                  <a:gd name="connsiteX5" fmla="*/ 0 w 176213"/>
                  <a:gd name="connsiteY5" fmla="*/ 28575 h 121443"/>
                  <a:gd name="connsiteX6" fmla="*/ 7144 w 176213"/>
                  <a:gd name="connsiteY6" fmla="*/ 0 h 12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213" h="121443">
                    <a:moveTo>
                      <a:pt x="176213" y="121443"/>
                    </a:moveTo>
                    <a:lnTo>
                      <a:pt x="90488" y="100012"/>
                    </a:lnTo>
                    <a:lnTo>
                      <a:pt x="47625" y="78581"/>
                    </a:lnTo>
                    <a:lnTo>
                      <a:pt x="26194" y="64293"/>
                    </a:lnTo>
                    <a:lnTo>
                      <a:pt x="7144" y="50006"/>
                    </a:lnTo>
                    <a:lnTo>
                      <a:pt x="0" y="28575"/>
                    </a:lnTo>
                    <a:lnTo>
                      <a:pt x="7144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5" name="Freeform 354"/>
              <p:cNvSpPr/>
              <p:nvPr/>
            </p:nvSpPr>
            <p:spPr>
              <a:xfrm>
                <a:off x="4036272" y="4744594"/>
                <a:ext cx="864581" cy="240867"/>
              </a:xfrm>
              <a:custGeom>
                <a:avLst/>
                <a:gdLst>
                  <a:gd name="connsiteX0" fmla="*/ 864394 w 864394"/>
                  <a:gd name="connsiteY0" fmla="*/ 45244 h 240507"/>
                  <a:gd name="connsiteX1" fmla="*/ 769144 w 864394"/>
                  <a:gd name="connsiteY1" fmla="*/ 88107 h 240507"/>
                  <a:gd name="connsiteX2" fmla="*/ 726281 w 864394"/>
                  <a:gd name="connsiteY2" fmla="*/ 97632 h 240507"/>
                  <a:gd name="connsiteX3" fmla="*/ 676275 w 864394"/>
                  <a:gd name="connsiteY3" fmla="*/ 116682 h 240507"/>
                  <a:gd name="connsiteX4" fmla="*/ 628650 w 864394"/>
                  <a:gd name="connsiteY4" fmla="*/ 138113 h 240507"/>
                  <a:gd name="connsiteX5" fmla="*/ 585787 w 864394"/>
                  <a:gd name="connsiteY5" fmla="*/ 145257 h 240507"/>
                  <a:gd name="connsiteX6" fmla="*/ 559594 w 864394"/>
                  <a:gd name="connsiteY6" fmla="*/ 157163 h 240507"/>
                  <a:gd name="connsiteX7" fmla="*/ 540544 w 864394"/>
                  <a:gd name="connsiteY7" fmla="*/ 161925 h 240507"/>
                  <a:gd name="connsiteX8" fmla="*/ 511969 w 864394"/>
                  <a:gd name="connsiteY8" fmla="*/ 166688 h 240507"/>
                  <a:gd name="connsiteX9" fmla="*/ 511969 w 864394"/>
                  <a:gd name="connsiteY9" fmla="*/ 166688 h 240507"/>
                  <a:gd name="connsiteX10" fmla="*/ 481012 w 864394"/>
                  <a:gd name="connsiteY10" fmla="*/ 176213 h 240507"/>
                  <a:gd name="connsiteX11" fmla="*/ 454819 w 864394"/>
                  <a:gd name="connsiteY11" fmla="*/ 209550 h 240507"/>
                  <a:gd name="connsiteX12" fmla="*/ 433387 w 864394"/>
                  <a:gd name="connsiteY12" fmla="*/ 240507 h 240507"/>
                  <a:gd name="connsiteX13" fmla="*/ 411956 w 864394"/>
                  <a:gd name="connsiteY13" fmla="*/ 240507 h 240507"/>
                  <a:gd name="connsiteX14" fmla="*/ 390525 w 864394"/>
                  <a:gd name="connsiteY14" fmla="*/ 216694 h 240507"/>
                  <a:gd name="connsiteX15" fmla="*/ 373856 w 864394"/>
                  <a:gd name="connsiteY15" fmla="*/ 188119 h 240507"/>
                  <a:gd name="connsiteX16" fmla="*/ 350044 w 864394"/>
                  <a:gd name="connsiteY16" fmla="*/ 171450 h 240507"/>
                  <a:gd name="connsiteX17" fmla="*/ 330994 w 864394"/>
                  <a:gd name="connsiteY17" fmla="*/ 164307 h 240507"/>
                  <a:gd name="connsiteX18" fmla="*/ 309562 w 864394"/>
                  <a:gd name="connsiteY18" fmla="*/ 157163 h 240507"/>
                  <a:gd name="connsiteX19" fmla="*/ 285750 w 864394"/>
                  <a:gd name="connsiteY19" fmla="*/ 166688 h 240507"/>
                  <a:gd name="connsiteX20" fmla="*/ 276225 w 864394"/>
                  <a:gd name="connsiteY20" fmla="*/ 159544 h 240507"/>
                  <a:gd name="connsiteX21" fmla="*/ 254794 w 864394"/>
                  <a:gd name="connsiteY21" fmla="*/ 130969 h 240507"/>
                  <a:gd name="connsiteX22" fmla="*/ 228600 w 864394"/>
                  <a:gd name="connsiteY22" fmla="*/ 114300 h 240507"/>
                  <a:gd name="connsiteX23" fmla="*/ 204787 w 864394"/>
                  <a:gd name="connsiteY23" fmla="*/ 114300 h 240507"/>
                  <a:gd name="connsiteX24" fmla="*/ 173831 w 864394"/>
                  <a:gd name="connsiteY24" fmla="*/ 104775 h 240507"/>
                  <a:gd name="connsiteX25" fmla="*/ 135731 w 864394"/>
                  <a:gd name="connsiteY25" fmla="*/ 90488 h 240507"/>
                  <a:gd name="connsiteX26" fmla="*/ 102394 w 864394"/>
                  <a:gd name="connsiteY26" fmla="*/ 83344 h 240507"/>
                  <a:gd name="connsiteX27" fmla="*/ 73819 w 864394"/>
                  <a:gd name="connsiteY27" fmla="*/ 76200 h 240507"/>
                  <a:gd name="connsiteX28" fmla="*/ 54769 w 864394"/>
                  <a:gd name="connsiteY28" fmla="*/ 64294 h 240507"/>
                  <a:gd name="connsiteX29" fmla="*/ 38100 w 864394"/>
                  <a:gd name="connsiteY29" fmla="*/ 45244 h 240507"/>
                  <a:gd name="connsiteX30" fmla="*/ 33337 w 864394"/>
                  <a:gd name="connsiteY30" fmla="*/ 26194 h 240507"/>
                  <a:gd name="connsiteX31" fmla="*/ 23812 w 864394"/>
                  <a:gd name="connsiteY31" fmla="*/ 14288 h 240507"/>
                  <a:gd name="connsiteX32" fmla="*/ 7144 w 864394"/>
                  <a:gd name="connsiteY32" fmla="*/ 7144 h 240507"/>
                  <a:gd name="connsiteX33" fmla="*/ 0 w 864394"/>
                  <a:gd name="connsiteY33" fmla="*/ 0 h 24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64394" h="240507">
                    <a:moveTo>
                      <a:pt x="864394" y="45244"/>
                    </a:moveTo>
                    <a:lnTo>
                      <a:pt x="769144" y="88107"/>
                    </a:lnTo>
                    <a:lnTo>
                      <a:pt x="726281" y="97632"/>
                    </a:lnTo>
                    <a:lnTo>
                      <a:pt x="676275" y="116682"/>
                    </a:lnTo>
                    <a:lnTo>
                      <a:pt x="628650" y="138113"/>
                    </a:lnTo>
                    <a:lnTo>
                      <a:pt x="585787" y="145257"/>
                    </a:lnTo>
                    <a:lnTo>
                      <a:pt x="559594" y="157163"/>
                    </a:lnTo>
                    <a:lnTo>
                      <a:pt x="540544" y="161925"/>
                    </a:lnTo>
                    <a:lnTo>
                      <a:pt x="511969" y="166688"/>
                    </a:lnTo>
                    <a:lnTo>
                      <a:pt x="511969" y="166688"/>
                    </a:lnTo>
                    <a:lnTo>
                      <a:pt x="481012" y="176213"/>
                    </a:lnTo>
                    <a:lnTo>
                      <a:pt x="454819" y="209550"/>
                    </a:lnTo>
                    <a:lnTo>
                      <a:pt x="433387" y="240507"/>
                    </a:lnTo>
                    <a:lnTo>
                      <a:pt x="411956" y="240507"/>
                    </a:lnTo>
                    <a:lnTo>
                      <a:pt x="390525" y="216694"/>
                    </a:lnTo>
                    <a:lnTo>
                      <a:pt x="373856" y="188119"/>
                    </a:lnTo>
                    <a:lnTo>
                      <a:pt x="350044" y="171450"/>
                    </a:lnTo>
                    <a:lnTo>
                      <a:pt x="330994" y="164307"/>
                    </a:lnTo>
                    <a:lnTo>
                      <a:pt x="309562" y="157163"/>
                    </a:lnTo>
                    <a:lnTo>
                      <a:pt x="285750" y="166688"/>
                    </a:lnTo>
                    <a:lnTo>
                      <a:pt x="276225" y="159544"/>
                    </a:lnTo>
                    <a:lnTo>
                      <a:pt x="254794" y="130969"/>
                    </a:lnTo>
                    <a:lnTo>
                      <a:pt x="228600" y="114300"/>
                    </a:lnTo>
                    <a:lnTo>
                      <a:pt x="204787" y="114300"/>
                    </a:lnTo>
                    <a:lnTo>
                      <a:pt x="173831" y="104775"/>
                    </a:lnTo>
                    <a:lnTo>
                      <a:pt x="135731" y="90488"/>
                    </a:lnTo>
                    <a:lnTo>
                      <a:pt x="102394" y="83344"/>
                    </a:lnTo>
                    <a:lnTo>
                      <a:pt x="73819" y="76200"/>
                    </a:lnTo>
                    <a:lnTo>
                      <a:pt x="54769" y="64294"/>
                    </a:lnTo>
                    <a:lnTo>
                      <a:pt x="38100" y="45244"/>
                    </a:lnTo>
                    <a:lnTo>
                      <a:pt x="33337" y="26194"/>
                    </a:lnTo>
                    <a:lnTo>
                      <a:pt x="23812" y="14288"/>
                    </a:lnTo>
                    <a:lnTo>
                      <a:pt x="7144" y="7144"/>
                    </a:lnTo>
                    <a:lnTo>
                      <a:pt x="0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6" name="Freeform 355"/>
              <p:cNvSpPr/>
              <p:nvPr/>
            </p:nvSpPr>
            <p:spPr>
              <a:xfrm>
                <a:off x="3625532" y="4982925"/>
                <a:ext cx="109023" cy="58316"/>
              </a:xfrm>
              <a:custGeom>
                <a:avLst/>
                <a:gdLst>
                  <a:gd name="connsiteX0" fmla="*/ 0 w 107156"/>
                  <a:gd name="connsiteY0" fmla="*/ 52388 h 57150"/>
                  <a:gd name="connsiteX1" fmla="*/ 28575 w 107156"/>
                  <a:gd name="connsiteY1" fmla="*/ 50007 h 57150"/>
                  <a:gd name="connsiteX2" fmla="*/ 54769 w 107156"/>
                  <a:gd name="connsiteY2" fmla="*/ 54769 h 57150"/>
                  <a:gd name="connsiteX3" fmla="*/ 85725 w 107156"/>
                  <a:gd name="connsiteY3" fmla="*/ 57150 h 57150"/>
                  <a:gd name="connsiteX4" fmla="*/ 85725 w 107156"/>
                  <a:gd name="connsiteY4" fmla="*/ 57150 h 57150"/>
                  <a:gd name="connsiteX5" fmla="*/ 107156 w 107156"/>
                  <a:gd name="connsiteY5" fmla="*/ 40482 h 57150"/>
                  <a:gd name="connsiteX6" fmla="*/ 95250 w 107156"/>
                  <a:gd name="connsiteY6" fmla="*/ 26194 h 57150"/>
                  <a:gd name="connsiteX7" fmla="*/ 85725 w 107156"/>
                  <a:gd name="connsiteY7" fmla="*/ 9525 h 57150"/>
                  <a:gd name="connsiteX8" fmla="*/ 73819 w 107156"/>
                  <a:gd name="connsiteY8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156" h="57150">
                    <a:moveTo>
                      <a:pt x="0" y="52388"/>
                    </a:moveTo>
                    <a:lnTo>
                      <a:pt x="28575" y="50007"/>
                    </a:lnTo>
                    <a:lnTo>
                      <a:pt x="54769" y="54769"/>
                    </a:lnTo>
                    <a:lnTo>
                      <a:pt x="85725" y="57150"/>
                    </a:lnTo>
                    <a:lnTo>
                      <a:pt x="85725" y="57150"/>
                    </a:lnTo>
                    <a:lnTo>
                      <a:pt x="107156" y="40482"/>
                    </a:lnTo>
                    <a:lnTo>
                      <a:pt x="95250" y="26194"/>
                    </a:lnTo>
                    <a:lnTo>
                      <a:pt x="85725" y="9525"/>
                    </a:lnTo>
                    <a:lnTo>
                      <a:pt x="73819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7" name="Freeform 356"/>
              <p:cNvSpPr/>
              <p:nvPr/>
            </p:nvSpPr>
            <p:spPr>
              <a:xfrm>
                <a:off x="3830901" y="5097020"/>
                <a:ext cx="50709" cy="126772"/>
              </a:xfrm>
              <a:custGeom>
                <a:avLst/>
                <a:gdLst>
                  <a:gd name="connsiteX0" fmla="*/ 0 w 50007"/>
                  <a:gd name="connsiteY0" fmla="*/ 0 h 126207"/>
                  <a:gd name="connsiteX1" fmla="*/ 28575 w 50007"/>
                  <a:gd name="connsiteY1" fmla="*/ 59532 h 126207"/>
                  <a:gd name="connsiteX2" fmla="*/ 35719 w 50007"/>
                  <a:gd name="connsiteY2" fmla="*/ 66675 h 126207"/>
                  <a:gd name="connsiteX3" fmla="*/ 45244 w 50007"/>
                  <a:gd name="connsiteY3" fmla="*/ 88107 h 126207"/>
                  <a:gd name="connsiteX4" fmla="*/ 50007 w 50007"/>
                  <a:gd name="connsiteY4" fmla="*/ 116682 h 126207"/>
                  <a:gd name="connsiteX5" fmla="*/ 40482 w 50007"/>
                  <a:gd name="connsiteY5" fmla="*/ 126207 h 126207"/>
                  <a:gd name="connsiteX6" fmla="*/ 28575 w 50007"/>
                  <a:gd name="connsiteY6" fmla="*/ 123825 h 126207"/>
                  <a:gd name="connsiteX7" fmla="*/ 21432 w 50007"/>
                  <a:gd name="connsiteY7" fmla="*/ 104775 h 12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007" h="126207">
                    <a:moveTo>
                      <a:pt x="0" y="0"/>
                    </a:moveTo>
                    <a:lnTo>
                      <a:pt x="28575" y="59532"/>
                    </a:lnTo>
                    <a:lnTo>
                      <a:pt x="35719" y="66675"/>
                    </a:lnTo>
                    <a:lnTo>
                      <a:pt x="45244" y="88107"/>
                    </a:lnTo>
                    <a:lnTo>
                      <a:pt x="50007" y="116682"/>
                    </a:lnTo>
                    <a:lnTo>
                      <a:pt x="40482" y="126207"/>
                    </a:lnTo>
                    <a:lnTo>
                      <a:pt x="28575" y="123825"/>
                    </a:lnTo>
                    <a:lnTo>
                      <a:pt x="21432" y="10477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8" name="Freeform 357"/>
              <p:cNvSpPr/>
              <p:nvPr/>
            </p:nvSpPr>
            <p:spPr>
              <a:xfrm>
                <a:off x="3800476" y="5097020"/>
                <a:ext cx="53245" cy="109023"/>
              </a:xfrm>
              <a:custGeom>
                <a:avLst/>
                <a:gdLst>
                  <a:gd name="connsiteX0" fmla="*/ 52388 w 52388"/>
                  <a:gd name="connsiteY0" fmla="*/ 107157 h 107157"/>
                  <a:gd name="connsiteX1" fmla="*/ 23813 w 52388"/>
                  <a:gd name="connsiteY1" fmla="*/ 54769 h 107157"/>
                  <a:gd name="connsiteX2" fmla="*/ 7144 w 52388"/>
                  <a:gd name="connsiteY2" fmla="*/ 30957 h 107157"/>
                  <a:gd name="connsiteX3" fmla="*/ 0 w 52388"/>
                  <a:gd name="connsiteY3" fmla="*/ 14288 h 107157"/>
                  <a:gd name="connsiteX4" fmla="*/ 9525 w 52388"/>
                  <a:gd name="connsiteY4" fmla="*/ 2382 h 107157"/>
                  <a:gd name="connsiteX5" fmla="*/ 26194 w 52388"/>
                  <a:gd name="connsiteY5" fmla="*/ 0 h 107157"/>
                  <a:gd name="connsiteX6" fmla="*/ 26194 w 52388"/>
                  <a:gd name="connsiteY6" fmla="*/ 0 h 10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88" h="107157">
                    <a:moveTo>
                      <a:pt x="52388" y="107157"/>
                    </a:moveTo>
                    <a:lnTo>
                      <a:pt x="23813" y="54769"/>
                    </a:lnTo>
                    <a:lnTo>
                      <a:pt x="7144" y="30957"/>
                    </a:lnTo>
                    <a:lnTo>
                      <a:pt x="0" y="14288"/>
                    </a:lnTo>
                    <a:lnTo>
                      <a:pt x="9525" y="2382"/>
                    </a:lnTo>
                    <a:lnTo>
                      <a:pt x="26194" y="0"/>
                    </a:lnTo>
                    <a:lnTo>
                      <a:pt x="26194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9" name="Freeform 358"/>
              <p:cNvSpPr/>
              <p:nvPr/>
            </p:nvSpPr>
            <p:spPr>
              <a:xfrm>
                <a:off x="3691453" y="5137587"/>
                <a:ext cx="68456" cy="30425"/>
              </a:xfrm>
              <a:custGeom>
                <a:avLst/>
                <a:gdLst>
                  <a:gd name="connsiteX0" fmla="*/ 69056 w 69056"/>
                  <a:gd name="connsiteY0" fmla="*/ 11907 h 30957"/>
                  <a:gd name="connsiteX1" fmla="*/ 16668 w 69056"/>
                  <a:gd name="connsiteY1" fmla="*/ 0 h 30957"/>
                  <a:gd name="connsiteX2" fmla="*/ 0 w 69056"/>
                  <a:gd name="connsiteY2" fmla="*/ 9525 h 30957"/>
                  <a:gd name="connsiteX3" fmla="*/ 0 w 69056"/>
                  <a:gd name="connsiteY3" fmla="*/ 21432 h 30957"/>
                  <a:gd name="connsiteX4" fmla="*/ 9525 w 69056"/>
                  <a:gd name="connsiteY4" fmla="*/ 30957 h 3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30957">
                    <a:moveTo>
                      <a:pt x="69056" y="11907"/>
                    </a:moveTo>
                    <a:lnTo>
                      <a:pt x="16668" y="0"/>
                    </a:lnTo>
                    <a:lnTo>
                      <a:pt x="0" y="9525"/>
                    </a:lnTo>
                    <a:lnTo>
                      <a:pt x="0" y="21432"/>
                    </a:lnTo>
                    <a:lnTo>
                      <a:pt x="9525" y="30957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0" name="Freeform 359"/>
              <p:cNvSpPr/>
              <p:nvPr/>
            </p:nvSpPr>
            <p:spPr>
              <a:xfrm>
                <a:off x="3699059" y="5147729"/>
                <a:ext cx="58316" cy="22818"/>
              </a:xfrm>
              <a:custGeom>
                <a:avLst/>
                <a:gdLst>
                  <a:gd name="connsiteX0" fmla="*/ 0 w 59532"/>
                  <a:gd name="connsiteY0" fmla="*/ 16668 h 21431"/>
                  <a:gd name="connsiteX1" fmla="*/ 45244 w 59532"/>
                  <a:gd name="connsiteY1" fmla="*/ 21431 h 21431"/>
                  <a:gd name="connsiteX2" fmla="*/ 45244 w 59532"/>
                  <a:gd name="connsiteY2" fmla="*/ 21431 h 21431"/>
                  <a:gd name="connsiteX3" fmla="*/ 59532 w 59532"/>
                  <a:gd name="connsiteY3" fmla="*/ 0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32" h="21431">
                    <a:moveTo>
                      <a:pt x="0" y="16668"/>
                    </a:moveTo>
                    <a:lnTo>
                      <a:pt x="45244" y="21431"/>
                    </a:lnTo>
                    <a:lnTo>
                      <a:pt x="45244" y="21431"/>
                    </a:lnTo>
                    <a:lnTo>
                      <a:pt x="59532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1" name="Freeform 360"/>
              <p:cNvSpPr/>
              <p:nvPr/>
            </p:nvSpPr>
            <p:spPr>
              <a:xfrm>
                <a:off x="3622996" y="5147729"/>
                <a:ext cx="55779" cy="35496"/>
              </a:xfrm>
              <a:custGeom>
                <a:avLst/>
                <a:gdLst>
                  <a:gd name="connsiteX0" fmla="*/ 69056 w 69056"/>
                  <a:gd name="connsiteY0" fmla="*/ 11907 h 30957"/>
                  <a:gd name="connsiteX1" fmla="*/ 16668 w 69056"/>
                  <a:gd name="connsiteY1" fmla="*/ 0 h 30957"/>
                  <a:gd name="connsiteX2" fmla="*/ 0 w 69056"/>
                  <a:gd name="connsiteY2" fmla="*/ 9525 h 30957"/>
                  <a:gd name="connsiteX3" fmla="*/ 0 w 69056"/>
                  <a:gd name="connsiteY3" fmla="*/ 21432 h 30957"/>
                  <a:gd name="connsiteX4" fmla="*/ 9525 w 69056"/>
                  <a:gd name="connsiteY4" fmla="*/ 30957 h 30957"/>
                  <a:gd name="connsiteX0" fmla="*/ 54769 w 54769"/>
                  <a:gd name="connsiteY0" fmla="*/ 16669 h 30957"/>
                  <a:gd name="connsiteX1" fmla="*/ 16668 w 54769"/>
                  <a:gd name="connsiteY1" fmla="*/ 0 h 30957"/>
                  <a:gd name="connsiteX2" fmla="*/ 0 w 54769"/>
                  <a:gd name="connsiteY2" fmla="*/ 9525 h 30957"/>
                  <a:gd name="connsiteX3" fmla="*/ 0 w 54769"/>
                  <a:gd name="connsiteY3" fmla="*/ 21432 h 30957"/>
                  <a:gd name="connsiteX4" fmla="*/ 9525 w 54769"/>
                  <a:gd name="connsiteY4" fmla="*/ 30957 h 30957"/>
                  <a:gd name="connsiteX0" fmla="*/ 54769 w 54769"/>
                  <a:gd name="connsiteY0" fmla="*/ 23813 h 30957"/>
                  <a:gd name="connsiteX1" fmla="*/ 16668 w 54769"/>
                  <a:gd name="connsiteY1" fmla="*/ 0 h 30957"/>
                  <a:gd name="connsiteX2" fmla="*/ 0 w 54769"/>
                  <a:gd name="connsiteY2" fmla="*/ 9525 h 30957"/>
                  <a:gd name="connsiteX3" fmla="*/ 0 w 54769"/>
                  <a:gd name="connsiteY3" fmla="*/ 21432 h 30957"/>
                  <a:gd name="connsiteX4" fmla="*/ 9525 w 54769"/>
                  <a:gd name="connsiteY4" fmla="*/ 30957 h 30957"/>
                  <a:gd name="connsiteX0" fmla="*/ 54769 w 54769"/>
                  <a:gd name="connsiteY0" fmla="*/ 23813 h 35719"/>
                  <a:gd name="connsiteX1" fmla="*/ 16668 w 54769"/>
                  <a:gd name="connsiteY1" fmla="*/ 0 h 35719"/>
                  <a:gd name="connsiteX2" fmla="*/ 0 w 54769"/>
                  <a:gd name="connsiteY2" fmla="*/ 9525 h 35719"/>
                  <a:gd name="connsiteX3" fmla="*/ 0 w 54769"/>
                  <a:gd name="connsiteY3" fmla="*/ 21432 h 35719"/>
                  <a:gd name="connsiteX4" fmla="*/ 16669 w 54769"/>
                  <a:gd name="connsiteY4" fmla="*/ 35719 h 3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9" h="35719">
                    <a:moveTo>
                      <a:pt x="54769" y="23813"/>
                    </a:moveTo>
                    <a:lnTo>
                      <a:pt x="16668" y="0"/>
                    </a:lnTo>
                    <a:lnTo>
                      <a:pt x="0" y="9525"/>
                    </a:lnTo>
                    <a:lnTo>
                      <a:pt x="0" y="21432"/>
                    </a:lnTo>
                    <a:lnTo>
                      <a:pt x="16669" y="35719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2" name="Freeform 361"/>
              <p:cNvSpPr/>
              <p:nvPr/>
            </p:nvSpPr>
            <p:spPr>
              <a:xfrm>
                <a:off x="3638208" y="5175618"/>
                <a:ext cx="45638" cy="15213"/>
              </a:xfrm>
              <a:custGeom>
                <a:avLst/>
                <a:gdLst>
                  <a:gd name="connsiteX0" fmla="*/ 0 w 78581"/>
                  <a:gd name="connsiteY0" fmla="*/ 4762 h 11906"/>
                  <a:gd name="connsiteX1" fmla="*/ 54769 w 78581"/>
                  <a:gd name="connsiteY1" fmla="*/ 9525 h 11906"/>
                  <a:gd name="connsiteX2" fmla="*/ 78581 w 78581"/>
                  <a:gd name="connsiteY2" fmla="*/ 11906 h 11906"/>
                  <a:gd name="connsiteX3" fmla="*/ 78581 w 78581"/>
                  <a:gd name="connsiteY3" fmla="*/ 0 h 11906"/>
                  <a:gd name="connsiteX0" fmla="*/ 0 w 78581"/>
                  <a:gd name="connsiteY0" fmla="*/ 4762 h 11906"/>
                  <a:gd name="connsiteX1" fmla="*/ 26194 w 78581"/>
                  <a:gd name="connsiteY1" fmla="*/ 9525 h 11906"/>
                  <a:gd name="connsiteX2" fmla="*/ 78581 w 78581"/>
                  <a:gd name="connsiteY2" fmla="*/ 11906 h 11906"/>
                  <a:gd name="connsiteX3" fmla="*/ 78581 w 78581"/>
                  <a:gd name="connsiteY3" fmla="*/ 0 h 11906"/>
                  <a:gd name="connsiteX0" fmla="*/ 0 w 78581"/>
                  <a:gd name="connsiteY0" fmla="*/ 7144 h 14288"/>
                  <a:gd name="connsiteX1" fmla="*/ 26194 w 78581"/>
                  <a:gd name="connsiteY1" fmla="*/ 11907 h 14288"/>
                  <a:gd name="connsiteX2" fmla="*/ 78581 w 78581"/>
                  <a:gd name="connsiteY2" fmla="*/ 14288 h 14288"/>
                  <a:gd name="connsiteX3" fmla="*/ 38100 w 78581"/>
                  <a:gd name="connsiteY3" fmla="*/ 0 h 14288"/>
                  <a:gd name="connsiteX0" fmla="*/ 0 w 45243"/>
                  <a:gd name="connsiteY0" fmla="*/ 7144 h 14288"/>
                  <a:gd name="connsiteX1" fmla="*/ 26194 w 45243"/>
                  <a:gd name="connsiteY1" fmla="*/ 11907 h 14288"/>
                  <a:gd name="connsiteX2" fmla="*/ 45243 w 45243"/>
                  <a:gd name="connsiteY2" fmla="*/ 14288 h 14288"/>
                  <a:gd name="connsiteX3" fmla="*/ 38100 w 45243"/>
                  <a:gd name="connsiteY3" fmla="*/ 0 h 1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243" h="14288">
                    <a:moveTo>
                      <a:pt x="0" y="7144"/>
                    </a:moveTo>
                    <a:lnTo>
                      <a:pt x="26194" y="11907"/>
                    </a:lnTo>
                    <a:lnTo>
                      <a:pt x="45243" y="14288"/>
                    </a:lnTo>
                    <a:lnTo>
                      <a:pt x="38100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3" name="Freeform 362"/>
              <p:cNvSpPr/>
              <p:nvPr/>
            </p:nvSpPr>
            <p:spPr>
              <a:xfrm>
                <a:off x="2411060" y="5761305"/>
                <a:ext cx="502015" cy="408205"/>
              </a:xfrm>
              <a:custGeom>
                <a:avLst/>
                <a:gdLst>
                  <a:gd name="connsiteX0" fmla="*/ 502444 w 502444"/>
                  <a:gd name="connsiteY0" fmla="*/ 23812 h 409575"/>
                  <a:gd name="connsiteX1" fmla="*/ 450057 w 502444"/>
                  <a:gd name="connsiteY1" fmla="*/ 16669 h 409575"/>
                  <a:gd name="connsiteX2" fmla="*/ 397669 w 502444"/>
                  <a:gd name="connsiteY2" fmla="*/ 2381 h 409575"/>
                  <a:gd name="connsiteX3" fmla="*/ 347663 w 502444"/>
                  <a:gd name="connsiteY3" fmla="*/ 0 h 409575"/>
                  <a:gd name="connsiteX4" fmla="*/ 333375 w 502444"/>
                  <a:gd name="connsiteY4" fmla="*/ 7144 h 409575"/>
                  <a:gd name="connsiteX5" fmla="*/ 266700 w 502444"/>
                  <a:gd name="connsiteY5" fmla="*/ 40481 h 409575"/>
                  <a:gd name="connsiteX6" fmla="*/ 200025 w 502444"/>
                  <a:gd name="connsiteY6" fmla="*/ 85725 h 409575"/>
                  <a:gd name="connsiteX7" fmla="*/ 150019 w 502444"/>
                  <a:gd name="connsiteY7" fmla="*/ 119062 h 409575"/>
                  <a:gd name="connsiteX8" fmla="*/ 107157 w 502444"/>
                  <a:gd name="connsiteY8" fmla="*/ 140494 h 409575"/>
                  <a:gd name="connsiteX9" fmla="*/ 45244 w 502444"/>
                  <a:gd name="connsiteY9" fmla="*/ 185737 h 409575"/>
                  <a:gd name="connsiteX10" fmla="*/ 14288 w 502444"/>
                  <a:gd name="connsiteY10" fmla="*/ 211931 h 409575"/>
                  <a:gd name="connsiteX11" fmla="*/ 0 w 502444"/>
                  <a:gd name="connsiteY11" fmla="*/ 252412 h 409575"/>
                  <a:gd name="connsiteX12" fmla="*/ 0 w 502444"/>
                  <a:gd name="connsiteY12" fmla="*/ 280987 h 409575"/>
                  <a:gd name="connsiteX13" fmla="*/ 23813 w 502444"/>
                  <a:gd name="connsiteY13" fmla="*/ 311944 h 409575"/>
                  <a:gd name="connsiteX14" fmla="*/ 64294 w 502444"/>
                  <a:gd name="connsiteY14" fmla="*/ 342900 h 409575"/>
                  <a:gd name="connsiteX15" fmla="*/ 119063 w 502444"/>
                  <a:gd name="connsiteY15" fmla="*/ 385762 h 409575"/>
                  <a:gd name="connsiteX16" fmla="*/ 152400 w 502444"/>
                  <a:gd name="connsiteY16" fmla="*/ 409575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2444" h="409575">
                    <a:moveTo>
                      <a:pt x="502444" y="23812"/>
                    </a:moveTo>
                    <a:lnTo>
                      <a:pt x="450057" y="16669"/>
                    </a:lnTo>
                    <a:lnTo>
                      <a:pt x="397669" y="2381"/>
                    </a:lnTo>
                    <a:lnTo>
                      <a:pt x="347663" y="0"/>
                    </a:lnTo>
                    <a:lnTo>
                      <a:pt x="333375" y="7144"/>
                    </a:lnTo>
                    <a:lnTo>
                      <a:pt x="266700" y="40481"/>
                    </a:lnTo>
                    <a:lnTo>
                      <a:pt x="200025" y="85725"/>
                    </a:lnTo>
                    <a:lnTo>
                      <a:pt x="150019" y="119062"/>
                    </a:lnTo>
                    <a:lnTo>
                      <a:pt x="107157" y="140494"/>
                    </a:lnTo>
                    <a:lnTo>
                      <a:pt x="45244" y="185737"/>
                    </a:lnTo>
                    <a:lnTo>
                      <a:pt x="14288" y="211931"/>
                    </a:lnTo>
                    <a:lnTo>
                      <a:pt x="0" y="252412"/>
                    </a:lnTo>
                    <a:lnTo>
                      <a:pt x="0" y="280987"/>
                    </a:lnTo>
                    <a:lnTo>
                      <a:pt x="23813" y="311944"/>
                    </a:lnTo>
                    <a:lnTo>
                      <a:pt x="64294" y="342900"/>
                    </a:lnTo>
                    <a:lnTo>
                      <a:pt x="119063" y="385762"/>
                    </a:lnTo>
                    <a:lnTo>
                      <a:pt x="152400" y="409575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4" name="TextBox 308"/>
              <p:cNvSpPr txBox="1">
                <a:spLocks noChangeArrowheads="1"/>
              </p:cNvSpPr>
              <p:nvPr/>
            </p:nvSpPr>
            <p:spPr bwMode="auto">
              <a:xfrm>
                <a:off x="4638675" y="3807307"/>
                <a:ext cx="780983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000">
                    <a:cs typeface="Arial" pitchFamily="34" charset="0"/>
                  </a:rPr>
                  <a:t>Rotterdam</a:t>
                </a:r>
              </a:p>
            </p:txBody>
          </p:sp>
          <p:sp>
            <p:nvSpPr>
              <p:cNvPr id="365" name="Freeform 364"/>
              <p:cNvSpPr/>
              <p:nvPr/>
            </p:nvSpPr>
            <p:spPr>
              <a:xfrm>
                <a:off x="4753798" y="4267931"/>
                <a:ext cx="423418" cy="238331"/>
              </a:xfrm>
              <a:custGeom>
                <a:avLst/>
                <a:gdLst>
                  <a:gd name="connsiteX0" fmla="*/ 0 w 423863"/>
                  <a:gd name="connsiteY0" fmla="*/ 238125 h 238125"/>
                  <a:gd name="connsiteX1" fmla="*/ 71438 w 423863"/>
                  <a:gd name="connsiteY1" fmla="*/ 219075 h 238125"/>
                  <a:gd name="connsiteX2" fmla="*/ 85725 w 423863"/>
                  <a:gd name="connsiteY2" fmla="*/ 176213 h 238125"/>
                  <a:gd name="connsiteX3" fmla="*/ 128588 w 423863"/>
                  <a:gd name="connsiteY3" fmla="*/ 166688 h 238125"/>
                  <a:gd name="connsiteX4" fmla="*/ 166688 w 423863"/>
                  <a:gd name="connsiteY4" fmla="*/ 85725 h 238125"/>
                  <a:gd name="connsiteX5" fmla="*/ 176213 w 423863"/>
                  <a:gd name="connsiteY5" fmla="*/ 61913 h 238125"/>
                  <a:gd name="connsiteX6" fmla="*/ 214313 w 423863"/>
                  <a:gd name="connsiteY6" fmla="*/ 71438 h 238125"/>
                  <a:gd name="connsiteX7" fmla="*/ 257175 w 423863"/>
                  <a:gd name="connsiteY7" fmla="*/ 19050 h 238125"/>
                  <a:gd name="connsiteX8" fmla="*/ 314325 w 423863"/>
                  <a:gd name="connsiteY8" fmla="*/ 0 h 238125"/>
                  <a:gd name="connsiteX9" fmla="*/ 342900 w 423863"/>
                  <a:gd name="connsiteY9" fmla="*/ 61913 h 238125"/>
                  <a:gd name="connsiteX10" fmla="*/ 381000 w 423863"/>
                  <a:gd name="connsiteY10" fmla="*/ 42863 h 238125"/>
                  <a:gd name="connsiteX11" fmla="*/ 423863 w 423863"/>
                  <a:gd name="connsiteY11" fmla="*/ 104775 h 238125"/>
                  <a:gd name="connsiteX12" fmla="*/ 400050 w 423863"/>
                  <a:gd name="connsiteY12" fmla="*/ 171450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3863" h="238125">
                    <a:moveTo>
                      <a:pt x="0" y="238125"/>
                    </a:moveTo>
                    <a:lnTo>
                      <a:pt x="71438" y="219075"/>
                    </a:lnTo>
                    <a:lnTo>
                      <a:pt x="85725" y="176213"/>
                    </a:lnTo>
                    <a:lnTo>
                      <a:pt x="128588" y="166688"/>
                    </a:lnTo>
                    <a:lnTo>
                      <a:pt x="166688" y="85725"/>
                    </a:lnTo>
                    <a:lnTo>
                      <a:pt x="176213" y="61913"/>
                    </a:lnTo>
                    <a:lnTo>
                      <a:pt x="214313" y="71438"/>
                    </a:lnTo>
                    <a:lnTo>
                      <a:pt x="257175" y="19050"/>
                    </a:lnTo>
                    <a:lnTo>
                      <a:pt x="314325" y="0"/>
                    </a:lnTo>
                    <a:lnTo>
                      <a:pt x="342900" y="61913"/>
                    </a:lnTo>
                    <a:lnTo>
                      <a:pt x="381000" y="42863"/>
                    </a:lnTo>
                    <a:lnTo>
                      <a:pt x="423863" y="104775"/>
                    </a:lnTo>
                    <a:lnTo>
                      <a:pt x="400050" y="171450"/>
                    </a:lnTo>
                  </a:path>
                </a:pathLst>
              </a:cu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6" name="Freeform 365"/>
              <p:cNvSpPr/>
              <p:nvPr/>
            </p:nvSpPr>
            <p:spPr>
              <a:xfrm>
                <a:off x="4728443" y="4501191"/>
                <a:ext cx="534977" cy="157197"/>
              </a:xfrm>
              <a:custGeom>
                <a:avLst/>
                <a:gdLst>
                  <a:gd name="connsiteX0" fmla="*/ 0 w 533400"/>
                  <a:gd name="connsiteY0" fmla="*/ 157162 h 157162"/>
                  <a:gd name="connsiteX1" fmla="*/ 33337 w 533400"/>
                  <a:gd name="connsiteY1" fmla="*/ 123825 h 157162"/>
                  <a:gd name="connsiteX2" fmla="*/ 33337 w 533400"/>
                  <a:gd name="connsiteY2" fmla="*/ 123825 h 157162"/>
                  <a:gd name="connsiteX3" fmla="*/ 14287 w 533400"/>
                  <a:gd name="connsiteY3" fmla="*/ 76200 h 157162"/>
                  <a:gd name="connsiteX4" fmla="*/ 71437 w 533400"/>
                  <a:gd name="connsiteY4" fmla="*/ 76200 h 157162"/>
                  <a:gd name="connsiteX5" fmla="*/ 90487 w 533400"/>
                  <a:gd name="connsiteY5" fmla="*/ 114300 h 157162"/>
                  <a:gd name="connsiteX6" fmla="*/ 171450 w 533400"/>
                  <a:gd name="connsiteY6" fmla="*/ 123825 h 157162"/>
                  <a:gd name="connsiteX7" fmla="*/ 204787 w 533400"/>
                  <a:gd name="connsiteY7" fmla="*/ 85725 h 157162"/>
                  <a:gd name="connsiteX8" fmla="*/ 266700 w 533400"/>
                  <a:gd name="connsiteY8" fmla="*/ 119062 h 157162"/>
                  <a:gd name="connsiteX9" fmla="*/ 266700 w 533400"/>
                  <a:gd name="connsiteY9" fmla="*/ 119062 h 157162"/>
                  <a:gd name="connsiteX10" fmla="*/ 261937 w 533400"/>
                  <a:gd name="connsiteY10" fmla="*/ 142875 h 157162"/>
                  <a:gd name="connsiteX11" fmla="*/ 381000 w 533400"/>
                  <a:gd name="connsiteY11" fmla="*/ 157162 h 157162"/>
                  <a:gd name="connsiteX12" fmla="*/ 423862 w 533400"/>
                  <a:gd name="connsiteY12" fmla="*/ 114300 h 157162"/>
                  <a:gd name="connsiteX13" fmla="*/ 523875 w 533400"/>
                  <a:gd name="connsiteY13" fmla="*/ 119062 h 157162"/>
                  <a:gd name="connsiteX14" fmla="*/ 533400 w 533400"/>
                  <a:gd name="connsiteY14" fmla="*/ 71437 h 157162"/>
                  <a:gd name="connsiteX15" fmla="*/ 514350 w 533400"/>
                  <a:gd name="connsiteY15" fmla="*/ 71437 h 157162"/>
                  <a:gd name="connsiteX16" fmla="*/ 495300 w 533400"/>
                  <a:gd name="connsiteY16" fmla="*/ 0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3400" h="157162">
                    <a:moveTo>
                      <a:pt x="0" y="157162"/>
                    </a:moveTo>
                    <a:lnTo>
                      <a:pt x="33337" y="123825"/>
                    </a:lnTo>
                    <a:lnTo>
                      <a:pt x="33337" y="123825"/>
                    </a:lnTo>
                    <a:lnTo>
                      <a:pt x="14287" y="76200"/>
                    </a:lnTo>
                    <a:lnTo>
                      <a:pt x="71437" y="76200"/>
                    </a:lnTo>
                    <a:lnTo>
                      <a:pt x="90487" y="114300"/>
                    </a:lnTo>
                    <a:lnTo>
                      <a:pt x="171450" y="123825"/>
                    </a:lnTo>
                    <a:lnTo>
                      <a:pt x="204787" y="85725"/>
                    </a:lnTo>
                    <a:lnTo>
                      <a:pt x="266700" y="119062"/>
                    </a:lnTo>
                    <a:lnTo>
                      <a:pt x="266700" y="119062"/>
                    </a:lnTo>
                    <a:lnTo>
                      <a:pt x="261937" y="142875"/>
                    </a:lnTo>
                    <a:lnTo>
                      <a:pt x="381000" y="157162"/>
                    </a:lnTo>
                    <a:lnTo>
                      <a:pt x="423862" y="114300"/>
                    </a:lnTo>
                    <a:lnTo>
                      <a:pt x="523875" y="119062"/>
                    </a:lnTo>
                    <a:lnTo>
                      <a:pt x="533400" y="71437"/>
                    </a:lnTo>
                    <a:lnTo>
                      <a:pt x="514350" y="71437"/>
                    </a:lnTo>
                    <a:lnTo>
                      <a:pt x="495300" y="0"/>
                    </a:lnTo>
                  </a:path>
                </a:pathLst>
              </a:cu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5496680" y="738600"/>
                <a:ext cx="45638" cy="456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5227924" y="642254"/>
                <a:ext cx="48172" cy="456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4119940" y="4034671"/>
                <a:ext cx="45638" cy="456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2380635" y="5981888"/>
                <a:ext cx="45638" cy="456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grpSp>
        <p:nvGrpSpPr>
          <p:cNvPr id="381" name="Group 380"/>
          <p:cNvGrpSpPr/>
          <p:nvPr/>
        </p:nvGrpSpPr>
        <p:grpSpPr>
          <a:xfrm>
            <a:off x="446989" y="3889362"/>
            <a:ext cx="4218453" cy="2527768"/>
            <a:chOff x="2153156" y="1320339"/>
            <a:chExt cx="4218453" cy="2527768"/>
          </a:xfrm>
        </p:grpSpPr>
        <p:sp>
          <p:nvSpPr>
            <p:cNvPr id="382" name="Rectangle 82"/>
            <p:cNvSpPr>
              <a:spLocks noChangeArrowheads="1"/>
            </p:cNvSpPr>
            <p:nvPr/>
          </p:nvSpPr>
          <p:spPr bwMode="auto">
            <a:xfrm>
              <a:off x="2157917" y="3284026"/>
              <a:ext cx="1073901" cy="215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i="1">
                  <a:solidFill>
                    <a:srgbClr val="000000"/>
                  </a:solidFill>
                </a:rPr>
                <a:t>S pilchardus</a:t>
              </a:r>
              <a:endParaRPr lang="en-US" sz="1400" b="1" i="1"/>
            </a:p>
          </p:txBody>
        </p:sp>
        <p:sp>
          <p:nvSpPr>
            <p:cNvPr id="383" name="Rectangle 83"/>
            <p:cNvSpPr>
              <a:spLocks noChangeArrowheads="1"/>
            </p:cNvSpPr>
            <p:nvPr/>
          </p:nvSpPr>
          <p:spPr bwMode="auto">
            <a:xfrm>
              <a:off x="2172204" y="2971452"/>
              <a:ext cx="858864" cy="215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i="1" dirty="0">
                  <a:solidFill>
                    <a:srgbClr val="000000"/>
                  </a:solidFill>
                </a:rPr>
                <a:t>P </a:t>
              </a:r>
              <a:r>
                <a:rPr lang="en-US" sz="1400" b="1" i="1" dirty="0" err="1">
                  <a:solidFill>
                    <a:srgbClr val="000000"/>
                  </a:solidFill>
                </a:rPr>
                <a:t>minutus</a:t>
              </a:r>
              <a:endParaRPr lang="en-US" sz="1400" b="1" i="1" dirty="0"/>
            </a:p>
          </p:txBody>
        </p:sp>
        <p:sp>
          <p:nvSpPr>
            <p:cNvPr id="384" name="Rectangle 84"/>
            <p:cNvSpPr>
              <a:spLocks noChangeArrowheads="1"/>
            </p:cNvSpPr>
            <p:nvPr/>
          </p:nvSpPr>
          <p:spPr bwMode="auto">
            <a:xfrm>
              <a:off x="2153156" y="2681004"/>
              <a:ext cx="875150" cy="215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i="1">
                  <a:solidFill>
                    <a:srgbClr val="000000"/>
                  </a:solidFill>
                </a:rPr>
                <a:t>S sprattus</a:t>
              </a:r>
              <a:endParaRPr lang="en-US" sz="1400" b="1" i="1"/>
            </a:p>
          </p:txBody>
        </p:sp>
        <p:sp>
          <p:nvSpPr>
            <p:cNvPr id="385" name="Rectangle 87"/>
            <p:cNvSpPr>
              <a:spLocks noChangeArrowheads="1"/>
            </p:cNvSpPr>
            <p:nvPr/>
          </p:nvSpPr>
          <p:spPr bwMode="auto">
            <a:xfrm>
              <a:off x="2157917" y="2372918"/>
              <a:ext cx="1263036" cy="215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i="1" dirty="0">
                  <a:solidFill>
                    <a:srgbClr val="000000"/>
                  </a:solidFill>
                </a:rPr>
                <a:t>E </a:t>
              </a:r>
              <a:r>
                <a:rPr lang="en-US" sz="1400" b="1" i="1" dirty="0" err="1">
                  <a:solidFill>
                    <a:srgbClr val="000000"/>
                  </a:solidFill>
                </a:rPr>
                <a:t>encrasicolus</a:t>
              </a:r>
              <a:endParaRPr lang="en-US" sz="1400" b="1" i="1" dirty="0"/>
            </a:p>
          </p:txBody>
        </p:sp>
        <p:sp>
          <p:nvSpPr>
            <p:cNvPr id="386" name="Rectangle 88"/>
            <p:cNvSpPr>
              <a:spLocks noChangeArrowheads="1"/>
            </p:cNvSpPr>
            <p:nvPr/>
          </p:nvSpPr>
          <p:spPr bwMode="auto">
            <a:xfrm>
              <a:off x="2157917" y="2057256"/>
              <a:ext cx="498483" cy="215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i="1" dirty="0">
                  <a:solidFill>
                    <a:srgbClr val="000000"/>
                  </a:solidFill>
                </a:rPr>
                <a:t>C </a:t>
              </a:r>
              <a:r>
                <a:rPr lang="en-US" sz="1400" b="1" i="1" dirty="0" err="1">
                  <a:solidFill>
                    <a:srgbClr val="000000"/>
                  </a:solidFill>
                </a:rPr>
                <a:t>lyra</a:t>
              </a:r>
              <a:endParaRPr lang="en-US" sz="1400" b="1" i="1" dirty="0"/>
            </a:p>
          </p:txBody>
        </p:sp>
        <p:sp>
          <p:nvSpPr>
            <p:cNvPr id="387" name="Rectangle 90"/>
            <p:cNvSpPr>
              <a:spLocks noChangeArrowheads="1"/>
            </p:cNvSpPr>
            <p:nvPr/>
          </p:nvSpPr>
          <p:spPr bwMode="auto">
            <a:xfrm>
              <a:off x="2157917" y="1737960"/>
              <a:ext cx="984142" cy="215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i="1">
                  <a:solidFill>
                    <a:srgbClr val="000000"/>
                  </a:solidFill>
                </a:rPr>
                <a:t>T trachurus</a:t>
              </a:r>
              <a:endParaRPr lang="en-US" sz="1400" b="1" i="1"/>
            </a:p>
          </p:txBody>
        </p:sp>
        <p:sp>
          <p:nvSpPr>
            <p:cNvPr id="388" name="Rectangle 136"/>
            <p:cNvSpPr>
              <a:spLocks noChangeArrowheads="1"/>
            </p:cNvSpPr>
            <p:nvPr/>
          </p:nvSpPr>
          <p:spPr bwMode="auto">
            <a:xfrm>
              <a:off x="2334532" y="1320339"/>
              <a:ext cx="4071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July</a:t>
              </a:r>
              <a:endParaRPr lang="en-US" sz="2000" dirty="0">
                <a:cs typeface="Arial" pitchFamily="34" charset="0"/>
              </a:endParaRPr>
            </a:p>
          </p:txBody>
        </p:sp>
        <p:sp>
          <p:nvSpPr>
            <p:cNvPr id="389" name="TextBox 394"/>
            <p:cNvSpPr txBox="1">
              <a:spLocks noChangeArrowheads="1"/>
            </p:cNvSpPr>
            <p:nvPr/>
          </p:nvSpPr>
          <p:spPr bwMode="auto">
            <a:xfrm>
              <a:off x="3361056" y="1325116"/>
              <a:ext cx="1595144" cy="369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alibri" pitchFamily="34" charset="0"/>
                </a:rPr>
                <a:t>J1    J2    J3    J4</a:t>
              </a:r>
            </a:p>
          </p:txBody>
        </p:sp>
        <p:sp>
          <p:nvSpPr>
            <p:cNvPr id="390" name="Rectangle 401"/>
            <p:cNvSpPr>
              <a:spLocks noChangeArrowheads="1"/>
            </p:cNvSpPr>
            <p:nvPr/>
          </p:nvSpPr>
          <p:spPr bwMode="auto">
            <a:xfrm>
              <a:off x="3278074" y="1664809"/>
              <a:ext cx="1758634" cy="33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>
                  <a:latin typeface="Calibri" pitchFamily="34" charset="0"/>
                </a:rPr>
                <a:t>   -       -       5.5   1.3</a:t>
              </a:r>
            </a:p>
          </p:txBody>
        </p:sp>
        <p:sp>
          <p:nvSpPr>
            <p:cNvPr id="391" name="Rectangle 402"/>
            <p:cNvSpPr>
              <a:spLocks noChangeArrowheads="1"/>
            </p:cNvSpPr>
            <p:nvPr/>
          </p:nvSpPr>
          <p:spPr bwMode="auto">
            <a:xfrm>
              <a:off x="3278074" y="1988214"/>
              <a:ext cx="1607967" cy="33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   -       -       7.4    -</a:t>
              </a:r>
            </a:p>
          </p:txBody>
        </p:sp>
        <p:sp>
          <p:nvSpPr>
            <p:cNvPr id="392" name="Rectangle 403"/>
            <p:cNvSpPr>
              <a:spLocks noChangeArrowheads="1"/>
            </p:cNvSpPr>
            <p:nvPr/>
          </p:nvSpPr>
          <p:spPr bwMode="auto">
            <a:xfrm>
              <a:off x="3278074" y="2311618"/>
              <a:ext cx="1805116" cy="33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>
                  <a:latin typeface="Calibri" pitchFamily="34" charset="0"/>
                </a:rPr>
                <a:t>   -       -      7.6    1.1</a:t>
              </a:r>
            </a:p>
          </p:txBody>
        </p:sp>
        <p:sp>
          <p:nvSpPr>
            <p:cNvPr id="393" name="Rectangle 404"/>
            <p:cNvSpPr>
              <a:spLocks noChangeArrowheads="1"/>
            </p:cNvSpPr>
            <p:nvPr/>
          </p:nvSpPr>
          <p:spPr bwMode="auto">
            <a:xfrm>
              <a:off x="3278074" y="2635021"/>
              <a:ext cx="1827555" cy="33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3.9      -     10.3   0.7</a:t>
              </a:r>
            </a:p>
          </p:txBody>
        </p:sp>
        <p:sp>
          <p:nvSpPr>
            <p:cNvPr id="394" name="Rectangle 405"/>
            <p:cNvSpPr>
              <a:spLocks noChangeArrowheads="1"/>
            </p:cNvSpPr>
            <p:nvPr/>
          </p:nvSpPr>
          <p:spPr bwMode="auto">
            <a:xfrm>
              <a:off x="3278074" y="2958426"/>
              <a:ext cx="1803513" cy="33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7.7   10.4  25.8  1.4</a:t>
              </a:r>
            </a:p>
          </p:txBody>
        </p:sp>
        <p:sp>
          <p:nvSpPr>
            <p:cNvPr id="395" name="Rectangle 406"/>
            <p:cNvSpPr>
              <a:spLocks noChangeArrowheads="1"/>
            </p:cNvSpPr>
            <p:nvPr/>
          </p:nvSpPr>
          <p:spPr bwMode="auto">
            <a:xfrm>
              <a:off x="3278074" y="3281831"/>
              <a:ext cx="1607967" cy="33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   -     6.5      -       -</a:t>
              </a:r>
            </a:p>
          </p:txBody>
        </p:sp>
        <p:sp>
          <p:nvSpPr>
            <p:cNvPr id="396" name="Rectangle 12"/>
            <p:cNvSpPr>
              <a:spLocks noChangeArrowheads="1"/>
            </p:cNvSpPr>
            <p:nvPr/>
          </p:nvSpPr>
          <p:spPr bwMode="auto">
            <a:xfrm>
              <a:off x="2278745" y="3663441"/>
              <a:ext cx="40928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200" i="1" dirty="0" err="1" smtClean="0">
                  <a:solidFill>
                    <a:srgbClr val="000000"/>
                  </a:solidFill>
                </a:rPr>
                <a:t>Arnoglossus</a:t>
              </a:r>
              <a:r>
                <a:rPr lang="en-US" sz="1200" i="1" dirty="0" smtClean="0">
                  <a:solidFill>
                    <a:srgbClr val="000000"/>
                  </a:solidFill>
                </a:rPr>
                <a:t> </a:t>
              </a:r>
              <a:r>
                <a:rPr lang="en-US" sz="1200" i="1" dirty="0" err="1" smtClean="0">
                  <a:solidFill>
                    <a:srgbClr val="000000"/>
                  </a:solidFill>
                </a:rPr>
                <a:t>laterna</a:t>
              </a:r>
              <a:r>
                <a:rPr lang="en-US" sz="1200" i="1" dirty="0" smtClean="0">
                  <a:solidFill>
                    <a:srgbClr val="000000"/>
                  </a:solidFill>
                </a:rPr>
                <a:t>, </a:t>
              </a:r>
              <a:r>
                <a:rPr lang="en-US" sz="1200" i="1" dirty="0" err="1" smtClean="0">
                  <a:solidFill>
                    <a:srgbClr val="000000"/>
                  </a:solidFill>
                </a:rPr>
                <a:t>Buglossidium</a:t>
              </a:r>
              <a:r>
                <a:rPr lang="en-US" sz="1200" i="1" dirty="0" smtClean="0">
                  <a:solidFill>
                    <a:srgbClr val="000000"/>
                  </a:solidFill>
                </a:rPr>
                <a:t> </a:t>
              </a:r>
              <a:r>
                <a:rPr lang="en-US" sz="1200" i="1" dirty="0" err="1" smtClean="0">
                  <a:solidFill>
                    <a:srgbClr val="000000"/>
                  </a:solidFill>
                </a:rPr>
                <a:t>luteum</a:t>
              </a:r>
              <a:r>
                <a:rPr lang="en-US" sz="1200" i="1" dirty="0" smtClean="0">
                  <a:solidFill>
                    <a:srgbClr val="000000"/>
                  </a:solidFill>
                </a:rPr>
                <a:t>, </a:t>
              </a:r>
              <a:r>
                <a:rPr lang="en-US" sz="1200" i="1" dirty="0" err="1" smtClean="0">
                  <a:solidFill>
                    <a:srgbClr val="000000"/>
                  </a:solidFill>
                </a:rPr>
                <a:t>Psetta</a:t>
              </a:r>
              <a:r>
                <a:rPr lang="en-US" sz="1200" i="1" dirty="0" smtClean="0">
                  <a:solidFill>
                    <a:srgbClr val="000000"/>
                  </a:solidFill>
                </a:rPr>
                <a:t> maxima</a:t>
              </a:r>
            </a:p>
          </p:txBody>
        </p:sp>
      </p:grpSp>
      <p:sp>
        <p:nvSpPr>
          <p:cNvPr id="397" name="TextBox 396"/>
          <p:cNvSpPr txBox="1"/>
          <p:nvPr/>
        </p:nvSpPr>
        <p:spPr>
          <a:xfrm>
            <a:off x="4749067" y="5762171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 assemblage differences in October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8" name="Rectangle 264"/>
          <p:cNvSpPr>
            <a:spLocks noChangeArrowheads="1"/>
          </p:cNvSpPr>
          <p:nvPr/>
        </p:nvSpPr>
        <p:spPr bwMode="auto">
          <a:xfrm>
            <a:off x="7241442" y="1844860"/>
            <a:ext cx="1176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No effect</a:t>
            </a: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/>
      <p:bldP spid="3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2338" y="1725613"/>
            <a:ext cx="2193925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69900" y="1079049"/>
            <a:ext cx="3725863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Conclusions (1) </a:t>
            </a:r>
            <a:endParaRPr lang="en-GB" sz="2000" dirty="0"/>
          </a:p>
        </p:txBody>
      </p:sp>
      <p:grpSp>
        <p:nvGrpSpPr>
          <p:cNvPr id="43017" name="Group 74"/>
          <p:cNvGrpSpPr>
            <a:grpSpLocks/>
          </p:cNvGrpSpPr>
          <p:nvPr/>
        </p:nvGrpSpPr>
        <p:grpSpPr bwMode="auto">
          <a:xfrm>
            <a:off x="219075" y="1824038"/>
            <a:ext cx="2681288" cy="4005262"/>
            <a:chOff x="219636" y="1824316"/>
            <a:chExt cx="2680484" cy="4004522"/>
          </a:xfrm>
        </p:grpSpPr>
        <p:grpSp>
          <p:nvGrpSpPr>
            <p:cNvPr id="43044" name="Group 22"/>
            <p:cNvGrpSpPr>
              <a:grpSpLocks noChangeAspect="1"/>
            </p:cNvGrpSpPr>
            <p:nvPr/>
          </p:nvGrpSpPr>
          <p:grpSpPr bwMode="auto">
            <a:xfrm>
              <a:off x="654424" y="1824316"/>
              <a:ext cx="2194561" cy="3586808"/>
              <a:chOff x="6163235" y="1981200"/>
              <a:chExt cx="1828801" cy="2989007"/>
            </a:xfrm>
          </p:grpSpPr>
          <p:pic>
            <p:nvPicPr>
              <p:cNvPr id="43057" name="Picture 2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6163235" y="1981200"/>
                <a:ext cx="1828801" cy="298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Freeform 24"/>
              <p:cNvSpPr/>
              <p:nvPr/>
            </p:nvSpPr>
            <p:spPr>
              <a:xfrm>
                <a:off x="6427787" y="2272188"/>
                <a:ext cx="1399226" cy="2273673"/>
              </a:xfrm>
              <a:custGeom>
                <a:avLst/>
                <a:gdLst>
                  <a:gd name="connsiteX0" fmla="*/ 339635 w 3004458"/>
                  <a:gd name="connsiteY0" fmla="*/ 4428309 h 4428309"/>
                  <a:gd name="connsiteX1" fmla="*/ 0 w 3004458"/>
                  <a:gd name="connsiteY1" fmla="*/ 4284617 h 4428309"/>
                  <a:gd name="connsiteX2" fmla="*/ 979715 w 3004458"/>
                  <a:gd name="connsiteY2" fmla="*/ 2220686 h 4428309"/>
                  <a:gd name="connsiteX3" fmla="*/ 2795452 w 3004458"/>
                  <a:gd name="connsiteY3" fmla="*/ 0 h 4428309"/>
                  <a:gd name="connsiteX4" fmla="*/ 3004458 w 3004458"/>
                  <a:gd name="connsiteY4" fmla="*/ 78377 h 442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4458" h="4428309">
                    <a:moveTo>
                      <a:pt x="339635" y="4428309"/>
                    </a:moveTo>
                    <a:lnTo>
                      <a:pt x="0" y="4284617"/>
                    </a:lnTo>
                    <a:lnTo>
                      <a:pt x="979715" y="2220686"/>
                    </a:lnTo>
                    <a:lnTo>
                      <a:pt x="2795452" y="0"/>
                    </a:lnTo>
                    <a:lnTo>
                      <a:pt x="3004458" y="78377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  <p:grpSp>
          <p:nvGrpSpPr>
            <p:cNvPr id="43045" name="Group 31"/>
            <p:cNvGrpSpPr>
              <a:grpSpLocks/>
            </p:cNvGrpSpPr>
            <p:nvPr/>
          </p:nvGrpSpPr>
          <p:grpSpPr bwMode="auto">
            <a:xfrm>
              <a:off x="1869143" y="3133168"/>
              <a:ext cx="1030977" cy="726141"/>
              <a:chOff x="3200402" y="5002308"/>
              <a:chExt cx="1030977" cy="726141"/>
            </a:xfrm>
          </p:grpSpPr>
          <p:sp>
            <p:nvSpPr>
              <p:cNvPr id="43055" name="TextBox 25"/>
              <p:cNvSpPr txBox="1">
                <a:spLocks noChangeArrowheads="1"/>
              </p:cNvSpPr>
              <p:nvPr/>
            </p:nvSpPr>
            <p:spPr bwMode="auto">
              <a:xfrm>
                <a:off x="3348317" y="5204013"/>
                <a:ext cx="8830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latin typeface="Calibri" pitchFamily="34" charset="0"/>
                  </a:rPr>
                  <a:t>Flatfish</a:t>
                </a:r>
              </a:p>
            </p:txBody>
          </p:sp>
          <p:sp>
            <p:nvSpPr>
              <p:cNvPr id="27" name="Circular Arrow 26"/>
              <p:cNvSpPr/>
              <p:nvPr/>
            </p:nvSpPr>
            <p:spPr>
              <a:xfrm rot="18079284">
                <a:off x="3241034" y="4961680"/>
                <a:ext cx="725354" cy="807795"/>
              </a:xfrm>
              <a:prstGeom prst="circularArrow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046" name="Group 30"/>
            <p:cNvGrpSpPr>
              <a:grpSpLocks/>
            </p:cNvGrpSpPr>
            <p:nvPr/>
          </p:nvGrpSpPr>
          <p:grpSpPr bwMode="auto">
            <a:xfrm>
              <a:off x="1349190" y="3877238"/>
              <a:ext cx="1044425" cy="726141"/>
              <a:chOff x="1255061" y="3971367"/>
              <a:chExt cx="1044425" cy="726141"/>
            </a:xfrm>
          </p:grpSpPr>
          <p:sp>
            <p:nvSpPr>
              <p:cNvPr id="43053" name="TextBox 28"/>
              <p:cNvSpPr txBox="1">
                <a:spLocks noChangeArrowheads="1"/>
              </p:cNvSpPr>
              <p:nvPr/>
            </p:nvSpPr>
            <p:spPr bwMode="auto">
              <a:xfrm>
                <a:off x="1416424" y="4132731"/>
                <a:ext cx="8830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latin typeface="Calibri" pitchFamily="34" charset="0"/>
                  </a:rPr>
                  <a:t>Flatfish</a:t>
                </a:r>
              </a:p>
            </p:txBody>
          </p:sp>
          <p:sp>
            <p:nvSpPr>
              <p:cNvPr id="30" name="Circular Arrow 29"/>
              <p:cNvSpPr/>
              <p:nvPr/>
            </p:nvSpPr>
            <p:spPr>
              <a:xfrm rot="18288616">
                <a:off x="1295101" y="3931070"/>
                <a:ext cx="726941" cy="806208"/>
              </a:xfrm>
              <a:prstGeom prst="circularArrow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Right Arrow 41"/>
            <p:cNvSpPr/>
            <p:nvPr/>
          </p:nvSpPr>
          <p:spPr>
            <a:xfrm rot="19842071">
              <a:off x="1619391" y="2792512"/>
              <a:ext cx="457063" cy="18729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3" name="Right Arrow 42"/>
            <p:cNvSpPr/>
            <p:nvPr/>
          </p:nvSpPr>
          <p:spPr>
            <a:xfrm rot="19842071">
              <a:off x="1152806" y="3765469"/>
              <a:ext cx="457063" cy="18729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" name="Right Arrow 43"/>
            <p:cNvSpPr/>
            <p:nvPr/>
          </p:nvSpPr>
          <p:spPr>
            <a:xfrm rot="21267096">
              <a:off x="830641" y="4384480"/>
              <a:ext cx="457063" cy="18570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3050" name="TextBox 44"/>
            <p:cNvSpPr txBox="1">
              <a:spLocks noChangeArrowheads="1"/>
            </p:cNvSpPr>
            <p:nvPr/>
          </p:nvSpPr>
          <p:spPr bwMode="auto">
            <a:xfrm>
              <a:off x="219636" y="3863790"/>
              <a:ext cx="8755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herring</a:t>
              </a:r>
            </a:p>
          </p:txBody>
        </p:sp>
        <p:sp>
          <p:nvSpPr>
            <p:cNvPr id="43051" name="TextBox 45"/>
            <p:cNvSpPr txBox="1">
              <a:spLocks noChangeArrowheads="1"/>
            </p:cNvSpPr>
            <p:nvPr/>
          </p:nvSpPr>
          <p:spPr bwMode="auto">
            <a:xfrm>
              <a:off x="802342" y="2832849"/>
              <a:ext cx="8755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herring</a:t>
              </a:r>
            </a:p>
          </p:txBody>
        </p:sp>
        <p:sp>
          <p:nvSpPr>
            <p:cNvPr id="43052" name="TextBox 47"/>
            <p:cNvSpPr txBox="1">
              <a:spLocks noChangeArrowheads="1"/>
            </p:cNvSpPr>
            <p:nvPr/>
          </p:nvSpPr>
          <p:spPr bwMode="auto">
            <a:xfrm>
              <a:off x="1465730" y="5459506"/>
              <a:ext cx="7697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spring</a:t>
              </a:r>
            </a:p>
          </p:txBody>
        </p:sp>
      </p:grpSp>
      <p:sp>
        <p:nvSpPr>
          <p:cNvPr id="19" name="Freeform 18"/>
          <p:cNvSpPr/>
          <p:nvPr/>
        </p:nvSpPr>
        <p:spPr>
          <a:xfrm>
            <a:off x="6319838" y="2074863"/>
            <a:ext cx="1677987" cy="2727325"/>
          </a:xfrm>
          <a:custGeom>
            <a:avLst/>
            <a:gdLst>
              <a:gd name="connsiteX0" fmla="*/ 339635 w 3004458"/>
              <a:gd name="connsiteY0" fmla="*/ 4428309 h 4428309"/>
              <a:gd name="connsiteX1" fmla="*/ 0 w 3004458"/>
              <a:gd name="connsiteY1" fmla="*/ 4284617 h 4428309"/>
              <a:gd name="connsiteX2" fmla="*/ 979715 w 3004458"/>
              <a:gd name="connsiteY2" fmla="*/ 2220686 h 4428309"/>
              <a:gd name="connsiteX3" fmla="*/ 2795452 w 3004458"/>
              <a:gd name="connsiteY3" fmla="*/ 0 h 4428309"/>
              <a:gd name="connsiteX4" fmla="*/ 3004458 w 3004458"/>
              <a:gd name="connsiteY4" fmla="*/ 78377 h 442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458" h="4428309">
                <a:moveTo>
                  <a:pt x="339635" y="4428309"/>
                </a:moveTo>
                <a:lnTo>
                  <a:pt x="0" y="4284617"/>
                </a:lnTo>
                <a:lnTo>
                  <a:pt x="979715" y="2220686"/>
                </a:lnTo>
                <a:lnTo>
                  <a:pt x="2795452" y="0"/>
                </a:lnTo>
                <a:lnTo>
                  <a:pt x="3004458" y="78377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3035" name="TextBox 49"/>
          <p:cNvSpPr txBox="1">
            <a:spLocks noChangeArrowheads="1"/>
          </p:cNvSpPr>
          <p:nvPr/>
        </p:nvSpPr>
        <p:spPr bwMode="auto">
          <a:xfrm>
            <a:off x="6651625" y="5373688"/>
            <a:ext cx="928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autumn</a:t>
            </a:r>
          </a:p>
        </p:txBody>
      </p:sp>
      <p:sp>
        <p:nvSpPr>
          <p:cNvPr id="43036" name="TextBox 66"/>
          <p:cNvSpPr txBox="1">
            <a:spLocks noChangeArrowheads="1"/>
          </p:cNvSpPr>
          <p:nvPr/>
        </p:nvSpPr>
        <p:spPr bwMode="auto">
          <a:xfrm>
            <a:off x="7431561" y="3541442"/>
            <a:ext cx="1144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Calibri" pitchFamily="34" charset="0"/>
              </a:rPr>
              <a:t>sand goby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6872288" y="4070350"/>
            <a:ext cx="290512" cy="174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7292975" y="3455988"/>
            <a:ext cx="290513" cy="174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6540500" y="4545013"/>
            <a:ext cx="290513" cy="174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7561263" y="2863850"/>
            <a:ext cx="292100" cy="174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7727950" y="1941513"/>
            <a:ext cx="290513" cy="174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19" name="Group 75"/>
          <p:cNvGrpSpPr>
            <a:grpSpLocks/>
          </p:cNvGrpSpPr>
          <p:nvPr/>
        </p:nvGrpSpPr>
        <p:grpSpPr bwMode="auto">
          <a:xfrm>
            <a:off x="3163888" y="1250950"/>
            <a:ext cx="2449512" cy="3990975"/>
            <a:chOff x="3164543" y="1250577"/>
            <a:chExt cx="2449127" cy="3991072"/>
          </a:xfrm>
        </p:grpSpPr>
        <p:grpSp>
          <p:nvGrpSpPr>
            <p:cNvPr id="43020" name="Group 20"/>
            <p:cNvGrpSpPr>
              <a:grpSpLocks noChangeAspect="1"/>
            </p:cNvGrpSpPr>
            <p:nvPr/>
          </p:nvGrpSpPr>
          <p:grpSpPr bwMode="auto">
            <a:xfrm>
              <a:off x="3348318" y="1250577"/>
              <a:ext cx="2265352" cy="3559837"/>
              <a:chOff x="3818966" y="2003611"/>
              <a:chExt cx="1887793" cy="2966531"/>
            </a:xfrm>
          </p:grpSpPr>
          <p:pic>
            <p:nvPicPr>
              <p:cNvPr id="43032" name="Picture 1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818966" y="2003611"/>
                <a:ext cx="1887793" cy="2966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Freeform 19"/>
              <p:cNvSpPr/>
              <p:nvPr/>
            </p:nvSpPr>
            <p:spPr>
              <a:xfrm>
                <a:off x="4132736" y="2290691"/>
                <a:ext cx="1398103" cy="2271503"/>
              </a:xfrm>
              <a:custGeom>
                <a:avLst/>
                <a:gdLst>
                  <a:gd name="connsiteX0" fmla="*/ 339635 w 3004458"/>
                  <a:gd name="connsiteY0" fmla="*/ 4428309 h 4428309"/>
                  <a:gd name="connsiteX1" fmla="*/ 0 w 3004458"/>
                  <a:gd name="connsiteY1" fmla="*/ 4284617 h 4428309"/>
                  <a:gd name="connsiteX2" fmla="*/ 979715 w 3004458"/>
                  <a:gd name="connsiteY2" fmla="*/ 2220686 h 4428309"/>
                  <a:gd name="connsiteX3" fmla="*/ 2795452 w 3004458"/>
                  <a:gd name="connsiteY3" fmla="*/ 0 h 4428309"/>
                  <a:gd name="connsiteX4" fmla="*/ 3004458 w 3004458"/>
                  <a:gd name="connsiteY4" fmla="*/ 78377 h 442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4458" h="4428309">
                    <a:moveTo>
                      <a:pt x="339635" y="4428309"/>
                    </a:moveTo>
                    <a:lnTo>
                      <a:pt x="0" y="4284617"/>
                    </a:lnTo>
                    <a:lnTo>
                      <a:pt x="979715" y="2220686"/>
                    </a:lnTo>
                    <a:lnTo>
                      <a:pt x="2795452" y="0"/>
                    </a:lnTo>
                    <a:lnTo>
                      <a:pt x="3004458" y="78377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  <p:sp>
          <p:nvSpPr>
            <p:cNvPr id="43021" name="TextBox 48"/>
            <p:cNvSpPr txBox="1">
              <a:spLocks noChangeArrowheads="1"/>
            </p:cNvSpPr>
            <p:nvPr/>
          </p:nvSpPr>
          <p:spPr bwMode="auto">
            <a:xfrm>
              <a:off x="3971365" y="4872317"/>
              <a:ext cx="9717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summer</a:t>
              </a:r>
            </a:p>
          </p:txBody>
        </p:sp>
        <p:sp>
          <p:nvSpPr>
            <p:cNvPr id="51" name="Right Arrow 50"/>
            <p:cNvSpPr/>
            <p:nvPr/>
          </p:nvSpPr>
          <p:spPr>
            <a:xfrm rot="19842071">
              <a:off x="4496246" y="2145949"/>
              <a:ext cx="457128" cy="27940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2" name="Right Arrow 51"/>
            <p:cNvSpPr/>
            <p:nvPr/>
          </p:nvSpPr>
          <p:spPr>
            <a:xfrm rot="19842071">
              <a:off x="3962929" y="3104822"/>
              <a:ext cx="457128" cy="27940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Right Arrow 52"/>
            <p:cNvSpPr/>
            <p:nvPr/>
          </p:nvSpPr>
          <p:spPr>
            <a:xfrm rot="2445210">
              <a:off x="3716906" y="3701737"/>
              <a:ext cx="457128" cy="28099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3025" name="TextBox 53"/>
            <p:cNvSpPr txBox="1">
              <a:spLocks noChangeArrowheads="1"/>
            </p:cNvSpPr>
            <p:nvPr/>
          </p:nvSpPr>
          <p:spPr bwMode="auto">
            <a:xfrm>
              <a:off x="3805519" y="2084296"/>
              <a:ext cx="103586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sprat</a:t>
              </a:r>
            </a:p>
            <a:p>
              <a:r>
                <a:rPr lang="el-GR" b="1">
                  <a:latin typeface="Calibri" pitchFamily="34" charset="0"/>
                </a:rPr>
                <a:t>Σ</a:t>
              </a:r>
              <a:r>
                <a:rPr lang="en-GB" b="1">
                  <a:latin typeface="Calibri" pitchFamily="34" charset="0"/>
                </a:rPr>
                <a:t> species</a:t>
              </a:r>
            </a:p>
          </p:txBody>
        </p:sp>
        <p:sp>
          <p:nvSpPr>
            <p:cNvPr id="43026" name="TextBox 54"/>
            <p:cNvSpPr txBox="1">
              <a:spLocks noChangeArrowheads="1"/>
            </p:cNvSpPr>
            <p:nvPr/>
          </p:nvSpPr>
          <p:spPr bwMode="auto">
            <a:xfrm>
              <a:off x="3164543" y="3688977"/>
              <a:ext cx="88716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sprat</a:t>
              </a:r>
            </a:p>
            <a:p>
              <a:r>
                <a:rPr lang="en-GB" b="1">
                  <a:latin typeface="Calibri" pitchFamily="34" charset="0"/>
                </a:rPr>
                <a:t>sardine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rot="16200000" flipV="1">
              <a:off x="4161317" y="3609668"/>
              <a:ext cx="215905" cy="95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4583520" y="3046096"/>
              <a:ext cx="277819" cy="1380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5400000" flipH="1" flipV="1">
              <a:off x="4809694" y="2500770"/>
              <a:ext cx="366722" cy="634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30" name="TextBox 65"/>
            <p:cNvSpPr txBox="1">
              <a:spLocks noChangeArrowheads="1"/>
            </p:cNvSpPr>
            <p:nvPr/>
          </p:nvSpPr>
          <p:spPr bwMode="auto">
            <a:xfrm>
              <a:off x="4254600" y="3794556"/>
              <a:ext cx="1151021" cy="369332"/>
            </a:xfrm>
            <a:prstGeom prst="rect">
              <a:avLst/>
            </a:prstGeom>
            <a:solidFill>
              <a:srgbClr val="FFFFFF">
                <a:alpha val="3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alibri" pitchFamily="34" charset="0"/>
                </a:rPr>
                <a:t>sand goby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rot="5400000" flipH="1" flipV="1">
              <a:off x="5123971" y="1657787"/>
              <a:ext cx="366721" cy="634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57250" y="431800"/>
            <a:ext cx="7754938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>
                <a:solidFill>
                  <a:srgbClr val="984807"/>
                </a:solidFill>
                <a:cs typeface="Arial" pitchFamily="34" charset="0"/>
              </a:rPr>
              <a:t>        LARVAL ASSEMBLAGES: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>
              <a:solidFill>
                <a:srgbClr val="984807"/>
              </a:solidFill>
              <a:cs typeface="Arial" pitchFamily="34" charset="0"/>
            </a:endParaRPr>
          </a:p>
        </p:txBody>
      </p:sp>
      <p:grpSp>
        <p:nvGrpSpPr>
          <p:cNvPr id="43016" name="Group 35"/>
          <p:cNvGrpSpPr>
            <a:grpSpLocks/>
          </p:cNvGrpSpPr>
          <p:nvPr/>
        </p:nvGrpSpPr>
        <p:grpSpPr bwMode="auto">
          <a:xfrm>
            <a:off x="0" y="4818063"/>
            <a:ext cx="1012825" cy="727075"/>
            <a:chOff x="2994211" y="5002308"/>
            <a:chExt cx="1013014" cy="726141"/>
          </a:xfrm>
        </p:grpSpPr>
        <p:sp>
          <p:nvSpPr>
            <p:cNvPr id="43059" name="TextBox 36"/>
            <p:cNvSpPr txBox="1">
              <a:spLocks noChangeArrowheads="1"/>
            </p:cNvSpPr>
            <p:nvPr/>
          </p:nvSpPr>
          <p:spPr bwMode="auto">
            <a:xfrm>
              <a:off x="2994211" y="5150225"/>
              <a:ext cx="8830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Flatfish</a:t>
              </a:r>
            </a:p>
          </p:txBody>
        </p:sp>
        <p:sp>
          <p:nvSpPr>
            <p:cNvPr id="38" name="Circular Arrow 37"/>
            <p:cNvSpPr/>
            <p:nvPr/>
          </p:nvSpPr>
          <p:spPr>
            <a:xfrm rot="4900621">
              <a:off x="3240854" y="4962079"/>
              <a:ext cx="726141" cy="806600"/>
            </a:xfrm>
            <a:prstGeom prst="circularArrow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214313" y="6450364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13" y="6307489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14313" y="6450364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13" y="6307489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94138" y="431800"/>
            <a:ext cx="8218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 dirty="0" smtClean="0">
                <a:solidFill>
                  <a:srgbClr val="984807"/>
                </a:solidFill>
                <a:cs typeface="Arial" pitchFamily="34" charset="0"/>
              </a:rPr>
              <a:t>        </a:t>
            </a:r>
            <a:r>
              <a:rPr lang="en-GB" sz="2400" u="sng" dirty="0" smtClean="0">
                <a:solidFill>
                  <a:srgbClr val="984807"/>
                </a:solidFill>
                <a:cs typeface="Arial" pitchFamily="34" charset="0"/>
              </a:rPr>
              <a:t>Juvenile</a:t>
            </a:r>
            <a:r>
              <a:rPr lang="en-GB" sz="2400" dirty="0" smtClean="0">
                <a:solidFill>
                  <a:srgbClr val="984807"/>
                </a:solidFill>
                <a:cs typeface="Arial" pitchFamily="34" charset="0"/>
              </a:rPr>
              <a:t> flatfish assemblages: </a:t>
            </a: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 dirty="0">
              <a:solidFill>
                <a:srgbClr val="984807"/>
              </a:solidFill>
              <a:cs typeface="Arial" pitchFamily="34" charset="0"/>
            </a:endParaRPr>
          </a:p>
        </p:txBody>
      </p:sp>
      <p:sp>
        <p:nvSpPr>
          <p:cNvPr id="426" name="AutoShape 4"/>
          <p:cNvSpPr>
            <a:spLocks noChangeAspect="1" noChangeArrowheads="1" noTextEdit="1"/>
          </p:cNvSpPr>
          <p:nvPr/>
        </p:nvSpPr>
        <p:spPr bwMode="auto">
          <a:xfrm>
            <a:off x="3693053" y="1105521"/>
            <a:ext cx="5299835" cy="508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7" name="Line 7"/>
          <p:cNvSpPr>
            <a:spLocks noChangeShapeType="1"/>
          </p:cNvSpPr>
          <p:nvPr/>
        </p:nvSpPr>
        <p:spPr bwMode="auto">
          <a:xfrm>
            <a:off x="6513487" y="3468538"/>
            <a:ext cx="479289" cy="309759"/>
          </a:xfrm>
          <a:prstGeom prst="line">
            <a:avLst/>
          </a:prstGeom>
          <a:noFill/>
          <a:ln w="19050" cap="flat">
            <a:solidFill>
              <a:srgbClr val="B03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B0F0"/>
              </a:solidFill>
            </a:endParaRPr>
          </a:p>
        </p:txBody>
      </p:sp>
      <p:sp>
        <p:nvSpPr>
          <p:cNvPr id="428" name="Line 9"/>
          <p:cNvSpPr>
            <a:spLocks noChangeShapeType="1"/>
          </p:cNvSpPr>
          <p:nvPr/>
        </p:nvSpPr>
        <p:spPr bwMode="auto">
          <a:xfrm>
            <a:off x="6513487" y="3468538"/>
            <a:ext cx="294947" cy="132754"/>
          </a:xfrm>
          <a:prstGeom prst="line">
            <a:avLst/>
          </a:prstGeom>
          <a:noFill/>
          <a:ln w="19050" cap="flat">
            <a:solidFill>
              <a:srgbClr val="B03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B0F0"/>
              </a:solidFill>
            </a:endParaRPr>
          </a:p>
        </p:txBody>
      </p:sp>
      <p:sp>
        <p:nvSpPr>
          <p:cNvPr id="429" name="Line 11"/>
          <p:cNvSpPr>
            <a:spLocks noChangeShapeType="1"/>
          </p:cNvSpPr>
          <p:nvPr/>
        </p:nvSpPr>
        <p:spPr bwMode="auto">
          <a:xfrm flipH="1" flipV="1">
            <a:off x="6144803" y="3087977"/>
            <a:ext cx="368684" cy="380561"/>
          </a:xfrm>
          <a:prstGeom prst="line">
            <a:avLst/>
          </a:prstGeom>
          <a:noFill/>
          <a:ln w="19050" cap="flat">
            <a:solidFill>
              <a:srgbClr val="B03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" name="Line 12"/>
          <p:cNvSpPr>
            <a:spLocks noChangeShapeType="1"/>
          </p:cNvSpPr>
          <p:nvPr/>
        </p:nvSpPr>
        <p:spPr bwMode="auto">
          <a:xfrm>
            <a:off x="6513487" y="3468538"/>
            <a:ext cx="470072" cy="424812"/>
          </a:xfrm>
          <a:prstGeom prst="line">
            <a:avLst/>
          </a:prstGeom>
          <a:noFill/>
          <a:ln w="19050" cap="flat">
            <a:solidFill>
              <a:srgbClr val="B03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1" name="Line 13"/>
          <p:cNvSpPr>
            <a:spLocks noChangeShapeType="1"/>
          </p:cNvSpPr>
          <p:nvPr/>
        </p:nvSpPr>
        <p:spPr bwMode="auto">
          <a:xfrm flipH="1">
            <a:off x="5554908" y="3468538"/>
            <a:ext cx="958579" cy="504464"/>
          </a:xfrm>
          <a:prstGeom prst="line">
            <a:avLst/>
          </a:prstGeom>
          <a:noFill/>
          <a:ln w="19050" cap="flat">
            <a:solidFill>
              <a:srgbClr val="B03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2" name="Line 14"/>
          <p:cNvSpPr>
            <a:spLocks noChangeShapeType="1"/>
          </p:cNvSpPr>
          <p:nvPr/>
        </p:nvSpPr>
        <p:spPr bwMode="auto">
          <a:xfrm flipV="1">
            <a:off x="6513487" y="3415437"/>
            <a:ext cx="258079" cy="53101"/>
          </a:xfrm>
          <a:prstGeom prst="line">
            <a:avLst/>
          </a:prstGeom>
          <a:noFill/>
          <a:ln w="19050" cap="flat">
            <a:solidFill>
              <a:srgbClr val="B03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B0F0"/>
              </a:solidFill>
            </a:endParaRPr>
          </a:p>
        </p:txBody>
      </p:sp>
      <p:sp>
        <p:nvSpPr>
          <p:cNvPr id="433" name="Line 15"/>
          <p:cNvSpPr>
            <a:spLocks noChangeShapeType="1"/>
          </p:cNvSpPr>
          <p:nvPr/>
        </p:nvSpPr>
        <p:spPr bwMode="auto">
          <a:xfrm flipH="1" flipV="1">
            <a:off x="5573342" y="2645465"/>
            <a:ext cx="940145" cy="823073"/>
          </a:xfrm>
          <a:prstGeom prst="line">
            <a:avLst/>
          </a:prstGeom>
          <a:noFill/>
          <a:ln w="38100" cap="flat">
            <a:solidFill>
              <a:srgbClr val="B03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4" name="Line 16"/>
          <p:cNvSpPr>
            <a:spLocks noChangeShapeType="1"/>
          </p:cNvSpPr>
          <p:nvPr/>
        </p:nvSpPr>
        <p:spPr bwMode="auto">
          <a:xfrm flipH="1" flipV="1">
            <a:off x="5370566" y="2574663"/>
            <a:ext cx="1142921" cy="893875"/>
          </a:xfrm>
          <a:prstGeom prst="line">
            <a:avLst/>
          </a:prstGeom>
          <a:noFill/>
          <a:ln w="38100" cap="flat">
            <a:solidFill>
              <a:srgbClr val="B03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5" name="Picture 1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3342" y="3875650"/>
            <a:ext cx="92171" cy="8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" name="Rectangle 20"/>
          <p:cNvSpPr>
            <a:spLocks noChangeArrowheads="1"/>
          </p:cNvSpPr>
          <p:nvPr/>
        </p:nvSpPr>
        <p:spPr bwMode="auto">
          <a:xfrm>
            <a:off x="5573342" y="3875650"/>
            <a:ext cx="92171" cy="88502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7" name="Line 22"/>
          <p:cNvSpPr>
            <a:spLocks noChangeShapeType="1"/>
          </p:cNvSpPr>
          <p:nvPr/>
        </p:nvSpPr>
        <p:spPr bwMode="auto">
          <a:xfrm>
            <a:off x="6513487" y="3468538"/>
            <a:ext cx="267296" cy="548715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8" name="Line 23"/>
          <p:cNvSpPr>
            <a:spLocks noChangeShapeType="1"/>
          </p:cNvSpPr>
          <p:nvPr/>
        </p:nvSpPr>
        <p:spPr bwMode="auto">
          <a:xfrm flipV="1">
            <a:off x="6513487" y="2689716"/>
            <a:ext cx="516158" cy="778822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9" name="Line 24"/>
          <p:cNvSpPr>
            <a:spLocks noChangeShapeType="1"/>
          </p:cNvSpPr>
          <p:nvPr/>
        </p:nvSpPr>
        <p:spPr bwMode="auto">
          <a:xfrm>
            <a:off x="6513487" y="3468538"/>
            <a:ext cx="1032316" cy="946977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0" name="Line 25"/>
          <p:cNvSpPr>
            <a:spLocks noChangeShapeType="1"/>
          </p:cNvSpPr>
          <p:nvPr/>
        </p:nvSpPr>
        <p:spPr bwMode="auto">
          <a:xfrm flipH="1">
            <a:off x="5130921" y="3468538"/>
            <a:ext cx="1382566" cy="141604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1" name="Line 26"/>
          <p:cNvSpPr>
            <a:spLocks noChangeShapeType="1"/>
          </p:cNvSpPr>
          <p:nvPr/>
        </p:nvSpPr>
        <p:spPr bwMode="auto">
          <a:xfrm flipV="1">
            <a:off x="6513487" y="2689716"/>
            <a:ext cx="101388" cy="778822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2" name="Line 27"/>
          <p:cNvSpPr>
            <a:spLocks noChangeShapeType="1"/>
          </p:cNvSpPr>
          <p:nvPr/>
        </p:nvSpPr>
        <p:spPr bwMode="auto">
          <a:xfrm>
            <a:off x="6513487" y="3468538"/>
            <a:ext cx="1410217" cy="787672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3" name="Line 29"/>
          <p:cNvSpPr>
            <a:spLocks noChangeShapeType="1"/>
          </p:cNvSpPr>
          <p:nvPr/>
        </p:nvSpPr>
        <p:spPr bwMode="auto">
          <a:xfrm flipH="1">
            <a:off x="6476619" y="3468538"/>
            <a:ext cx="36868" cy="539865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4" name="Line 31"/>
          <p:cNvSpPr>
            <a:spLocks noChangeShapeType="1"/>
          </p:cNvSpPr>
          <p:nvPr/>
        </p:nvSpPr>
        <p:spPr bwMode="auto">
          <a:xfrm flipH="1">
            <a:off x="4577895" y="3468538"/>
            <a:ext cx="1935592" cy="1770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5" name="Line 33"/>
          <p:cNvSpPr>
            <a:spLocks noChangeShapeType="1"/>
          </p:cNvSpPr>
          <p:nvPr/>
        </p:nvSpPr>
        <p:spPr bwMode="auto">
          <a:xfrm flipV="1">
            <a:off x="6513487" y="2795919"/>
            <a:ext cx="1391783" cy="672619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6" name="Line 34"/>
          <p:cNvSpPr>
            <a:spLocks noChangeShapeType="1"/>
          </p:cNvSpPr>
          <p:nvPr/>
        </p:nvSpPr>
        <p:spPr bwMode="auto">
          <a:xfrm flipH="1" flipV="1">
            <a:off x="4909711" y="3149929"/>
            <a:ext cx="1603776" cy="318609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7" name="Line 35"/>
          <p:cNvSpPr>
            <a:spLocks noChangeShapeType="1"/>
          </p:cNvSpPr>
          <p:nvPr/>
        </p:nvSpPr>
        <p:spPr bwMode="auto">
          <a:xfrm flipH="1" flipV="1">
            <a:off x="6476619" y="1742739"/>
            <a:ext cx="36868" cy="1725799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8" name="Line 36"/>
          <p:cNvSpPr>
            <a:spLocks noChangeShapeType="1"/>
          </p:cNvSpPr>
          <p:nvPr/>
        </p:nvSpPr>
        <p:spPr bwMode="auto">
          <a:xfrm flipV="1">
            <a:off x="6513487" y="3026026"/>
            <a:ext cx="18434" cy="442512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9" name="Line 37"/>
          <p:cNvSpPr>
            <a:spLocks noChangeShapeType="1"/>
          </p:cNvSpPr>
          <p:nvPr/>
        </p:nvSpPr>
        <p:spPr bwMode="auto">
          <a:xfrm flipH="1">
            <a:off x="4928145" y="3468538"/>
            <a:ext cx="1585342" cy="619517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0" name="Line 38"/>
          <p:cNvSpPr>
            <a:spLocks noChangeShapeType="1"/>
          </p:cNvSpPr>
          <p:nvPr/>
        </p:nvSpPr>
        <p:spPr bwMode="auto">
          <a:xfrm flipH="1" flipV="1">
            <a:off x="6467401" y="1654237"/>
            <a:ext cx="46086" cy="1814301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1" name="Line 39"/>
          <p:cNvSpPr>
            <a:spLocks noChangeShapeType="1"/>
          </p:cNvSpPr>
          <p:nvPr/>
        </p:nvSpPr>
        <p:spPr bwMode="auto">
          <a:xfrm flipV="1">
            <a:off x="6513487" y="2371107"/>
            <a:ext cx="304164" cy="1097431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41" name="Group 840"/>
          <p:cNvGrpSpPr/>
          <p:nvPr/>
        </p:nvGrpSpPr>
        <p:grpSpPr>
          <a:xfrm>
            <a:off x="4564068" y="1645387"/>
            <a:ext cx="3628102" cy="3369235"/>
            <a:chOff x="4564068" y="1645387"/>
            <a:chExt cx="3628102" cy="3369235"/>
          </a:xfrm>
        </p:grpSpPr>
        <p:grpSp>
          <p:nvGrpSpPr>
            <p:cNvPr id="425" name="Group 6"/>
            <p:cNvGrpSpPr/>
            <p:nvPr/>
          </p:nvGrpSpPr>
          <p:grpSpPr>
            <a:xfrm>
              <a:off x="4564068" y="1857793"/>
              <a:ext cx="3628102" cy="3156829"/>
              <a:chOff x="2733674" y="1501775"/>
              <a:chExt cx="3749298" cy="3397508"/>
            </a:xfrm>
          </p:grpSpPr>
          <p:grpSp>
            <p:nvGrpSpPr>
              <p:cNvPr id="516" name="Group 402"/>
              <p:cNvGrpSpPr/>
              <p:nvPr/>
            </p:nvGrpSpPr>
            <p:grpSpPr>
              <a:xfrm>
                <a:off x="2733674" y="2854325"/>
                <a:ext cx="2290508" cy="1778258"/>
                <a:chOff x="2733674" y="2854325"/>
                <a:chExt cx="2290508" cy="1778258"/>
              </a:xfrm>
            </p:grpSpPr>
            <p:sp>
              <p:nvSpPr>
                <p:cNvPr id="731" name="Rectangle 123"/>
                <p:cNvSpPr>
                  <a:spLocks noChangeArrowheads="1"/>
                </p:cNvSpPr>
                <p:nvPr/>
              </p:nvSpPr>
              <p:spPr bwMode="auto">
                <a:xfrm>
                  <a:off x="3843338" y="3911600"/>
                  <a:ext cx="137858" cy="923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31A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32" name="Group 401"/>
                <p:cNvGrpSpPr/>
                <p:nvPr/>
              </p:nvGrpSpPr>
              <p:grpSpPr>
                <a:xfrm>
                  <a:off x="2733674" y="2854325"/>
                  <a:ext cx="2290508" cy="1778258"/>
                  <a:chOff x="2719388" y="2854325"/>
                  <a:chExt cx="2290508" cy="1778258"/>
                </a:xfrm>
              </p:grpSpPr>
              <p:sp>
                <p:nvSpPr>
                  <p:cNvPr id="73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3700463" y="3692525"/>
                    <a:ext cx="137858" cy="923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18A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734" name="Group 400"/>
                  <p:cNvGrpSpPr/>
                  <p:nvPr/>
                </p:nvGrpSpPr>
                <p:grpSpPr>
                  <a:xfrm>
                    <a:off x="2719388" y="2854325"/>
                    <a:ext cx="2290508" cy="1778258"/>
                    <a:chOff x="2719388" y="2854325"/>
                    <a:chExt cx="2290508" cy="1778258"/>
                  </a:xfrm>
                </p:grpSpPr>
                <p:grpSp>
                  <p:nvGrpSpPr>
                    <p:cNvPr id="735" name="Group 399"/>
                    <p:cNvGrpSpPr/>
                    <p:nvPr/>
                  </p:nvGrpSpPr>
                  <p:grpSpPr>
                    <a:xfrm>
                      <a:off x="2719388" y="2854325"/>
                      <a:ext cx="1738058" cy="1206758"/>
                      <a:chOff x="2719388" y="2854325"/>
                      <a:chExt cx="1738058" cy="1206758"/>
                    </a:xfrm>
                  </p:grpSpPr>
                  <p:grpSp>
                    <p:nvGrpSpPr>
                      <p:cNvPr id="767" name="Group 398"/>
                      <p:cNvGrpSpPr/>
                      <p:nvPr/>
                    </p:nvGrpSpPr>
                    <p:grpSpPr>
                      <a:xfrm>
                        <a:off x="2719388" y="2854325"/>
                        <a:ext cx="1252283" cy="1063883"/>
                        <a:chOff x="2719388" y="2854325"/>
                        <a:chExt cx="1252283" cy="1063883"/>
                      </a:xfrm>
                    </p:grpSpPr>
                    <p:grpSp>
                      <p:nvGrpSpPr>
                        <p:cNvPr id="783" name="Group 394"/>
                        <p:cNvGrpSpPr/>
                        <p:nvPr/>
                      </p:nvGrpSpPr>
                      <p:grpSpPr>
                        <a:xfrm>
                          <a:off x="3348038" y="3492500"/>
                          <a:ext cx="623633" cy="216158"/>
                          <a:chOff x="3348038" y="3492500"/>
                          <a:chExt cx="623633" cy="216158"/>
                        </a:xfrm>
                      </p:grpSpPr>
                      <p:sp>
                        <p:nvSpPr>
                          <p:cNvPr id="833" name="Rectangl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48038" y="3492500"/>
                            <a:ext cx="137858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12A</a:t>
                            </a: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4" name="Rectangle 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05238" y="3616325"/>
                            <a:ext cx="137858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19A</a:t>
                            </a: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5" name="Rectangle 1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33813" y="3492500"/>
                            <a:ext cx="137858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48A</a:t>
                            </a:r>
                            <a:endPara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84" name="Group 397"/>
                        <p:cNvGrpSpPr/>
                        <p:nvPr/>
                      </p:nvGrpSpPr>
                      <p:grpSpPr>
                        <a:xfrm>
                          <a:off x="2719388" y="2854325"/>
                          <a:ext cx="1233233" cy="692408"/>
                          <a:chOff x="2719388" y="2854325"/>
                          <a:chExt cx="1233233" cy="692408"/>
                        </a:xfrm>
                      </p:grpSpPr>
                      <p:grpSp>
                        <p:nvGrpSpPr>
                          <p:cNvPr id="797" name="Group 396"/>
                          <p:cNvGrpSpPr/>
                          <p:nvPr/>
                        </p:nvGrpSpPr>
                        <p:grpSpPr>
                          <a:xfrm>
                            <a:off x="2719388" y="2854325"/>
                            <a:ext cx="614108" cy="406658"/>
                            <a:chOff x="2719388" y="2854325"/>
                            <a:chExt cx="614108" cy="406658"/>
                          </a:xfrm>
                        </p:grpSpPr>
                        <p:sp>
                          <p:nvSpPr>
                            <p:cNvPr id="829" name="Rectangle 6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19388" y="2978150"/>
                              <a:ext cx="9457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9A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0" name="Rectangle 6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909888" y="3168650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10A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1" name="Rectangle 18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95638" y="2854325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52A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2" name="Rectangle 31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919413" y="2997200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95A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98" name="Group 395"/>
                          <p:cNvGrpSpPr/>
                          <p:nvPr/>
                        </p:nvGrpSpPr>
                        <p:grpSpPr>
                          <a:xfrm>
                            <a:off x="3024188" y="3025775"/>
                            <a:ext cx="928433" cy="520958"/>
                            <a:chOff x="3024188" y="3025775"/>
                            <a:chExt cx="928433" cy="520958"/>
                          </a:xfrm>
                        </p:grpSpPr>
                        <p:sp>
                          <p:nvSpPr>
                            <p:cNvPr id="799" name="Rectangle 4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24188" y="3311525"/>
                              <a:ext cx="9457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1A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00" name="Rectangle 6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33763" y="3130550"/>
                              <a:ext cx="9457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7A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01" name="Rectangle 6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09913" y="3273425"/>
                              <a:ext cx="9457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8A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02" name="Rectangle 7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09913" y="3235325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11A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03" name="Rectangle 9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519488" y="3197225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20A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04" name="Rectangle 9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52763" y="3282950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21A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05" name="Rectangle 15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33763" y="3406775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42A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06" name="Rectangle 15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52813" y="3359150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43A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07" name="Rectangle 1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86113" y="3206750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44A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08" name="Rectangle 15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52788" y="3406775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45A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09" name="Rectangle 16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28988" y="3425825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46A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10" name="Rectangle 1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33763" y="3216275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47A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11" name="Rectangle 18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90888" y="3273425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53A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12" name="Rectangle 18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509963" y="3273425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54A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13" name="Rectangle 19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71863" y="3216275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58A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14" name="Rectangle 20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09938" y="3349625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59A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15" name="Rectangle 20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43263" y="3378200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60A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16" name="Rectangle 20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57538" y="3263900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61A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17" name="Rectangle 21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14763" y="3282950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63A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18" name="Rectangle 22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52788" y="3321050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65A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19" name="Rectangle 22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00388" y="3244850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66A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0" name="Rectangle 22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48013" y="3454400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67A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1" name="Rectangle 23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33713" y="3263900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71A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2" name="Rectangle 2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95638" y="3187700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72A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3" name="Rectangle 25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62313" y="3025775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76A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4" name="Rectangle 2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24188" y="3130550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77A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5" name="Rectangle 25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52763" y="3292475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78A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6" name="Rectangle 26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28988" y="3092450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79A</a:t>
                              </a:r>
                              <a:endParaRPr kumimoji="0" lang="en-US" sz="18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7" name="Rectangle 29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19463" y="3397250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90A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8" name="Rectangle 31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62288" y="3330575"/>
                              <a:ext cx="137858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96A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85" name="Group 393"/>
                        <p:cNvGrpSpPr/>
                        <p:nvPr/>
                      </p:nvGrpSpPr>
                      <p:grpSpPr>
                        <a:xfrm>
                          <a:off x="3471863" y="3340100"/>
                          <a:ext cx="347408" cy="578108"/>
                          <a:chOff x="3471863" y="3340100"/>
                          <a:chExt cx="347408" cy="578108"/>
                        </a:xfrm>
                      </p:grpSpPr>
                      <p:sp>
                        <p:nvSpPr>
                          <p:cNvPr id="786" name="Rectangl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71863" y="3521075"/>
                            <a:ext cx="137858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13A</a:t>
                            </a: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87" name="Rectangle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9963" y="3616325"/>
                            <a:ext cx="137858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22A</a:t>
                            </a:r>
                            <a:endPara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88" name="Rectangle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81413" y="3673475"/>
                            <a:ext cx="137858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23A</a:t>
                            </a: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89" name="Rectangle 1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86163" y="3454400"/>
                            <a:ext cx="137858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32A</a:t>
                            </a: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0" name="Rectangle 2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19488" y="3340100"/>
                            <a:ext cx="137858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64A</a:t>
                            </a: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1" name="Rectangle 22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81388" y="3559175"/>
                            <a:ext cx="137858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68A</a:t>
                            </a:r>
                            <a:endPara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2" name="Rectangle 2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33788" y="3825875"/>
                            <a:ext cx="137858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73A</a:t>
                            </a:r>
                            <a:endPara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" name="Rectangle 2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62363" y="3730625"/>
                            <a:ext cx="137858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83A</a:t>
                            </a: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" name="Rectangle 2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8538" y="3416300"/>
                            <a:ext cx="137858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86A</a:t>
                            </a: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5" name="Rectangle 2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71888" y="3406775"/>
                            <a:ext cx="137858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87A</a:t>
                            </a: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6" name="Rectangle 3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33788" y="3435350"/>
                            <a:ext cx="137858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97A</a:t>
                            </a: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68" name="Group 392"/>
                      <p:cNvGrpSpPr/>
                      <p:nvPr/>
                    </p:nvGrpSpPr>
                    <p:grpSpPr>
                      <a:xfrm>
                        <a:off x="3900488" y="3606800"/>
                        <a:ext cx="556958" cy="454283"/>
                        <a:chOff x="3900488" y="3606800"/>
                        <a:chExt cx="556958" cy="454283"/>
                      </a:xfrm>
                    </p:grpSpPr>
                    <p:sp>
                      <p:nvSpPr>
                        <p:cNvPr id="769" name="Rectangle 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33838" y="3702050"/>
                          <a:ext cx="137858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17A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70" name="Rectangle 1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19563" y="3625850"/>
                          <a:ext cx="137858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49A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71" name="Rectangle 1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10013" y="3692525"/>
                          <a:ext cx="137858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51A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72" name="Rectangle 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19563" y="3835400"/>
                          <a:ext cx="137858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55A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73" name="Rectangle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19588" y="3854450"/>
                          <a:ext cx="137858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56A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74" name="Rectangle 1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00488" y="3673475"/>
                          <a:ext cx="137858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57A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75" name="Rectangle 2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57663" y="3711575"/>
                          <a:ext cx="137858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62A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76" name="Rectangle 2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10013" y="3968750"/>
                          <a:ext cx="137858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69A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77" name="Rectangle 2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67188" y="3940175"/>
                          <a:ext cx="137858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70A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78" name="Rectangle 2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10013" y="3606800"/>
                          <a:ext cx="137858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82A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79" name="Rectangle 2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19538" y="3673475"/>
                          <a:ext cx="137858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88A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80" name="Rectangle 30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43363" y="3816350"/>
                          <a:ext cx="137858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93A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81" name="Rectangle 3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14788" y="3740150"/>
                          <a:ext cx="137858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94A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82" name="Rectangle 3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57663" y="3902075"/>
                          <a:ext cx="137858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98A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36" name="Group 391"/>
                    <p:cNvGrpSpPr/>
                    <p:nvPr/>
                  </p:nvGrpSpPr>
                  <p:grpSpPr>
                    <a:xfrm>
                      <a:off x="3862388" y="3987800"/>
                      <a:ext cx="1147508" cy="644783"/>
                      <a:chOff x="3862388" y="3987800"/>
                      <a:chExt cx="1147508" cy="644783"/>
                    </a:xfrm>
                  </p:grpSpPr>
                  <p:sp>
                    <p:nvSpPr>
                      <p:cNvPr id="737" name="Rectangle 2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48113" y="4044950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89A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38" name="Rectangl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62388" y="4168775"/>
                        <a:ext cx="9457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2A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39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95763" y="4292600"/>
                        <a:ext cx="9457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3A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40" name="Rectangle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2963" y="4406900"/>
                        <a:ext cx="9457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4A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41" name="Rectangle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72013" y="3987800"/>
                        <a:ext cx="9457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5A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42" name="Rectangle 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19588" y="4083050"/>
                        <a:ext cx="9457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6A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43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95838" y="4368800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15A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44" name="Rectangl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9113" y="4292600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16A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45" name="Rectangle 1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4788" y="4025900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24A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46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7238" y="4540250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25A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47" name="Rectangle 1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95763" y="4083050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28A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48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81513" y="4073525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29A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49" name="Rectangle 1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19588" y="4168775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30A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50" name="Rectangle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81463" y="3997325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33A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51" name="Rectangl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43413" y="4292600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34A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52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33888" y="4168775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35A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53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05313" y="4216400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36A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54" name="Rectangle 1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24363" y="4406900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39A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55" name="Rectangle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29088" y="4197350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40A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56" name="Rectangle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90988" y="4187825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41A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57" name="Rectangle 1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72038" y="4121150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50A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58" name="Rectangle 2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4338" y="4006850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74A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59" name="Rectangle 2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5788" y="4083050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75A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60" name="Rectangle 2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00563" y="4264025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80A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61" name="Rectangle 2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33838" y="4111625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81A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62" name="Rectangle 2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57738" y="4244975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84A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63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00563" y="4206875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85A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64" name="Rectangle 2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43388" y="4130675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91A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65" name="Rectangle 3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86238" y="3987800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92A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66" name="Rectangle 3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62463" y="4292600"/>
                        <a:ext cx="137858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99A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517" name="Group 418"/>
              <p:cNvGrpSpPr/>
              <p:nvPr/>
            </p:nvGrpSpPr>
            <p:grpSpPr>
              <a:xfrm>
                <a:off x="4243388" y="1501775"/>
                <a:ext cx="1933575" cy="1657350"/>
                <a:chOff x="4243388" y="1501775"/>
                <a:chExt cx="1933575" cy="1657350"/>
              </a:xfrm>
            </p:grpSpPr>
            <p:sp>
              <p:nvSpPr>
                <p:cNvPr id="636" name="Rectangle 44"/>
                <p:cNvSpPr>
                  <a:spLocks noChangeArrowheads="1"/>
                </p:cNvSpPr>
                <p:nvPr/>
              </p:nvSpPr>
              <p:spPr bwMode="auto">
                <a:xfrm>
                  <a:off x="4500563" y="1816100"/>
                  <a:ext cx="1428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7" name="Rectangle 62"/>
                <p:cNvSpPr>
                  <a:spLocks noChangeArrowheads="1"/>
                </p:cNvSpPr>
                <p:nvPr/>
              </p:nvSpPr>
              <p:spPr bwMode="auto">
                <a:xfrm>
                  <a:off x="4900613" y="1692275"/>
                  <a:ext cx="1428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7O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8" name="Rectangle 65"/>
                <p:cNvSpPr>
                  <a:spLocks noChangeArrowheads="1"/>
                </p:cNvSpPr>
                <p:nvPr/>
              </p:nvSpPr>
              <p:spPr bwMode="auto">
                <a:xfrm>
                  <a:off x="4462463" y="1768475"/>
                  <a:ext cx="1428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8O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9" name="Rectangle 68"/>
                <p:cNvSpPr>
                  <a:spLocks noChangeArrowheads="1"/>
                </p:cNvSpPr>
                <p:nvPr/>
              </p:nvSpPr>
              <p:spPr bwMode="auto">
                <a:xfrm>
                  <a:off x="4443413" y="1787525"/>
                  <a:ext cx="1428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9O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0" name="Rectangle 71"/>
                <p:cNvSpPr>
                  <a:spLocks noChangeArrowheads="1"/>
                </p:cNvSpPr>
                <p:nvPr/>
              </p:nvSpPr>
              <p:spPr bwMode="auto">
                <a:xfrm>
                  <a:off x="4491038" y="183515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10O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1" name="Rectangle 74"/>
                <p:cNvSpPr>
                  <a:spLocks noChangeArrowheads="1"/>
                </p:cNvSpPr>
                <p:nvPr/>
              </p:nvSpPr>
              <p:spPr bwMode="auto">
                <a:xfrm>
                  <a:off x="4529138" y="173990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11O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2" name="Rectangle 95"/>
                <p:cNvSpPr>
                  <a:spLocks noChangeArrowheads="1"/>
                </p:cNvSpPr>
                <p:nvPr/>
              </p:nvSpPr>
              <p:spPr bwMode="auto">
                <a:xfrm>
                  <a:off x="4986338" y="196850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19O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3" name="Rectangle 98"/>
                <p:cNvSpPr>
                  <a:spLocks noChangeArrowheads="1"/>
                </p:cNvSpPr>
                <p:nvPr/>
              </p:nvSpPr>
              <p:spPr bwMode="auto">
                <a:xfrm>
                  <a:off x="4900613" y="172085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20O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4" name="Rectangle 101"/>
                <p:cNvSpPr>
                  <a:spLocks noChangeArrowheads="1"/>
                </p:cNvSpPr>
                <p:nvPr/>
              </p:nvSpPr>
              <p:spPr bwMode="auto">
                <a:xfrm>
                  <a:off x="4672013" y="2016125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21O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5" name="Rectangle 152"/>
                <p:cNvSpPr>
                  <a:spLocks noChangeArrowheads="1"/>
                </p:cNvSpPr>
                <p:nvPr/>
              </p:nvSpPr>
              <p:spPr bwMode="auto">
                <a:xfrm>
                  <a:off x="4595813" y="160655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42O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6" name="Rectangle 155"/>
                <p:cNvSpPr>
                  <a:spLocks noChangeArrowheads="1"/>
                </p:cNvSpPr>
                <p:nvPr/>
              </p:nvSpPr>
              <p:spPr bwMode="auto">
                <a:xfrm>
                  <a:off x="4491038" y="154940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43O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7" name="Rectangle 161"/>
                <p:cNvSpPr>
                  <a:spLocks noChangeArrowheads="1"/>
                </p:cNvSpPr>
                <p:nvPr/>
              </p:nvSpPr>
              <p:spPr bwMode="auto">
                <a:xfrm>
                  <a:off x="4367213" y="151130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45O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8" name="Rectangle 164"/>
                <p:cNvSpPr>
                  <a:spLocks noChangeArrowheads="1"/>
                </p:cNvSpPr>
                <p:nvPr/>
              </p:nvSpPr>
              <p:spPr bwMode="auto">
                <a:xfrm>
                  <a:off x="4529138" y="170180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46O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9" name="Rectangle 167"/>
                <p:cNvSpPr>
                  <a:spLocks noChangeArrowheads="1"/>
                </p:cNvSpPr>
                <p:nvPr/>
              </p:nvSpPr>
              <p:spPr bwMode="auto">
                <a:xfrm>
                  <a:off x="4719638" y="156845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47O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0" name="Rectangle 170"/>
                <p:cNvSpPr>
                  <a:spLocks noChangeArrowheads="1"/>
                </p:cNvSpPr>
                <p:nvPr/>
              </p:nvSpPr>
              <p:spPr bwMode="auto">
                <a:xfrm>
                  <a:off x="5157788" y="1825625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48O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1" name="Rectangle 182"/>
                <p:cNvSpPr>
                  <a:spLocks noChangeArrowheads="1"/>
                </p:cNvSpPr>
                <p:nvPr/>
              </p:nvSpPr>
              <p:spPr bwMode="auto">
                <a:xfrm>
                  <a:off x="4967288" y="156845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52O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2" name="Rectangle 185"/>
                <p:cNvSpPr>
                  <a:spLocks noChangeArrowheads="1"/>
                </p:cNvSpPr>
                <p:nvPr/>
              </p:nvSpPr>
              <p:spPr bwMode="auto">
                <a:xfrm>
                  <a:off x="4624388" y="1654175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53O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3" name="Rectangle 200"/>
                <p:cNvSpPr>
                  <a:spLocks noChangeArrowheads="1"/>
                </p:cNvSpPr>
                <p:nvPr/>
              </p:nvSpPr>
              <p:spPr bwMode="auto">
                <a:xfrm>
                  <a:off x="4900613" y="183515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58O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4" name="Rectangle 203"/>
                <p:cNvSpPr>
                  <a:spLocks noChangeArrowheads="1"/>
                </p:cNvSpPr>
                <p:nvPr/>
              </p:nvSpPr>
              <p:spPr bwMode="auto">
                <a:xfrm>
                  <a:off x="4767263" y="1939925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59O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5" name="Rectangle 207"/>
                <p:cNvSpPr>
                  <a:spLocks noChangeArrowheads="1"/>
                </p:cNvSpPr>
                <p:nvPr/>
              </p:nvSpPr>
              <p:spPr bwMode="auto">
                <a:xfrm>
                  <a:off x="4586288" y="181610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60O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6" name="Rectangle 210"/>
                <p:cNvSpPr>
                  <a:spLocks noChangeArrowheads="1"/>
                </p:cNvSpPr>
                <p:nvPr/>
              </p:nvSpPr>
              <p:spPr bwMode="auto">
                <a:xfrm>
                  <a:off x="4452938" y="1749425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61O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7" name="Rectangle 219"/>
                <p:cNvSpPr>
                  <a:spLocks noChangeArrowheads="1"/>
                </p:cNvSpPr>
                <p:nvPr/>
              </p:nvSpPr>
              <p:spPr bwMode="auto">
                <a:xfrm>
                  <a:off x="4881563" y="1787525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64O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8" name="Rectangle 222"/>
                <p:cNvSpPr>
                  <a:spLocks noChangeArrowheads="1"/>
                </p:cNvSpPr>
                <p:nvPr/>
              </p:nvSpPr>
              <p:spPr bwMode="auto">
                <a:xfrm>
                  <a:off x="4605338" y="175895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65O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9" name="Rectangle 225"/>
                <p:cNvSpPr>
                  <a:spLocks noChangeArrowheads="1"/>
                </p:cNvSpPr>
                <p:nvPr/>
              </p:nvSpPr>
              <p:spPr bwMode="auto">
                <a:xfrm>
                  <a:off x="4557713" y="185420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66O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0" name="Rectangle 228"/>
                <p:cNvSpPr>
                  <a:spLocks noChangeArrowheads="1"/>
                </p:cNvSpPr>
                <p:nvPr/>
              </p:nvSpPr>
              <p:spPr bwMode="auto">
                <a:xfrm>
                  <a:off x="4557713" y="196850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67O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1" name="Rectangle 231"/>
                <p:cNvSpPr>
                  <a:spLocks noChangeArrowheads="1"/>
                </p:cNvSpPr>
                <p:nvPr/>
              </p:nvSpPr>
              <p:spPr bwMode="auto">
                <a:xfrm>
                  <a:off x="4824413" y="2016125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68O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2" name="Rectangle 240"/>
                <p:cNvSpPr>
                  <a:spLocks noChangeArrowheads="1"/>
                </p:cNvSpPr>
                <p:nvPr/>
              </p:nvSpPr>
              <p:spPr bwMode="auto">
                <a:xfrm>
                  <a:off x="4443413" y="175895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71O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3" name="Rectangle 243"/>
                <p:cNvSpPr>
                  <a:spLocks noChangeArrowheads="1"/>
                </p:cNvSpPr>
                <p:nvPr/>
              </p:nvSpPr>
              <p:spPr bwMode="auto">
                <a:xfrm>
                  <a:off x="4776788" y="1863725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72O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4" name="Rectangle 255"/>
                <p:cNvSpPr>
                  <a:spLocks noChangeArrowheads="1"/>
                </p:cNvSpPr>
                <p:nvPr/>
              </p:nvSpPr>
              <p:spPr bwMode="auto">
                <a:xfrm>
                  <a:off x="4824413" y="1673225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76O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5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81488" y="1501775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77O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6" name="Rectangle 261"/>
                <p:cNvSpPr>
                  <a:spLocks noChangeArrowheads="1"/>
                </p:cNvSpPr>
                <p:nvPr/>
              </p:nvSpPr>
              <p:spPr bwMode="auto">
                <a:xfrm>
                  <a:off x="4243388" y="1577975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78O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7" name="Rectangle 264"/>
                <p:cNvSpPr>
                  <a:spLocks noChangeArrowheads="1"/>
                </p:cNvSpPr>
                <p:nvPr/>
              </p:nvSpPr>
              <p:spPr bwMode="auto">
                <a:xfrm>
                  <a:off x="4681538" y="158750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79O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8" name="Rectangle 273"/>
                <p:cNvSpPr>
                  <a:spLocks noChangeArrowheads="1"/>
                </p:cNvSpPr>
                <p:nvPr/>
              </p:nvSpPr>
              <p:spPr bwMode="auto">
                <a:xfrm>
                  <a:off x="5091113" y="187325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82O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9" name="Rectangle 285"/>
                <p:cNvSpPr>
                  <a:spLocks noChangeArrowheads="1"/>
                </p:cNvSpPr>
                <p:nvPr/>
              </p:nvSpPr>
              <p:spPr bwMode="auto">
                <a:xfrm>
                  <a:off x="4957763" y="185420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86O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0" name="Rectangle 297"/>
                <p:cNvSpPr>
                  <a:spLocks noChangeArrowheads="1"/>
                </p:cNvSpPr>
                <p:nvPr/>
              </p:nvSpPr>
              <p:spPr bwMode="auto">
                <a:xfrm>
                  <a:off x="4348163" y="1558925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90O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1" name="Rectangle 312"/>
                <p:cNvSpPr>
                  <a:spLocks noChangeArrowheads="1"/>
                </p:cNvSpPr>
                <p:nvPr/>
              </p:nvSpPr>
              <p:spPr bwMode="auto">
                <a:xfrm>
                  <a:off x="4538663" y="164465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95O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2" name="Rectangle 315"/>
                <p:cNvSpPr>
                  <a:spLocks noChangeArrowheads="1"/>
                </p:cNvSpPr>
                <p:nvPr/>
              </p:nvSpPr>
              <p:spPr bwMode="auto">
                <a:xfrm>
                  <a:off x="4729163" y="2044700"/>
                  <a:ext cx="180975" cy="9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96O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673" name="Group 417"/>
                <p:cNvGrpSpPr/>
                <p:nvPr/>
              </p:nvGrpSpPr>
              <p:grpSpPr>
                <a:xfrm>
                  <a:off x="4967288" y="1997075"/>
                  <a:ext cx="1209675" cy="1162050"/>
                  <a:chOff x="4967288" y="1997075"/>
                  <a:chExt cx="1209675" cy="1162050"/>
                </a:xfrm>
              </p:grpSpPr>
              <p:sp>
                <p:nvSpPr>
                  <p:cNvPr id="67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253038" y="2616200"/>
                    <a:ext cx="1428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2O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5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4967288" y="2120900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12O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6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5395913" y="2073275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17O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7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5014913" y="2044700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18O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8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5100638" y="2311400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22O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9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5367338" y="2463800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23O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0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5395913" y="2549525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28O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1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5281613" y="2482850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31O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2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5072063" y="2273300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32O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3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5300663" y="2368550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33O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4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5405438" y="2444750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41O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5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5434013" y="2016125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49O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6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5157788" y="2130425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51O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7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5195888" y="2349500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57O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8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5243513" y="2282825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62O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9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5319713" y="1997075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63O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0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262563" y="2559050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69O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5348288" y="2540000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70O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2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5014913" y="2359025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73O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3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5405438" y="2578100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74O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5357813" y="2406650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81O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5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5062538" y="2139950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83O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6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5224463" y="2016125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87O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7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5291138" y="2082800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88O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8" name="Rectangle 294"/>
                  <p:cNvSpPr>
                    <a:spLocks noChangeArrowheads="1"/>
                  </p:cNvSpPr>
                  <p:nvPr/>
                </p:nvSpPr>
                <p:spPr bwMode="auto">
                  <a:xfrm>
                    <a:off x="5310188" y="2492375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89O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9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5376863" y="2368550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94O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0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5110163" y="2025650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97O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1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5291138" y="2292350"/>
                    <a:ext cx="180975" cy="95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98O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702" name="Group 416"/>
                  <p:cNvGrpSpPr/>
                  <p:nvPr/>
                </p:nvGrpSpPr>
                <p:grpSpPr>
                  <a:xfrm>
                    <a:off x="5472113" y="2263775"/>
                    <a:ext cx="704850" cy="895350"/>
                    <a:chOff x="5472113" y="2263775"/>
                    <a:chExt cx="704850" cy="895350"/>
                  </a:xfrm>
                </p:grpSpPr>
                <p:sp>
                  <p:nvSpPr>
                    <p:cNvPr id="703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9738" y="2759075"/>
                      <a:ext cx="1428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04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43588" y="3063875"/>
                      <a:ext cx="1428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05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05513" y="3016250"/>
                      <a:ext cx="1428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06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24538" y="2844800"/>
                      <a:ext cx="1428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07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2113" y="2463800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08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8363" y="2606675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09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24538" y="2759075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0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48313" y="2749550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1" name="Rectangle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62613" y="2835275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2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76888" y="2559050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3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91188" y="2701925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4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34038" y="2749550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5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57838" y="2682875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6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0238" y="2806700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7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57863" y="2682875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8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0213" y="2549525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9" name="Rectangle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43588" y="2654300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48313" y="2263775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1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76888" y="2320925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2" name="Rectangl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86413" y="2835275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3" name="Rectangle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67363" y="2730500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4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48338" y="2606675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5" name="Rectangle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95988" y="2873375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6" name="Rectangl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62638" y="2759075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7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34038" y="2692400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8" name="Rectangle 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9738" y="2682875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9" name="Rectangle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00688" y="2292350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30" name="Rectangle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95938" y="2559050"/>
                      <a:ext cx="180975" cy="95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18" name="Group 435"/>
              <p:cNvGrpSpPr/>
              <p:nvPr/>
            </p:nvGrpSpPr>
            <p:grpSpPr>
              <a:xfrm>
                <a:off x="4071938" y="2863850"/>
                <a:ext cx="2411034" cy="2035433"/>
                <a:chOff x="4071938" y="2863850"/>
                <a:chExt cx="2411034" cy="2035433"/>
              </a:xfrm>
            </p:grpSpPr>
            <p:grpSp>
              <p:nvGrpSpPr>
                <p:cNvPr id="519" name="Group 422"/>
                <p:cNvGrpSpPr/>
                <p:nvPr/>
              </p:nvGrpSpPr>
              <p:grpSpPr>
                <a:xfrm>
                  <a:off x="4605338" y="2987675"/>
                  <a:ext cx="382209" cy="178058"/>
                  <a:chOff x="4605338" y="2987675"/>
                  <a:chExt cx="382209" cy="178058"/>
                </a:xfrm>
              </p:grpSpPr>
              <p:sp>
                <p:nvSpPr>
                  <p:cNvPr id="633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605338" y="3073400"/>
                    <a:ext cx="125034" cy="923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19J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34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4710113" y="2987675"/>
                    <a:ext cx="125034" cy="923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47J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3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4862513" y="3063875"/>
                    <a:ext cx="125034" cy="923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82J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520" name="Group 434"/>
                <p:cNvGrpSpPr/>
                <p:nvPr/>
              </p:nvGrpSpPr>
              <p:grpSpPr>
                <a:xfrm>
                  <a:off x="4071938" y="2863850"/>
                  <a:ext cx="2411034" cy="2035433"/>
                  <a:chOff x="4071938" y="2863850"/>
                  <a:chExt cx="2411034" cy="2035433"/>
                </a:xfrm>
              </p:grpSpPr>
              <p:grpSp>
                <p:nvGrpSpPr>
                  <p:cNvPr id="521" name="Group 420"/>
                  <p:cNvGrpSpPr/>
                  <p:nvPr/>
                </p:nvGrpSpPr>
                <p:grpSpPr>
                  <a:xfrm>
                    <a:off x="4652963" y="2863850"/>
                    <a:ext cx="134559" cy="178058"/>
                    <a:chOff x="4652963" y="2863850"/>
                    <a:chExt cx="134559" cy="178058"/>
                  </a:xfrm>
                </p:grpSpPr>
                <p:sp>
                  <p:nvSpPr>
                    <p:cNvPr id="630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2963" y="2930525"/>
                      <a:ext cx="125034" cy="9233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31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2488" y="2863850"/>
                      <a:ext cx="125034" cy="9233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32" name="Rectangle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2963" y="2949575"/>
                      <a:ext cx="125034" cy="9233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22" name="Group 433"/>
                  <p:cNvGrpSpPr/>
                  <p:nvPr/>
                </p:nvGrpSpPr>
                <p:grpSpPr>
                  <a:xfrm>
                    <a:off x="4071938" y="2911475"/>
                    <a:ext cx="2411034" cy="1987808"/>
                    <a:chOff x="4071938" y="2911475"/>
                    <a:chExt cx="2411034" cy="1987808"/>
                  </a:xfrm>
                </p:grpSpPr>
                <p:grpSp>
                  <p:nvGrpSpPr>
                    <p:cNvPr id="523" name="Group 421"/>
                    <p:cNvGrpSpPr/>
                    <p:nvPr/>
                  </p:nvGrpSpPr>
                  <p:grpSpPr>
                    <a:xfrm>
                      <a:off x="4700588" y="3197225"/>
                      <a:ext cx="266700" cy="142875"/>
                      <a:chOff x="4700588" y="3197225"/>
                      <a:chExt cx="266700" cy="142875"/>
                    </a:xfrm>
                  </p:grpSpPr>
                  <p:sp>
                    <p:nvSpPr>
                      <p:cNvPr id="624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48213" y="3216275"/>
                        <a:ext cx="142875" cy="1905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B0306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>
                          <a:solidFill>
                            <a:srgbClr val="00B0F0"/>
                          </a:solidFill>
                        </a:endParaRPr>
                      </a:p>
                    </p:txBody>
                  </p:sp>
                  <p:sp>
                    <p:nvSpPr>
                      <p:cNvPr id="625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700588" y="3235325"/>
                        <a:ext cx="47625" cy="1047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>
                          <a:solidFill>
                            <a:srgbClr val="00B0F0"/>
                          </a:solidFill>
                        </a:endParaRPr>
                      </a:p>
                    </p:txBody>
                  </p:sp>
                  <p:sp>
                    <p:nvSpPr>
                      <p:cNvPr id="626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48213" y="3235325"/>
                        <a:ext cx="219075" cy="15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>
                          <a:solidFill>
                            <a:srgbClr val="00B0F0"/>
                          </a:solidFill>
                        </a:endParaRPr>
                      </a:p>
                    </p:txBody>
                  </p:sp>
                  <p:sp>
                    <p:nvSpPr>
                      <p:cNvPr id="627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19638" y="3216275"/>
                        <a:ext cx="125034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32J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28" name="Rectangle 2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24413" y="3197225"/>
                        <a:ext cx="125034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76J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629" name="Rectangle 3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76788" y="3206750"/>
                        <a:ext cx="125034" cy="92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97J</a:t>
                        </a: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524" name="Group 432"/>
                    <p:cNvGrpSpPr/>
                    <p:nvPr/>
                  </p:nvGrpSpPr>
                  <p:grpSpPr>
                    <a:xfrm>
                      <a:off x="4071938" y="2911475"/>
                      <a:ext cx="2411034" cy="1987808"/>
                      <a:chOff x="4071938" y="2911475"/>
                      <a:chExt cx="2411034" cy="1987808"/>
                    </a:xfrm>
                  </p:grpSpPr>
                  <p:grpSp>
                    <p:nvGrpSpPr>
                      <p:cNvPr id="525" name="Group 424"/>
                      <p:cNvGrpSpPr/>
                      <p:nvPr/>
                    </p:nvGrpSpPr>
                    <p:grpSpPr>
                      <a:xfrm>
                        <a:off x="4071938" y="2911475"/>
                        <a:ext cx="315534" cy="330458"/>
                        <a:chOff x="4071938" y="2911475"/>
                        <a:chExt cx="315534" cy="330458"/>
                      </a:xfrm>
                    </p:grpSpPr>
                    <p:sp>
                      <p:nvSpPr>
                        <p:cNvPr id="615" name="Rectangle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57663" y="3082925"/>
                          <a:ext cx="81754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9J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616" name="Rectangle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24338" y="3149600"/>
                          <a:ext cx="125034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10J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617" name="Rectangle 1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48138" y="2911475"/>
                          <a:ext cx="125034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44J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618" name="Rectangle 1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43388" y="3140075"/>
                          <a:ext cx="125034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45J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619" name="Rectangle 2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62438" y="3130550"/>
                          <a:ext cx="125034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61J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620" name="Rectangle 2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48138" y="3035300"/>
                          <a:ext cx="125034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71J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621" name="Rectangle 2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14813" y="3035300"/>
                          <a:ext cx="125034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77J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622" name="Rectangle 2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71938" y="3035300"/>
                          <a:ext cx="125034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78J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623" name="Rectangle 3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14813" y="2921000"/>
                          <a:ext cx="125034" cy="923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95J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526" name="Group 431"/>
                      <p:cNvGrpSpPr/>
                      <p:nvPr/>
                    </p:nvGrpSpPr>
                    <p:grpSpPr>
                      <a:xfrm>
                        <a:off x="4224338" y="3006725"/>
                        <a:ext cx="2258634" cy="1892558"/>
                        <a:chOff x="4224338" y="3006725"/>
                        <a:chExt cx="2258634" cy="1892558"/>
                      </a:xfrm>
                    </p:grpSpPr>
                    <p:sp>
                      <p:nvSpPr>
                        <p:cNvPr id="527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4662488" y="3044825"/>
                          <a:ext cx="85725" cy="190500"/>
                        </a:xfrm>
                        <a:prstGeom prst="line">
                          <a:avLst/>
                        </a:prstGeom>
                        <a:noFill/>
                        <a:ln w="19050" cap="flat">
                          <a:solidFill>
                            <a:srgbClr val="B0306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srgbClr val="00B0F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8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4567238" y="3140075"/>
                          <a:ext cx="180975" cy="95250"/>
                        </a:xfrm>
                        <a:prstGeom prst="line">
                          <a:avLst/>
                        </a:prstGeom>
                        <a:noFill/>
                        <a:ln w="19050" cap="flat">
                          <a:solidFill>
                            <a:srgbClr val="B0306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srgbClr val="00B0F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9" name="Line 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4224338" y="3006725"/>
                          <a:ext cx="523875" cy="228600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000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30" name="Rectangle 3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60068" y="3109120"/>
                          <a:ext cx="250068" cy="1538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B0306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LAT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531" name="Group 423"/>
                        <p:cNvGrpSpPr/>
                        <p:nvPr/>
                      </p:nvGrpSpPr>
                      <p:grpSpPr>
                        <a:xfrm>
                          <a:off x="4452938" y="3073400"/>
                          <a:ext cx="163134" cy="159008"/>
                          <a:chOff x="4452938" y="3073400"/>
                          <a:chExt cx="163134" cy="159008"/>
                        </a:xfrm>
                      </p:grpSpPr>
                      <p:sp>
                        <p:nvSpPr>
                          <p:cNvPr id="612" name="Rectangle 1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91038" y="3101975"/>
                            <a:ext cx="125034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42J</a:t>
                            </a: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13" name="Rectangle 1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71988" y="3073400"/>
                            <a:ext cx="125034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43J</a:t>
                            </a: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14" name="Rectangle 1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2938" y="3140075"/>
                            <a:ext cx="125034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46J</a:t>
                            </a: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32" name="Group 409"/>
                        <p:cNvGrpSpPr/>
                        <p:nvPr/>
                      </p:nvGrpSpPr>
                      <p:grpSpPr>
                        <a:xfrm>
                          <a:off x="4357688" y="3216275"/>
                          <a:ext cx="382209" cy="139958"/>
                          <a:chOff x="4357688" y="3216275"/>
                          <a:chExt cx="382209" cy="139958"/>
                        </a:xfrm>
                      </p:grpSpPr>
                      <p:sp>
                        <p:nvSpPr>
                          <p:cNvPr id="608" name="Rectangl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81513" y="3263900"/>
                            <a:ext cx="81754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8J</a:t>
                            </a: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09" name="Rectangle 2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14838" y="3235325"/>
                            <a:ext cx="125034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60J</a:t>
                            </a: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10" name="Rectangle 2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14863" y="3216275"/>
                            <a:ext cx="125034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72J</a:t>
                            </a:r>
                            <a:endPara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11" name="Rectangle 3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57688" y="3225800"/>
                            <a:ext cx="125034" cy="923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none" lIns="0" tIns="0" rIns="0" bIns="0" numCol="1" anchor="t" anchorCtr="0" compatLnSpc="1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6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rPr>
                              <a:t>96J</a:t>
                            </a: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33" name="Group 430"/>
                        <p:cNvGrpSpPr/>
                        <p:nvPr/>
                      </p:nvGrpSpPr>
                      <p:grpSpPr>
                        <a:xfrm>
                          <a:off x="4519613" y="3302000"/>
                          <a:ext cx="1963359" cy="1597283"/>
                          <a:chOff x="4519613" y="3302000"/>
                          <a:chExt cx="1963359" cy="1597283"/>
                        </a:xfrm>
                      </p:grpSpPr>
                      <p:grpSp>
                        <p:nvGrpSpPr>
                          <p:cNvPr id="534" name="Group 428"/>
                          <p:cNvGrpSpPr/>
                          <p:nvPr/>
                        </p:nvGrpSpPr>
                        <p:grpSpPr>
                          <a:xfrm>
                            <a:off x="4519613" y="3302000"/>
                            <a:ext cx="1315659" cy="463808"/>
                            <a:chOff x="4519613" y="3302000"/>
                            <a:chExt cx="1315659" cy="463808"/>
                          </a:xfrm>
                        </p:grpSpPr>
                        <p:grpSp>
                          <p:nvGrpSpPr>
                            <p:cNvPr id="581" name="Group 425"/>
                            <p:cNvGrpSpPr/>
                            <p:nvPr/>
                          </p:nvGrpSpPr>
                          <p:grpSpPr>
                            <a:xfrm>
                              <a:off x="4519613" y="3302000"/>
                              <a:ext cx="515559" cy="368558"/>
                              <a:chOff x="4519613" y="3302000"/>
                              <a:chExt cx="515559" cy="368558"/>
                            </a:xfrm>
                          </p:grpSpPr>
                          <p:sp>
                            <p:nvSpPr>
                              <p:cNvPr id="594" name="Rectangl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833938" y="3578225"/>
                                <a:ext cx="8175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1J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95" name="Rectangle 7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633913" y="3368675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11J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96" name="Rectangle 9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786313" y="354965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18J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97" name="Rectangle 10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76763" y="339725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21J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98" name="Rectangle 10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833938" y="356870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22J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99" name="Rectangle 10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805363" y="3444875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23J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600" name="Rectangle 18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805363" y="330200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53J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601" name="Rectangle 2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843463" y="351155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59J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602" name="Rectangle 2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824413" y="349250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65J</a:t>
                                </a:r>
                                <a:endParaRPr kumimoji="0" 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603" name="Rectangle 2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19613" y="335915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66J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604" name="Rectangle 2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67238" y="349250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67J</a:t>
                                </a:r>
                                <a:endParaRPr kumimoji="0" 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605" name="Rectangle 27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795838" y="339725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83J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606" name="Rectangle 28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843463" y="332105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86J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607" name="Rectangle 29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910138" y="339725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90J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582" name="Group 427"/>
                            <p:cNvGrpSpPr/>
                            <p:nvPr/>
                          </p:nvGrpSpPr>
                          <p:grpSpPr>
                            <a:xfrm>
                              <a:off x="4976813" y="3321050"/>
                              <a:ext cx="858459" cy="444758"/>
                              <a:chOff x="4976813" y="3321050"/>
                              <a:chExt cx="858459" cy="444758"/>
                            </a:xfrm>
                          </p:grpSpPr>
                          <p:sp>
                            <p:nvSpPr>
                              <p:cNvPr id="583" name="Rectangle 6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424488" y="3559175"/>
                                <a:ext cx="8175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7J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84" name="Rectangle 1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157788" y="360680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31J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85" name="Rectangle 16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376863" y="345440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48J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86" name="Rectangle 17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710238" y="3673475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49J</a:t>
                                </a:r>
                                <a:endParaRPr kumimoji="0" 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87" name="Rectangle 17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176838" y="349250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51J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88" name="Rectangle 18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148263" y="345440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54J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89" name="Rectangle 19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186363" y="360680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58J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90" name="Rectangle 21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500688" y="3616325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63J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91" name="Rectangle 2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157788" y="3540125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64J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92" name="Rectangle 26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976813" y="3559175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81J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93" name="Rectangle 28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062538" y="332105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87J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35" name="Group 429"/>
                          <p:cNvGrpSpPr/>
                          <p:nvPr/>
                        </p:nvGrpSpPr>
                        <p:grpSpPr>
                          <a:xfrm>
                            <a:off x="5100638" y="3721100"/>
                            <a:ext cx="1382334" cy="1178183"/>
                            <a:chOff x="5100638" y="3721100"/>
                            <a:chExt cx="1382334" cy="1178183"/>
                          </a:xfrm>
                        </p:grpSpPr>
                        <p:grpSp>
                          <p:nvGrpSpPr>
                            <p:cNvPr id="536" name="Group 403"/>
                            <p:cNvGrpSpPr/>
                            <p:nvPr/>
                          </p:nvGrpSpPr>
                          <p:grpSpPr>
                            <a:xfrm>
                              <a:off x="5338763" y="4006850"/>
                              <a:ext cx="1144209" cy="892433"/>
                              <a:chOff x="5338763" y="4006850"/>
                              <a:chExt cx="1144209" cy="892433"/>
                            </a:xfrm>
                          </p:grpSpPr>
                          <p:sp>
                            <p:nvSpPr>
                              <p:cNvPr id="551" name="Rectangle 4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567363" y="4359275"/>
                                <a:ext cx="8175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2J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2" name="Rectangle 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929313" y="4549775"/>
                                <a:ext cx="8175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3J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3" name="Rectangle 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138863" y="4740275"/>
                                <a:ext cx="8175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4J</a:t>
                                </a:r>
                                <a:endParaRPr kumimoji="0" 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4" name="Rectangle 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119813" y="4540250"/>
                                <a:ext cx="8175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5J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5" name="Rectangle 5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995988" y="4435475"/>
                                <a:ext cx="8175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6J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6" name="Rectangle 8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072188" y="4378325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15J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7" name="Rectangle 8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824538" y="434975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16J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8" name="Rectangle 11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729288" y="4378325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25J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9" name="Rectangle 11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395913" y="402590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28J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0" name="Rectangle 1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634038" y="4073525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29J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1" name="Rectangle 1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576888" y="406400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30J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2" name="Rectangle 13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338763" y="402590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34J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3" name="Rectangle 1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491163" y="408305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39J</a:t>
                                </a:r>
                                <a:endParaRPr kumimoji="0" 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4" name="Rectangle 17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167438" y="444500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50J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5" name="Rectangle 19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100763" y="4187825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55J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6" name="Rectangle 19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57938" y="480695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56J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7" name="Rectangle 19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024563" y="4340225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57J</a:t>
                                </a:r>
                                <a:endParaRPr kumimoji="0" 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8" name="Rectangle 21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691188" y="414020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62J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9" name="Rectangle 23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614988" y="406400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68J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70" name="Rectangle 23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900738" y="4549775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69J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71" name="Rectangle 2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015038" y="4530725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70J</a:t>
                                </a:r>
                                <a:endParaRPr kumimoji="0" 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72" name="Rectangle 24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043613" y="446405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74J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73" name="Rectangle 25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148388" y="454025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75J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74" name="Rectangle 27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853113" y="4168775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84J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75" name="Rectangle 28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643563" y="4035425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85J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76" name="Rectangle 29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710238" y="4225925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89J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77" name="Rectangle 29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453063" y="400685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91J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78" name="Rectangle 3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386388" y="4035425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92J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79" name="Rectangle 3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957888" y="4187825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98J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80" name="Rectangle 32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529263" y="4006850"/>
                                <a:ext cx="125034" cy="92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none" lIns="0" tIns="0" rIns="0" bIns="0" numCol="1" anchor="t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6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rPr>
                                  <a:t>99J</a:t>
                                </a:r>
                                <a:endParaRPr kumimoji="0" 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537" name="Rectangle 7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100638" y="3740150"/>
                              <a:ext cx="125034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12J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38" name="Rectangle 7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529263" y="3978275"/>
                              <a:ext cx="125034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13J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39" name="Rectangle 8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491163" y="3721100"/>
                              <a:ext cx="125034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17J</a:t>
                              </a:r>
                              <a:endParaRPr kumimoji="0" lang="en-US" sz="18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40" name="Rectangle 10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205413" y="3930650"/>
                              <a:ext cx="125034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24J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41" name="Rectangle 13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214938" y="3825875"/>
                              <a:ext cx="125034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33J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42" name="Rectangle 1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281613" y="3949700"/>
                              <a:ext cx="125034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35J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43" name="Rectangle 13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319713" y="4025900"/>
                              <a:ext cx="125034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36J</a:t>
                              </a:r>
                              <a:endParaRPr kumimoji="0" lang="en-US" sz="18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44" name="Rectangle 14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319713" y="3968750"/>
                              <a:ext cx="125034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40J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45" name="Rectangle 14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243513" y="3959225"/>
                              <a:ext cx="125034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41J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46" name="Rectangle 24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253038" y="3978275"/>
                              <a:ext cx="125034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73J</a:t>
                              </a:r>
                              <a:endParaRPr kumimoji="0" lang="en-US" sz="18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47" name="Rectangle 26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557838" y="3911600"/>
                              <a:ext cx="125034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80J</a:t>
                              </a:r>
                              <a:endParaRPr kumimoji="0" lang="en-US" sz="18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48" name="Rectangle 29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748338" y="3902075"/>
                              <a:ext cx="125034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88J</a:t>
                              </a:r>
                              <a:endParaRPr kumimoji="0" lang="en-US" sz="18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49" name="Rectangle 30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434013" y="3892550"/>
                              <a:ext cx="125034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93J</a:t>
                              </a:r>
                              <a:endParaRPr kumimoji="0" lang="en-US" sz="18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50" name="Rectangle 30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243513" y="3759200"/>
                              <a:ext cx="125034" cy="9233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none" lIns="0" tIns="0" rIns="0" bIns="0" numCol="1" anchor="t" anchorCtr="0" compatLnSpc="1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rPr>
                                <a:t>94J</a:t>
                              </a:r>
                              <a:endPara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sp>
          <p:nvSpPr>
            <p:cNvPr id="452" name="Rectangle 158"/>
            <p:cNvSpPr>
              <a:spLocks noChangeArrowheads="1"/>
            </p:cNvSpPr>
            <p:nvPr/>
          </p:nvSpPr>
          <p:spPr bwMode="auto">
            <a:xfrm>
              <a:off x="5914375" y="1645387"/>
              <a:ext cx="175125" cy="88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44O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3" name="Rectangle 325"/>
          <p:cNvSpPr>
            <a:spLocks noChangeArrowheads="1"/>
          </p:cNvSpPr>
          <p:nvPr/>
        </p:nvSpPr>
        <p:spPr bwMode="auto">
          <a:xfrm>
            <a:off x="6631005" y="2218440"/>
            <a:ext cx="635986" cy="1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0+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A_laterna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4" name="Rectangle 326"/>
          <p:cNvSpPr>
            <a:spLocks noChangeArrowheads="1"/>
          </p:cNvSpPr>
          <p:nvPr/>
        </p:nvSpPr>
        <p:spPr bwMode="auto">
          <a:xfrm>
            <a:off x="6133929" y="1507471"/>
            <a:ext cx="570836" cy="1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A_laterna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5" name="Rectangle 327"/>
          <p:cNvSpPr>
            <a:spLocks noChangeArrowheads="1"/>
          </p:cNvSpPr>
          <p:nvPr/>
        </p:nvSpPr>
        <p:spPr bwMode="auto">
          <a:xfrm>
            <a:off x="4568678" y="4076993"/>
            <a:ext cx="570836" cy="1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A_laterna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6" name="Rectangle 328"/>
          <p:cNvSpPr>
            <a:spLocks noChangeArrowheads="1"/>
          </p:cNvSpPr>
          <p:nvPr/>
        </p:nvSpPr>
        <p:spPr bwMode="auto">
          <a:xfrm>
            <a:off x="6291722" y="2924115"/>
            <a:ext cx="598758" cy="1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0+B_luteum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7" name="Rectangle 329"/>
          <p:cNvSpPr>
            <a:spLocks noChangeArrowheads="1"/>
          </p:cNvSpPr>
          <p:nvPr/>
        </p:nvSpPr>
        <p:spPr bwMode="auto">
          <a:xfrm>
            <a:off x="5994568" y="1641284"/>
            <a:ext cx="564632" cy="1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B_luteum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8" name="Rectangle 330"/>
          <p:cNvSpPr>
            <a:spLocks noChangeArrowheads="1"/>
          </p:cNvSpPr>
          <p:nvPr/>
        </p:nvSpPr>
        <p:spPr bwMode="auto">
          <a:xfrm>
            <a:off x="4545636" y="3021600"/>
            <a:ext cx="564632" cy="1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B_luteum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9" name="Rectangle 331"/>
          <p:cNvSpPr>
            <a:spLocks noChangeArrowheads="1"/>
          </p:cNvSpPr>
          <p:nvPr/>
        </p:nvSpPr>
        <p:spPr bwMode="auto">
          <a:xfrm>
            <a:off x="7647191" y="2656528"/>
            <a:ext cx="673214" cy="1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0+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_limanda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" name="Rectangle 332"/>
          <p:cNvSpPr>
            <a:spLocks noChangeArrowheads="1"/>
          </p:cNvSpPr>
          <p:nvPr/>
        </p:nvSpPr>
        <p:spPr bwMode="auto">
          <a:xfrm>
            <a:off x="5543386" y="3147717"/>
            <a:ext cx="608065" cy="1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L_limanda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1" name="Rectangle 333"/>
          <p:cNvSpPr>
            <a:spLocks noChangeArrowheads="1"/>
          </p:cNvSpPr>
          <p:nvPr/>
        </p:nvSpPr>
        <p:spPr bwMode="auto">
          <a:xfrm>
            <a:off x="4236862" y="3344635"/>
            <a:ext cx="608065" cy="1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L_limanda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2" name="Rectangle 335"/>
          <p:cNvSpPr>
            <a:spLocks noChangeArrowheads="1"/>
          </p:cNvSpPr>
          <p:nvPr/>
        </p:nvSpPr>
        <p:spPr bwMode="auto">
          <a:xfrm>
            <a:off x="6107934" y="3919901"/>
            <a:ext cx="521198" cy="1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P_flesus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3" name="Rectangle 337"/>
          <p:cNvSpPr>
            <a:spLocks noChangeArrowheads="1"/>
          </p:cNvSpPr>
          <p:nvPr/>
        </p:nvSpPr>
        <p:spPr bwMode="auto">
          <a:xfrm>
            <a:off x="7723232" y="4251786"/>
            <a:ext cx="735262" cy="1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0+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P_platessa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4" name="Rectangle 338"/>
          <p:cNvSpPr>
            <a:spLocks noChangeArrowheads="1"/>
          </p:cNvSpPr>
          <p:nvPr/>
        </p:nvSpPr>
        <p:spPr bwMode="auto">
          <a:xfrm>
            <a:off x="6264626" y="2548111"/>
            <a:ext cx="645293" cy="1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P_platessa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5" name="Rectangle 339"/>
          <p:cNvSpPr>
            <a:spLocks noChangeArrowheads="1"/>
          </p:cNvSpPr>
          <p:nvPr/>
        </p:nvSpPr>
        <p:spPr bwMode="auto">
          <a:xfrm>
            <a:off x="4652304" y="3541230"/>
            <a:ext cx="670112" cy="1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P_platessa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6" name="Rectangle 340"/>
          <p:cNvSpPr>
            <a:spLocks noChangeArrowheads="1"/>
          </p:cNvSpPr>
          <p:nvPr/>
        </p:nvSpPr>
        <p:spPr bwMode="auto">
          <a:xfrm>
            <a:off x="7375287" y="4431003"/>
            <a:ext cx="561529" cy="1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0+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S_solea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7" name="Rectangle 341"/>
          <p:cNvSpPr>
            <a:spLocks noChangeArrowheads="1"/>
          </p:cNvSpPr>
          <p:nvPr/>
        </p:nvSpPr>
        <p:spPr bwMode="auto">
          <a:xfrm>
            <a:off x="6942083" y="2486160"/>
            <a:ext cx="496380" cy="1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S_solea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8" name="Rectangle 342"/>
          <p:cNvSpPr>
            <a:spLocks noChangeArrowheads="1"/>
          </p:cNvSpPr>
          <p:nvPr/>
        </p:nvSpPr>
        <p:spPr bwMode="auto">
          <a:xfrm>
            <a:off x="6520400" y="4017253"/>
            <a:ext cx="496380" cy="1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S_solea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9" name="Rectangle 344"/>
          <p:cNvSpPr>
            <a:spLocks noChangeArrowheads="1"/>
          </p:cNvSpPr>
          <p:nvPr/>
        </p:nvSpPr>
        <p:spPr bwMode="auto">
          <a:xfrm>
            <a:off x="5338306" y="3948664"/>
            <a:ext cx="564632" cy="2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B03060"/>
                </a:solidFill>
                <a:effectLst/>
                <a:latin typeface="Arial" pitchFamily="34" charset="0"/>
                <a:cs typeface="Arial" pitchFamily="34" charset="0"/>
              </a:rPr>
              <a:t>April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0" name="Picture 1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19040" y="3893350"/>
            <a:ext cx="92171" cy="8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" name="Rectangle 18"/>
          <p:cNvSpPr>
            <a:spLocks noChangeArrowheads="1"/>
          </p:cNvSpPr>
          <p:nvPr/>
        </p:nvSpPr>
        <p:spPr bwMode="auto">
          <a:xfrm>
            <a:off x="6919040" y="3893350"/>
            <a:ext cx="92171" cy="88502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2" name="Rectangle 345"/>
          <p:cNvSpPr>
            <a:spLocks noChangeArrowheads="1"/>
          </p:cNvSpPr>
          <p:nvPr/>
        </p:nvSpPr>
        <p:spPr bwMode="auto">
          <a:xfrm>
            <a:off x="6891388" y="3988491"/>
            <a:ext cx="496380" cy="2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B03060"/>
                </a:solidFill>
                <a:effectLst/>
                <a:latin typeface="Arial" pitchFamily="34" charset="0"/>
                <a:cs typeface="Arial" pitchFamily="34" charset="0"/>
              </a:rPr>
              <a:t>July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3" name="Rectangle 346"/>
          <p:cNvSpPr>
            <a:spLocks noChangeArrowheads="1"/>
          </p:cNvSpPr>
          <p:nvPr/>
        </p:nvSpPr>
        <p:spPr bwMode="auto">
          <a:xfrm>
            <a:off x="4937694" y="2383330"/>
            <a:ext cx="670112" cy="22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B03060"/>
                </a:solidFill>
                <a:effectLst/>
                <a:latin typeface="Arial" pitchFamily="34" charset="0"/>
                <a:cs typeface="Arial" pitchFamily="34" charset="0"/>
              </a:rPr>
              <a:t>DEPTH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4" name="Rectangle 347"/>
          <p:cNvSpPr>
            <a:spLocks noChangeArrowheads="1"/>
          </p:cNvSpPr>
          <p:nvPr/>
        </p:nvSpPr>
        <p:spPr bwMode="auto">
          <a:xfrm>
            <a:off x="5542178" y="2510288"/>
            <a:ext cx="446742" cy="2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B03060"/>
                </a:solidFill>
                <a:effectLst/>
                <a:latin typeface="Arial" pitchFamily="34" charset="0"/>
                <a:cs typeface="Arial" pitchFamily="34" charset="0"/>
              </a:rPr>
              <a:t>SAL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5" name="Rectangle 348"/>
          <p:cNvSpPr>
            <a:spLocks noChangeArrowheads="1"/>
          </p:cNvSpPr>
          <p:nvPr/>
        </p:nvSpPr>
        <p:spPr bwMode="auto">
          <a:xfrm>
            <a:off x="6743915" y="3408800"/>
            <a:ext cx="302482" cy="1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B03060"/>
                </a:solidFill>
                <a:effectLst/>
                <a:latin typeface="Arial" pitchFamily="34" charset="0"/>
                <a:cs typeface="Arial" pitchFamily="34" charset="0"/>
              </a:rPr>
              <a:t>Silt</a:t>
            </a:r>
            <a:r>
              <a:rPr lang="en-US" sz="1000" b="1" dirty="0" smtClean="0">
                <a:solidFill>
                  <a:srgbClr val="B03060"/>
                </a:solidFill>
                <a:latin typeface="Arial" pitchFamily="34" charset="0"/>
                <a:cs typeface="Arial" pitchFamily="34" charset="0"/>
              </a:rPr>
              <a:t>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6" name="Rectangle 349"/>
          <p:cNvSpPr>
            <a:spLocks noChangeArrowheads="1"/>
          </p:cNvSpPr>
          <p:nvPr/>
        </p:nvSpPr>
        <p:spPr bwMode="auto">
          <a:xfrm>
            <a:off x="5251433" y="3828947"/>
            <a:ext cx="347945" cy="14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B03060"/>
                </a:solidFill>
                <a:effectLst/>
                <a:latin typeface="Arial" pitchFamily="34" charset="0"/>
                <a:cs typeface="Arial" pitchFamily="34" charset="0"/>
              </a:rPr>
              <a:t>Chlor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7" name="Rectangle 350"/>
          <p:cNvSpPr>
            <a:spLocks noChangeArrowheads="1"/>
          </p:cNvSpPr>
          <p:nvPr/>
        </p:nvSpPr>
        <p:spPr bwMode="auto">
          <a:xfrm>
            <a:off x="6603354" y="3778297"/>
            <a:ext cx="921710" cy="1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B03060"/>
                </a:solidFill>
                <a:effectLst/>
                <a:latin typeface="Arial" pitchFamily="34" charset="0"/>
                <a:cs typeface="Arial" pitchFamily="34" charset="0"/>
              </a:rPr>
              <a:t>L_Arnoglossus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8" name="Rectangle 351"/>
          <p:cNvSpPr>
            <a:spLocks noChangeArrowheads="1"/>
          </p:cNvSpPr>
          <p:nvPr/>
        </p:nvSpPr>
        <p:spPr bwMode="auto">
          <a:xfrm>
            <a:off x="5822204" y="3034876"/>
            <a:ext cx="691283" cy="1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B03060"/>
                </a:solidFill>
                <a:effectLst/>
                <a:latin typeface="Arial" pitchFamily="34" charset="0"/>
                <a:cs typeface="Arial" pitchFamily="34" charset="0"/>
              </a:rPr>
              <a:t>L_Limanda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9" name="Rectangle 352"/>
          <p:cNvSpPr>
            <a:spLocks noChangeArrowheads="1"/>
          </p:cNvSpPr>
          <p:nvPr/>
        </p:nvSpPr>
        <p:spPr bwMode="auto">
          <a:xfrm>
            <a:off x="6064154" y="3180905"/>
            <a:ext cx="875625" cy="1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B03060"/>
                </a:solidFill>
                <a:effectLst/>
                <a:latin typeface="Arial" pitchFamily="34" charset="0"/>
                <a:cs typeface="Arial" pitchFamily="34" charset="0"/>
              </a:rPr>
              <a:t>L_Microchirus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0" name="Rectangle 353"/>
          <p:cNvSpPr>
            <a:spLocks noChangeArrowheads="1"/>
          </p:cNvSpPr>
          <p:nvPr/>
        </p:nvSpPr>
        <p:spPr bwMode="auto">
          <a:xfrm>
            <a:off x="6446662" y="3537127"/>
            <a:ext cx="829539" cy="1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B03060"/>
                </a:solidFill>
                <a:effectLst/>
                <a:latin typeface="Arial" pitchFamily="34" charset="0"/>
                <a:cs typeface="Arial" pitchFamily="34" charset="0"/>
              </a:rPr>
              <a:t>L_Platichthys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" name="Rectangle 355"/>
          <p:cNvSpPr>
            <a:spLocks noChangeArrowheads="1"/>
          </p:cNvSpPr>
          <p:nvPr/>
        </p:nvSpPr>
        <p:spPr bwMode="auto">
          <a:xfrm>
            <a:off x="6863737" y="3680944"/>
            <a:ext cx="516158" cy="1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B03060"/>
                </a:solidFill>
                <a:effectLst/>
                <a:latin typeface="Arial" pitchFamily="34" charset="0"/>
                <a:cs typeface="Arial" pitchFamily="34" charset="0"/>
              </a:rPr>
              <a:t>L_Solea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" name="Rectangle 360"/>
          <p:cNvSpPr>
            <a:spLocks noChangeArrowheads="1"/>
          </p:cNvSpPr>
          <p:nvPr/>
        </p:nvSpPr>
        <p:spPr bwMode="auto">
          <a:xfrm>
            <a:off x="3693053" y="1087821"/>
            <a:ext cx="9217" cy="8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3" name="Rectangle 361"/>
          <p:cNvSpPr>
            <a:spLocks noChangeArrowheads="1"/>
          </p:cNvSpPr>
          <p:nvPr/>
        </p:nvSpPr>
        <p:spPr bwMode="auto">
          <a:xfrm>
            <a:off x="3693053" y="1087821"/>
            <a:ext cx="9217" cy="8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4" name="Rectangle 362"/>
          <p:cNvSpPr>
            <a:spLocks noChangeArrowheads="1"/>
          </p:cNvSpPr>
          <p:nvPr/>
        </p:nvSpPr>
        <p:spPr bwMode="auto">
          <a:xfrm>
            <a:off x="3693053" y="1087821"/>
            <a:ext cx="9217" cy="8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5" name="Rectangle 363"/>
          <p:cNvSpPr>
            <a:spLocks noChangeArrowheads="1"/>
          </p:cNvSpPr>
          <p:nvPr/>
        </p:nvSpPr>
        <p:spPr bwMode="auto">
          <a:xfrm>
            <a:off x="3693053" y="1087821"/>
            <a:ext cx="9217" cy="8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6" name="Rectangle 364"/>
          <p:cNvSpPr>
            <a:spLocks noChangeArrowheads="1"/>
          </p:cNvSpPr>
          <p:nvPr/>
        </p:nvSpPr>
        <p:spPr bwMode="auto">
          <a:xfrm>
            <a:off x="3693053" y="1087821"/>
            <a:ext cx="9217" cy="8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7" name="Rectangle 365"/>
          <p:cNvSpPr>
            <a:spLocks noChangeArrowheads="1"/>
          </p:cNvSpPr>
          <p:nvPr/>
        </p:nvSpPr>
        <p:spPr bwMode="auto">
          <a:xfrm>
            <a:off x="3693053" y="1087821"/>
            <a:ext cx="9217" cy="8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8" name="Rectangle 366"/>
          <p:cNvSpPr>
            <a:spLocks noChangeArrowheads="1"/>
          </p:cNvSpPr>
          <p:nvPr/>
        </p:nvSpPr>
        <p:spPr bwMode="auto">
          <a:xfrm>
            <a:off x="3693053" y="1087821"/>
            <a:ext cx="9217" cy="8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9" name="Rectangle 367"/>
          <p:cNvSpPr>
            <a:spLocks noChangeArrowheads="1"/>
          </p:cNvSpPr>
          <p:nvPr/>
        </p:nvSpPr>
        <p:spPr bwMode="auto">
          <a:xfrm>
            <a:off x="3693053" y="1087821"/>
            <a:ext cx="9217" cy="8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0" name="Group 396"/>
          <p:cNvGrpSpPr/>
          <p:nvPr/>
        </p:nvGrpSpPr>
        <p:grpSpPr>
          <a:xfrm>
            <a:off x="3689136" y="1176323"/>
            <a:ext cx="5312969" cy="5114117"/>
            <a:chOff x="1829515" y="768350"/>
            <a:chExt cx="5490448" cy="5504021"/>
          </a:xfrm>
        </p:grpSpPr>
        <p:sp>
          <p:nvSpPr>
            <p:cNvPr id="492" name="Line 40"/>
            <p:cNvSpPr>
              <a:spLocks noChangeShapeType="1"/>
            </p:cNvSpPr>
            <p:nvPr/>
          </p:nvSpPr>
          <p:spPr bwMode="auto">
            <a:xfrm>
              <a:off x="2357438" y="3235325"/>
              <a:ext cx="47815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493" name="Line 41"/>
            <p:cNvSpPr>
              <a:spLocks noChangeShapeType="1"/>
            </p:cNvSpPr>
            <p:nvPr/>
          </p:nvSpPr>
          <p:spPr bwMode="auto">
            <a:xfrm flipV="1">
              <a:off x="4748213" y="844550"/>
              <a:ext cx="1588" cy="4781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pic>
          <p:nvPicPr>
            <p:cNvPr id="494" name="Picture 359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833563" y="5702300"/>
              <a:ext cx="54864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5" name="Rectangle 368"/>
            <p:cNvSpPr>
              <a:spLocks noChangeArrowheads="1"/>
            </p:cNvSpPr>
            <p:nvPr/>
          </p:nvSpPr>
          <p:spPr bwMode="auto">
            <a:xfrm>
              <a:off x="4614863" y="6026150"/>
              <a:ext cx="53540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axis 1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6" name="Rectangle 369"/>
            <p:cNvSpPr>
              <a:spLocks noChangeArrowheads="1"/>
            </p:cNvSpPr>
            <p:nvPr/>
          </p:nvSpPr>
          <p:spPr bwMode="auto">
            <a:xfrm>
              <a:off x="2709863" y="5864225"/>
              <a:ext cx="14908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-1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7" name="Rectangle 370"/>
            <p:cNvSpPr>
              <a:spLocks noChangeArrowheads="1"/>
            </p:cNvSpPr>
            <p:nvPr/>
          </p:nvSpPr>
          <p:spPr bwMode="auto">
            <a:xfrm>
              <a:off x="4729163" y="5864225"/>
              <a:ext cx="929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8" name="Rectangle 371"/>
            <p:cNvSpPr>
              <a:spLocks noChangeArrowheads="1"/>
            </p:cNvSpPr>
            <p:nvPr/>
          </p:nvSpPr>
          <p:spPr bwMode="auto">
            <a:xfrm>
              <a:off x="6719888" y="5864225"/>
              <a:ext cx="929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1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9" name="Line 372"/>
            <p:cNvSpPr>
              <a:spLocks noChangeShapeType="1"/>
            </p:cNvSpPr>
            <p:nvPr/>
          </p:nvSpPr>
          <p:spPr bwMode="auto">
            <a:xfrm>
              <a:off x="2357438" y="5749925"/>
              <a:ext cx="47815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500" name="Line 373"/>
            <p:cNvSpPr>
              <a:spLocks noChangeShapeType="1"/>
            </p:cNvSpPr>
            <p:nvPr/>
          </p:nvSpPr>
          <p:spPr bwMode="auto">
            <a:xfrm>
              <a:off x="3748088" y="5749925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501" name="Line 374"/>
            <p:cNvSpPr>
              <a:spLocks noChangeShapeType="1"/>
            </p:cNvSpPr>
            <p:nvPr/>
          </p:nvSpPr>
          <p:spPr bwMode="auto">
            <a:xfrm>
              <a:off x="2747963" y="5749925"/>
              <a:ext cx="1588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502" name="Line 375"/>
            <p:cNvSpPr>
              <a:spLocks noChangeShapeType="1"/>
            </p:cNvSpPr>
            <p:nvPr/>
          </p:nvSpPr>
          <p:spPr bwMode="auto">
            <a:xfrm>
              <a:off x="5738813" y="5749925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503" name="Line 376"/>
            <p:cNvSpPr>
              <a:spLocks noChangeShapeType="1"/>
            </p:cNvSpPr>
            <p:nvPr/>
          </p:nvSpPr>
          <p:spPr bwMode="auto">
            <a:xfrm>
              <a:off x="4748213" y="5749925"/>
              <a:ext cx="1588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504" name="Line 377"/>
            <p:cNvSpPr>
              <a:spLocks noChangeShapeType="1"/>
            </p:cNvSpPr>
            <p:nvPr/>
          </p:nvSpPr>
          <p:spPr bwMode="auto">
            <a:xfrm>
              <a:off x="6738938" y="5749925"/>
              <a:ext cx="1588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grpSp>
          <p:nvGrpSpPr>
            <p:cNvPr id="505" name="Group 387"/>
            <p:cNvGrpSpPr/>
            <p:nvPr/>
          </p:nvGrpSpPr>
          <p:grpSpPr>
            <a:xfrm>
              <a:off x="1829515" y="768350"/>
              <a:ext cx="451723" cy="4933950"/>
              <a:chOff x="1829515" y="768350"/>
              <a:chExt cx="451723" cy="4933950"/>
            </a:xfrm>
          </p:grpSpPr>
          <p:pic>
            <p:nvPicPr>
              <p:cNvPr id="506" name="Picture 357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1833563" y="768350"/>
                <a:ext cx="447675" cy="493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7" name="Rectangle 378"/>
              <p:cNvSpPr>
                <a:spLocks noChangeArrowheads="1"/>
              </p:cNvSpPr>
              <p:nvPr/>
            </p:nvSpPr>
            <p:spPr bwMode="auto">
              <a:xfrm rot="16200000">
                <a:off x="1684924" y="3083642"/>
                <a:ext cx="53540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"/>
                    <a:cs typeface="Arial" pitchFamily="34" charset="0"/>
                  </a:rPr>
                  <a:t>axis 2</a:t>
                </a: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8" name="Rectangle 379"/>
              <p:cNvSpPr>
                <a:spLocks noChangeArrowheads="1"/>
              </p:cNvSpPr>
              <p:nvPr/>
            </p:nvSpPr>
            <p:spPr bwMode="auto">
              <a:xfrm>
                <a:off x="2043113" y="5178425"/>
                <a:ext cx="14908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-1</a:t>
                </a: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9" name="Rectangle 380"/>
              <p:cNvSpPr>
                <a:spLocks noChangeArrowheads="1"/>
              </p:cNvSpPr>
              <p:nvPr/>
            </p:nvSpPr>
            <p:spPr bwMode="auto">
              <a:xfrm>
                <a:off x="2071688" y="3187700"/>
                <a:ext cx="9297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0</a:t>
                </a: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0" name="Rectangle 381"/>
              <p:cNvSpPr>
                <a:spLocks noChangeArrowheads="1"/>
              </p:cNvSpPr>
              <p:nvPr/>
            </p:nvSpPr>
            <p:spPr bwMode="auto">
              <a:xfrm>
                <a:off x="2071688" y="1187450"/>
                <a:ext cx="9297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1</a:t>
                </a: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1" name="Line 382"/>
              <p:cNvSpPr>
                <a:spLocks noChangeShapeType="1"/>
              </p:cNvSpPr>
              <p:nvPr/>
            </p:nvSpPr>
            <p:spPr bwMode="auto">
              <a:xfrm flipV="1">
                <a:off x="2233613" y="844550"/>
                <a:ext cx="1588" cy="4781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512" name="Line 383"/>
              <p:cNvSpPr>
                <a:spLocks noChangeShapeType="1"/>
              </p:cNvSpPr>
              <p:nvPr/>
            </p:nvSpPr>
            <p:spPr bwMode="auto">
              <a:xfrm flipH="1">
                <a:off x="2185988" y="4225925"/>
                <a:ext cx="476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513" name="Line 384"/>
              <p:cNvSpPr>
                <a:spLocks noChangeShapeType="1"/>
              </p:cNvSpPr>
              <p:nvPr/>
            </p:nvSpPr>
            <p:spPr bwMode="auto">
              <a:xfrm flipH="1">
                <a:off x="2157413" y="5226050"/>
                <a:ext cx="762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514" name="Line 385"/>
              <p:cNvSpPr>
                <a:spLocks noChangeShapeType="1"/>
              </p:cNvSpPr>
              <p:nvPr/>
            </p:nvSpPr>
            <p:spPr bwMode="auto">
              <a:xfrm flipH="1">
                <a:off x="2185988" y="2235200"/>
                <a:ext cx="476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  <p:sp>
            <p:nvSpPr>
              <p:cNvPr id="515" name="Line 386"/>
              <p:cNvSpPr>
                <a:spLocks noChangeShapeType="1"/>
              </p:cNvSpPr>
              <p:nvPr/>
            </p:nvSpPr>
            <p:spPr bwMode="auto">
              <a:xfrm flipH="1">
                <a:off x="2157413" y="3235325"/>
                <a:ext cx="762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400"/>
              </a:p>
            </p:txBody>
          </p:sp>
        </p:grpSp>
      </p:grpSp>
      <p:sp>
        <p:nvSpPr>
          <p:cNvPr id="491" name="Rectangle 352"/>
          <p:cNvSpPr>
            <a:spLocks noChangeArrowheads="1"/>
          </p:cNvSpPr>
          <p:nvPr/>
        </p:nvSpPr>
        <p:spPr bwMode="auto">
          <a:xfrm>
            <a:off x="6294581" y="3293745"/>
            <a:ext cx="919853" cy="1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 smtClean="0">
                <a:solidFill>
                  <a:srgbClr val="B03060"/>
                </a:solidFill>
                <a:latin typeface="Arial" pitchFamily="34" charset="0"/>
                <a:cs typeface="Arial" pitchFamily="34" charset="0"/>
              </a:rPr>
              <a:t>L_Pleuronectes</a:t>
            </a:r>
            <a:endParaRPr lang="en-US" sz="1000" b="1" dirty="0" smtClean="0">
              <a:solidFill>
                <a:srgbClr val="B03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6" name="Rectangle 835"/>
          <p:cNvSpPr/>
          <p:nvPr/>
        </p:nvSpPr>
        <p:spPr>
          <a:xfrm>
            <a:off x="238071" y="1220459"/>
            <a:ext cx="3562350" cy="6778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Assemblages: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Redundancy Analysis (RDA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837" name="TextBox 201"/>
          <p:cNvSpPr txBox="1">
            <a:spLocks noChangeArrowheads="1"/>
          </p:cNvSpPr>
          <p:nvPr/>
        </p:nvSpPr>
        <p:spPr bwMode="auto">
          <a:xfrm>
            <a:off x="4327581" y="1345927"/>
            <a:ext cx="1465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>
                <a:latin typeface="Calibri" pitchFamily="34" charset="0"/>
              </a:rPr>
              <a:t>Σ</a:t>
            </a:r>
            <a:r>
              <a:rPr lang="en-GB" b="1" dirty="0">
                <a:latin typeface="Calibri" pitchFamily="34" charset="0"/>
              </a:rPr>
              <a:t> </a:t>
            </a:r>
            <a:r>
              <a:rPr lang="en-GB" b="1" dirty="0" err="1">
                <a:latin typeface="Calibri" pitchFamily="34" charset="0"/>
              </a:rPr>
              <a:t>eigenvalues</a:t>
            </a:r>
            <a:endParaRPr lang="en-GB" b="1" dirty="0">
              <a:latin typeface="Calibri" pitchFamily="34" charset="0"/>
            </a:endParaRPr>
          </a:p>
          <a:p>
            <a:r>
              <a:rPr lang="en-GB" b="1" dirty="0" smtClean="0">
                <a:latin typeface="Calibri" pitchFamily="34" charset="0"/>
              </a:rPr>
              <a:t>0.29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838" name="TextBox 190"/>
          <p:cNvSpPr txBox="1">
            <a:spLocks noChangeArrowheads="1"/>
          </p:cNvSpPr>
          <p:nvPr/>
        </p:nvSpPr>
        <p:spPr bwMode="auto">
          <a:xfrm>
            <a:off x="4468649" y="4561490"/>
            <a:ext cx="641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April</a:t>
            </a:r>
            <a:endParaRPr lang="en-GB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39" name="TextBox 191"/>
          <p:cNvSpPr txBox="1">
            <a:spLocks noChangeArrowheads="1"/>
          </p:cNvSpPr>
          <p:nvPr/>
        </p:nvSpPr>
        <p:spPr bwMode="auto">
          <a:xfrm>
            <a:off x="8367031" y="4634585"/>
            <a:ext cx="54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  <a:latin typeface="Calibri" pitchFamily="34" charset="0"/>
              </a:rPr>
              <a:t>July</a:t>
            </a:r>
          </a:p>
        </p:txBody>
      </p:sp>
      <p:sp>
        <p:nvSpPr>
          <p:cNvPr id="840" name="TextBox 192"/>
          <p:cNvSpPr txBox="1">
            <a:spLocks noChangeArrowheads="1"/>
          </p:cNvSpPr>
          <p:nvPr/>
        </p:nvSpPr>
        <p:spPr bwMode="auto">
          <a:xfrm>
            <a:off x="7626235" y="2015121"/>
            <a:ext cx="958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Calibri" pitchFamily="34" charset="0"/>
              </a:rPr>
              <a:t>October</a:t>
            </a:r>
          </a:p>
        </p:txBody>
      </p:sp>
      <p:grpSp>
        <p:nvGrpSpPr>
          <p:cNvPr id="842" name="Group 204"/>
          <p:cNvGrpSpPr>
            <a:grpSpLocks/>
          </p:cNvGrpSpPr>
          <p:nvPr/>
        </p:nvGrpSpPr>
        <p:grpSpPr bwMode="auto">
          <a:xfrm>
            <a:off x="378207" y="3338168"/>
            <a:ext cx="3272001" cy="2740634"/>
            <a:chOff x="219" y="1732"/>
            <a:chExt cx="1982" cy="1711"/>
          </a:xfrm>
        </p:grpSpPr>
        <p:sp>
          <p:nvSpPr>
            <p:cNvPr id="843" name="Rectangle 200"/>
            <p:cNvSpPr>
              <a:spLocks noChangeArrowheads="1"/>
            </p:cNvSpPr>
            <p:nvPr/>
          </p:nvSpPr>
          <p:spPr bwMode="auto">
            <a:xfrm>
              <a:off x="219" y="1732"/>
              <a:ext cx="198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GB" dirty="0">
                  <a:latin typeface="Calibri" pitchFamily="34" charset="0"/>
                </a:rPr>
                <a:t>Model: </a:t>
              </a:r>
              <a:r>
                <a:rPr lang="en-GB" b="1" u="sng" dirty="0" smtClean="0">
                  <a:latin typeface="Calibri" pitchFamily="34" charset="0"/>
                </a:rPr>
                <a:t>Month : DEPTH: SAL</a:t>
              </a:r>
              <a:endParaRPr lang="en-GB" b="1" u="sng" dirty="0">
                <a:latin typeface="Calibri" pitchFamily="34" charset="0"/>
              </a:endParaRPr>
            </a:p>
            <a:p>
              <a:r>
                <a:rPr lang="en-GB" dirty="0" smtClean="0">
                  <a:latin typeface="Calibri" pitchFamily="34" charset="0"/>
                </a:rPr>
                <a:t>85% </a:t>
              </a:r>
              <a:r>
                <a:rPr lang="en-GB" dirty="0">
                  <a:latin typeface="Calibri" pitchFamily="34" charset="0"/>
                </a:rPr>
                <a:t>explained variance </a:t>
              </a:r>
            </a:p>
          </p:txBody>
        </p:sp>
        <p:sp>
          <p:nvSpPr>
            <p:cNvPr id="845" name="Rectangle 203"/>
            <p:cNvSpPr>
              <a:spLocks noChangeArrowheads="1"/>
            </p:cNvSpPr>
            <p:nvPr/>
          </p:nvSpPr>
          <p:spPr bwMode="auto">
            <a:xfrm>
              <a:off x="219" y="2489"/>
              <a:ext cx="198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GB" dirty="0" smtClean="0">
                  <a:latin typeface="Calibri" pitchFamily="34" charset="0"/>
                </a:rPr>
                <a:t>Juvenile abundance probably     not  controlled by larval supply</a:t>
              </a:r>
              <a:endParaRPr lang="en-GB" dirty="0">
                <a:latin typeface="Calibri" pitchFamily="34" charset="0"/>
              </a:endParaRPr>
            </a:p>
          </p:txBody>
        </p:sp>
        <p:sp>
          <p:nvSpPr>
            <p:cNvPr id="846" name="Rectangle 204"/>
            <p:cNvSpPr>
              <a:spLocks noChangeArrowheads="1"/>
            </p:cNvSpPr>
            <p:nvPr/>
          </p:nvSpPr>
          <p:spPr bwMode="auto">
            <a:xfrm>
              <a:off x="219" y="2867"/>
              <a:ext cx="198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GB" dirty="0" smtClean="0">
                  <a:latin typeface="Calibri" pitchFamily="34" charset="0"/>
                </a:rPr>
                <a:t>Size class differences related to differential temporal  and spatial use of the area</a:t>
              </a:r>
              <a:endParaRPr lang="en-GB" dirty="0">
                <a:latin typeface="Calibri" pitchFamily="34" charset="0"/>
              </a:endParaRPr>
            </a:p>
          </p:txBody>
        </p:sp>
        <p:sp>
          <p:nvSpPr>
            <p:cNvPr id="847" name="Rectangle 205"/>
            <p:cNvSpPr>
              <a:spLocks noChangeArrowheads="1"/>
            </p:cNvSpPr>
            <p:nvPr/>
          </p:nvSpPr>
          <p:spPr bwMode="auto">
            <a:xfrm>
              <a:off x="219" y="2111"/>
              <a:ext cx="198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GB" dirty="0" smtClean="0">
                  <a:latin typeface="Calibri" pitchFamily="34" charset="0"/>
                </a:rPr>
                <a:t>Larva do not explain structure of 0+ flatfish</a:t>
              </a:r>
              <a:endParaRPr lang="en-GB" dirty="0"/>
            </a:p>
          </p:txBody>
        </p:sp>
      </p:grpSp>
      <p:grpSp>
        <p:nvGrpSpPr>
          <p:cNvPr id="849" name="Group 204"/>
          <p:cNvGrpSpPr>
            <a:grpSpLocks/>
          </p:cNvGrpSpPr>
          <p:nvPr/>
        </p:nvGrpSpPr>
        <p:grpSpPr bwMode="auto">
          <a:xfrm>
            <a:off x="484626" y="1978581"/>
            <a:ext cx="3146425" cy="1022400"/>
            <a:chOff x="249" y="1318"/>
            <a:chExt cx="1982" cy="714"/>
          </a:xfrm>
        </p:grpSpPr>
        <p:sp>
          <p:nvSpPr>
            <p:cNvPr id="852" name="Rectangle 203"/>
            <p:cNvSpPr>
              <a:spLocks noChangeArrowheads="1"/>
            </p:cNvSpPr>
            <p:nvPr/>
          </p:nvSpPr>
          <p:spPr bwMode="auto">
            <a:xfrm>
              <a:off x="249" y="1581"/>
              <a:ext cx="1982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GB" dirty="0" smtClean="0">
                  <a:latin typeface="Calibri" pitchFamily="34" charset="0"/>
                </a:rPr>
                <a:t>Larvae included as explanatory variables</a:t>
              </a:r>
              <a:endParaRPr lang="en-GB" dirty="0">
                <a:latin typeface="Calibri" pitchFamily="34" charset="0"/>
              </a:endParaRPr>
            </a:p>
          </p:txBody>
        </p:sp>
        <p:sp>
          <p:nvSpPr>
            <p:cNvPr id="854" name="Rectangle 205"/>
            <p:cNvSpPr>
              <a:spLocks noChangeArrowheads="1"/>
            </p:cNvSpPr>
            <p:nvPr/>
          </p:nvSpPr>
          <p:spPr bwMode="auto">
            <a:xfrm>
              <a:off x="249" y="1318"/>
              <a:ext cx="198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GB" dirty="0" smtClean="0">
                  <a:latin typeface="Calibri" pitchFamily="34" charset="0"/>
                </a:rPr>
                <a:t>Month instead of </a:t>
              </a:r>
              <a:r>
                <a:rPr lang="en-GB" dirty="0" err="1" smtClean="0">
                  <a:latin typeface="Calibri" pitchFamily="34" charset="0"/>
                </a:rPr>
                <a:t>Degday</a:t>
              </a:r>
              <a:r>
                <a:rPr lang="en-GB" dirty="0" smtClean="0">
                  <a:latin typeface="Calibri" pitchFamily="34" charset="0"/>
                </a:rPr>
                <a:t> 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9900" y="1209675"/>
            <a:ext cx="5568043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Title</a:t>
            </a:r>
            <a:r>
              <a:rPr lang="en-GB" sz="2000" b="1" dirty="0" smtClean="0"/>
              <a:t>: Seasonal &amp; Spatial variability 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4313" y="6450364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13" y="6307489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155637" y="2235082"/>
            <a:ext cx="1766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err="1" smtClean="0"/>
              <a:t>Arnoglossus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laterna</a:t>
            </a:r>
            <a:endParaRPr lang="en-GB" sz="1400" i="1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5772" y="2423648"/>
            <a:ext cx="1972841" cy="269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57693" y="2423649"/>
            <a:ext cx="1944075" cy="265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0" name="Group 289"/>
          <p:cNvGrpSpPr/>
          <p:nvPr/>
        </p:nvGrpSpPr>
        <p:grpSpPr>
          <a:xfrm>
            <a:off x="1885099" y="2423649"/>
            <a:ext cx="1728962" cy="2656344"/>
            <a:chOff x="2697883" y="2017256"/>
            <a:chExt cx="2209800" cy="3019425"/>
          </a:xfrm>
        </p:grpSpPr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697883" y="2017256"/>
              <a:ext cx="2209800" cy="301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89" name="Group 288"/>
            <p:cNvGrpSpPr/>
            <p:nvPr/>
          </p:nvGrpSpPr>
          <p:grpSpPr>
            <a:xfrm>
              <a:off x="3123570" y="2220239"/>
              <a:ext cx="1716945" cy="2808961"/>
              <a:chOff x="4197606" y="2220239"/>
              <a:chExt cx="1716945" cy="2808961"/>
            </a:xfrm>
          </p:grpSpPr>
          <p:grpSp>
            <p:nvGrpSpPr>
              <p:cNvPr id="235" name="Group 219"/>
              <p:cNvGrpSpPr>
                <a:grpSpLocks noChangeAspect="1"/>
              </p:cNvGrpSpPr>
              <p:nvPr/>
            </p:nvGrpSpPr>
            <p:grpSpPr bwMode="auto">
              <a:xfrm>
                <a:off x="4197606" y="2220239"/>
                <a:ext cx="1530982" cy="2692845"/>
                <a:chOff x="2380635" y="261938"/>
                <a:chExt cx="3534390" cy="5912643"/>
              </a:xfrm>
            </p:grpSpPr>
            <p:sp>
              <p:nvSpPr>
                <p:cNvPr id="236" name="Freeform 235"/>
                <p:cNvSpPr/>
                <p:nvPr/>
              </p:nvSpPr>
              <p:spPr>
                <a:xfrm>
                  <a:off x="5248208" y="261938"/>
                  <a:ext cx="443700" cy="1899044"/>
                </a:xfrm>
                <a:custGeom>
                  <a:avLst/>
                  <a:gdLst>
                    <a:gd name="connsiteX0" fmla="*/ 438150 w 442913"/>
                    <a:gd name="connsiteY0" fmla="*/ 0 h 1900237"/>
                    <a:gd name="connsiteX1" fmla="*/ 442913 w 442913"/>
                    <a:gd name="connsiteY1" fmla="*/ 100012 h 1900237"/>
                    <a:gd name="connsiteX2" fmla="*/ 409575 w 442913"/>
                    <a:gd name="connsiteY2" fmla="*/ 228600 h 1900237"/>
                    <a:gd name="connsiteX3" fmla="*/ 333375 w 442913"/>
                    <a:gd name="connsiteY3" fmla="*/ 533400 h 1900237"/>
                    <a:gd name="connsiteX4" fmla="*/ 290513 w 442913"/>
                    <a:gd name="connsiteY4" fmla="*/ 671512 h 1900237"/>
                    <a:gd name="connsiteX5" fmla="*/ 261938 w 442913"/>
                    <a:gd name="connsiteY5" fmla="*/ 800100 h 1900237"/>
                    <a:gd name="connsiteX6" fmla="*/ 223838 w 442913"/>
                    <a:gd name="connsiteY6" fmla="*/ 1085850 h 1900237"/>
                    <a:gd name="connsiteX7" fmla="*/ 176213 w 442913"/>
                    <a:gd name="connsiteY7" fmla="*/ 1457325 h 1900237"/>
                    <a:gd name="connsiteX8" fmla="*/ 147638 w 442913"/>
                    <a:gd name="connsiteY8" fmla="*/ 1619250 h 1900237"/>
                    <a:gd name="connsiteX9" fmla="*/ 114300 w 442913"/>
                    <a:gd name="connsiteY9" fmla="*/ 1800225 h 1900237"/>
                    <a:gd name="connsiteX10" fmla="*/ 80963 w 442913"/>
                    <a:gd name="connsiteY10" fmla="*/ 1871662 h 1900237"/>
                    <a:gd name="connsiteX11" fmla="*/ 80963 w 442913"/>
                    <a:gd name="connsiteY11" fmla="*/ 1871662 h 1900237"/>
                    <a:gd name="connsiteX12" fmla="*/ 33338 w 442913"/>
                    <a:gd name="connsiteY12" fmla="*/ 1895475 h 1900237"/>
                    <a:gd name="connsiteX13" fmla="*/ 0 w 442913"/>
                    <a:gd name="connsiteY13" fmla="*/ 1900237 h 1900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2913" h="1900237">
                      <a:moveTo>
                        <a:pt x="438150" y="0"/>
                      </a:moveTo>
                      <a:lnTo>
                        <a:pt x="442913" y="100012"/>
                      </a:lnTo>
                      <a:lnTo>
                        <a:pt x="409575" y="228600"/>
                      </a:lnTo>
                      <a:lnTo>
                        <a:pt x="333375" y="533400"/>
                      </a:lnTo>
                      <a:lnTo>
                        <a:pt x="290513" y="671512"/>
                      </a:lnTo>
                      <a:lnTo>
                        <a:pt x="261938" y="800100"/>
                      </a:lnTo>
                      <a:lnTo>
                        <a:pt x="223838" y="1085850"/>
                      </a:lnTo>
                      <a:lnTo>
                        <a:pt x="176213" y="1457325"/>
                      </a:lnTo>
                      <a:lnTo>
                        <a:pt x="147638" y="1619250"/>
                      </a:lnTo>
                      <a:lnTo>
                        <a:pt x="114300" y="1800225"/>
                      </a:lnTo>
                      <a:lnTo>
                        <a:pt x="80963" y="1871662"/>
                      </a:lnTo>
                      <a:lnTo>
                        <a:pt x="80963" y="1871662"/>
                      </a:lnTo>
                      <a:lnTo>
                        <a:pt x="33338" y="1895475"/>
                      </a:lnTo>
                      <a:lnTo>
                        <a:pt x="0" y="1900237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37" name="Freeform 236"/>
                <p:cNvSpPr/>
                <p:nvPr/>
              </p:nvSpPr>
              <p:spPr>
                <a:xfrm>
                  <a:off x="5314129" y="2128021"/>
                  <a:ext cx="595825" cy="200300"/>
                </a:xfrm>
                <a:custGeom>
                  <a:avLst/>
                  <a:gdLst>
                    <a:gd name="connsiteX0" fmla="*/ 595313 w 595313"/>
                    <a:gd name="connsiteY0" fmla="*/ 200025 h 200025"/>
                    <a:gd name="connsiteX1" fmla="*/ 528638 w 595313"/>
                    <a:gd name="connsiteY1" fmla="*/ 180975 h 200025"/>
                    <a:gd name="connsiteX2" fmla="*/ 423863 w 595313"/>
                    <a:gd name="connsiteY2" fmla="*/ 161925 h 200025"/>
                    <a:gd name="connsiteX3" fmla="*/ 357188 w 595313"/>
                    <a:gd name="connsiteY3" fmla="*/ 123825 h 200025"/>
                    <a:gd name="connsiteX4" fmla="*/ 261938 w 595313"/>
                    <a:gd name="connsiteY4" fmla="*/ 57150 h 200025"/>
                    <a:gd name="connsiteX5" fmla="*/ 219075 w 595313"/>
                    <a:gd name="connsiteY5" fmla="*/ 28575 h 200025"/>
                    <a:gd name="connsiteX6" fmla="*/ 190500 w 595313"/>
                    <a:gd name="connsiteY6" fmla="*/ 28575 h 200025"/>
                    <a:gd name="connsiteX7" fmla="*/ 147638 w 595313"/>
                    <a:gd name="connsiteY7" fmla="*/ 14287 h 200025"/>
                    <a:gd name="connsiteX8" fmla="*/ 95250 w 595313"/>
                    <a:gd name="connsiteY8" fmla="*/ 0 h 200025"/>
                    <a:gd name="connsiteX9" fmla="*/ 66675 w 595313"/>
                    <a:gd name="connsiteY9" fmla="*/ 0 h 200025"/>
                    <a:gd name="connsiteX10" fmla="*/ 38100 w 595313"/>
                    <a:gd name="connsiteY10" fmla="*/ 19050 h 200025"/>
                    <a:gd name="connsiteX11" fmla="*/ 4763 w 595313"/>
                    <a:gd name="connsiteY11" fmla="*/ 23812 h 200025"/>
                    <a:gd name="connsiteX12" fmla="*/ 0 w 595313"/>
                    <a:gd name="connsiteY12" fmla="*/ 19050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5313" h="200025">
                      <a:moveTo>
                        <a:pt x="595313" y="200025"/>
                      </a:moveTo>
                      <a:lnTo>
                        <a:pt x="528638" y="180975"/>
                      </a:lnTo>
                      <a:lnTo>
                        <a:pt x="423863" y="161925"/>
                      </a:lnTo>
                      <a:lnTo>
                        <a:pt x="357188" y="123825"/>
                      </a:lnTo>
                      <a:lnTo>
                        <a:pt x="261938" y="57150"/>
                      </a:lnTo>
                      <a:lnTo>
                        <a:pt x="219075" y="28575"/>
                      </a:lnTo>
                      <a:lnTo>
                        <a:pt x="190500" y="28575"/>
                      </a:lnTo>
                      <a:lnTo>
                        <a:pt x="147638" y="14287"/>
                      </a:lnTo>
                      <a:lnTo>
                        <a:pt x="95250" y="0"/>
                      </a:lnTo>
                      <a:lnTo>
                        <a:pt x="66675" y="0"/>
                      </a:lnTo>
                      <a:lnTo>
                        <a:pt x="38100" y="19050"/>
                      </a:lnTo>
                      <a:lnTo>
                        <a:pt x="4763" y="23812"/>
                      </a:lnTo>
                      <a:lnTo>
                        <a:pt x="0" y="1905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38" name="Freeform 237"/>
                <p:cNvSpPr/>
                <p:nvPr/>
              </p:nvSpPr>
              <p:spPr>
                <a:xfrm>
                  <a:off x="5232995" y="2166053"/>
                  <a:ext cx="676959" cy="271291"/>
                </a:xfrm>
                <a:custGeom>
                  <a:avLst/>
                  <a:gdLst>
                    <a:gd name="connsiteX0" fmla="*/ 0 w 676275"/>
                    <a:gd name="connsiteY0" fmla="*/ 33337 h 271462"/>
                    <a:gd name="connsiteX1" fmla="*/ 61912 w 676275"/>
                    <a:gd name="connsiteY1" fmla="*/ 23812 h 271462"/>
                    <a:gd name="connsiteX2" fmla="*/ 109537 w 676275"/>
                    <a:gd name="connsiteY2" fmla="*/ 23812 h 271462"/>
                    <a:gd name="connsiteX3" fmla="*/ 123825 w 676275"/>
                    <a:gd name="connsiteY3" fmla="*/ 19050 h 271462"/>
                    <a:gd name="connsiteX4" fmla="*/ 157162 w 676275"/>
                    <a:gd name="connsiteY4" fmla="*/ 0 h 271462"/>
                    <a:gd name="connsiteX5" fmla="*/ 214312 w 676275"/>
                    <a:gd name="connsiteY5" fmla="*/ 0 h 271462"/>
                    <a:gd name="connsiteX6" fmla="*/ 271462 w 676275"/>
                    <a:gd name="connsiteY6" fmla="*/ 14287 h 271462"/>
                    <a:gd name="connsiteX7" fmla="*/ 357187 w 676275"/>
                    <a:gd name="connsiteY7" fmla="*/ 47625 h 271462"/>
                    <a:gd name="connsiteX8" fmla="*/ 433387 w 676275"/>
                    <a:gd name="connsiteY8" fmla="*/ 104775 h 271462"/>
                    <a:gd name="connsiteX9" fmla="*/ 495300 w 676275"/>
                    <a:gd name="connsiteY9" fmla="*/ 138112 h 271462"/>
                    <a:gd name="connsiteX10" fmla="*/ 561975 w 676275"/>
                    <a:gd name="connsiteY10" fmla="*/ 152400 h 271462"/>
                    <a:gd name="connsiteX11" fmla="*/ 585787 w 676275"/>
                    <a:gd name="connsiteY11" fmla="*/ 157162 h 271462"/>
                    <a:gd name="connsiteX12" fmla="*/ 609600 w 676275"/>
                    <a:gd name="connsiteY12" fmla="*/ 219075 h 271462"/>
                    <a:gd name="connsiteX13" fmla="*/ 614362 w 676275"/>
                    <a:gd name="connsiteY13" fmla="*/ 266700 h 271462"/>
                    <a:gd name="connsiteX14" fmla="*/ 638175 w 676275"/>
                    <a:gd name="connsiteY14" fmla="*/ 271462 h 271462"/>
                    <a:gd name="connsiteX15" fmla="*/ 638175 w 676275"/>
                    <a:gd name="connsiteY15" fmla="*/ 238125 h 271462"/>
                    <a:gd name="connsiteX16" fmla="*/ 657225 w 676275"/>
                    <a:gd name="connsiteY16" fmla="*/ 238125 h 271462"/>
                    <a:gd name="connsiteX17" fmla="*/ 657225 w 676275"/>
                    <a:gd name="connsiteY17" fmla="*/ 223837 h 271462"/>
                    <a:gd name="connsiteX18" fmla="*/ 628650 w 676275"/>
                    <a:gd name="connsiteY18" fmla="*/ 223837 h 271462"/>
                    <a:gd name="connsiteX19" fmla="*/ 614362 w 676275"/>
                    <a:gd name="connsiteY19" fmla="*/ 166687 h 271462"/>
                    <a:gd name="connsiteX20" fmla="*/ 638175 w 676275"/>
                    <a:gd name="connsiteY20" fmla="*/ 171450 h 271462"/>
                    <a:gd name="connsiteX21" fmla="*/ 676275 w 676275"/>
                    <a:gd name="connsiteY21" fmla="*/ 180975 h 27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76275" h="271462">
                      <a:moveTo>
                        <a:pt x="0" y="33337"/>
                      </a:moveTo>
                      <a:lnTo>
                        <a:pt x="61912" y="23812"/>
                      </a:lnTo>
                      <a:lnTo>
                        <a:pt x="109537" y="23812"/>
                      </a:lnTo>
                      <a:lnTo>
                        <a:pt x="123825" y="19050"/>
                      </a:lnTo>
                      <a:lnTo>
                        <a:pt x="157162" y="0"/>
                      </a:lnTo>
                      <a:lnTo>
                        <a:pt x="214312" y="0"/>
                      </a:lnTo>
                      <a:lnTo>
                        <a:pt x="271462" y="14287"/>
                      </a:lnTo>
                      <a:lnTo>
                        <a:pt x="357187" y="47625"/>
                      </a:lnTo>
                      <a:lnTo>
                        <a:pt x="433387" y="104775"/>
                      </a:lnTo>
                      <a:lnTo>
                        <a:pt x="495300" y="138112"/>
                      </a:lnTo>
                      <a:lnTo>
                        <a:pt x="561975" y="152400"/>
                      </a:lnTo>
                      <a:lnTo>
                        <a:pt x="585787" y="157162"/>
                      </a:lnTo>
                      <a:lnTo>
                        <a:pt x="609600" y="219075"/>
                      </a:lnTo>
                      <a:lnTo>
                        <a:pt x="614362" y="266700"/>
                      </a:lnTo>
                      <a:lnTo>
                        <a:pt x="638175" y="271462"/>
                      </a:lnTo>
                      <a:lnTo>
                        <a:pt x="638175" y="238125"/>
                      </a:lnTo>
                      <a:lnTo>
                        <a:pt x="657225" y="238125"/>
                      </a:lnTo>
                      <a:lnTo>
                        <a:pt x="657225" y="223837"/>
                      </a:lnTo>
                      <a:lnTo>
                        <a:pt x="628650" y="223837"/>
                      </a:lnTo>
                      <a:lnTo>
                        <a:pt x="614362" y="166687"/>
                      </a:lnTo>
                      <a:lnTo>
                        <a:pt x="638175" y="171450"/>
                      </a:lnTo>
                      <a:lnTo>
                        <a:pt x="676275" y="180975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39" name="Freeform 238"/>
                <p:cNvSpPr/>
                <p:nvPr/>
              </p:nvSpPr>
              <p:spPr>
                <a:xfrm>
                  <a:off x="4089515" y="2186337"/>
                  <a:ext cx="1249968" cy="1967500"/>
                </a:xfrm>
                <a:custGeom>
                  <a:avLst/>
                  <a:gdLst>
                    <a:gd name="connsiteX0" fmla="*/ 1247775 w 1247775"/>
                    <a:gd name="connsiteY0" fmla="*/ 0 h 1966912"/>
                    <a:gd name="connsiteX1" fmla="*/ 1214437 w 1247775"/>
                    <a:gd name="connsiteY1" fmla="*/ 47625 h 1966912"/>
                    <a:gd name="connsiteX2" fmla="*/ 1157287 w 1247775"/>
                    <a:gd name="connsiteY2" fmla="*/ 242887 h 1966912"/>
                    <a:gd name="connsiteX3" fmla="*/ 1104900 w 1247775"/>
                    <a:gd name="connsiteY3" fmla="*/ 395287 h 1966912"/>
                    <a:gd name="connsiteX4" fmla="*/ 947737 w 1247775"/>
                    <a:gd name="connsiteY4" fmla="*/ 723900 h 1966912"/>
                    <a:gd name="connsiteX5" fmla="*/ 852487 w 1247775"/>
                    <a:gd name="connsiteY5" fmla="*/ 890587 h 1966912"/>
                    <a:gd name="connsiteX6" fmla="*/ 695325 w 1247775"/>
                    <a:gd name="connsiteY6" fmla="*/ 1166812 h 1966912"/>
                    <a:gd name="connsiteX7" fmla="*/ 571500 w 1247775"/>
                    <a:gd name="connsiteY7" fmla="*/ 1338262 h 1966912"/>
                    <a:gd name="connsiteX8" fmla="*/ 457200 w 1247775"/>
                    <a:gd name="connsiteY8" fmla="*/ 1476375 h 1966912"/>
                    <a:gd name="connsiteX9" fmla="*/ 319087 w 1247775"/>
                    <a:gd name="connsiteY9" fmla="*/ 1633537 h 1966912"/>
                    <a:gd name="connsiteX10" fmla="*/ 219075 w 1247775"/>
                    <a:gd name="connsiteY10" fmla="*/ 1762125 h 1966912"/>
                    <a:gd name="connsiteX11" fmla="*/ 114300 w 1247775"/>
                    <a:gd name="connsiteY11" fmla="*/ 1900237 h 1966912"/>
                    <a:gd name="connsiteX12" fmla="*/ 66675 w 1247775"/>
                    <a:gd name="connsiteY12" fmla="*/ 1938337 h 1966912"/>
                    <a:gd name="connsiteX13" fmla="*/ 0 w 1247775"/>
                    <a:gd name="connsiteY13" fmla="*/ 1966912 h 196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47775" h="1966912">
                      <a:moveTo>
                        <a:pt x="1247775" y="0"/>
                      </a:moveTo>
                      <a:lnTo>
                        <a:pt x="1214437" y="47625"/>
                      </a:lnTo>
                      <a:lnTo>
                        <a:pt x="1157287" y="242887"/>
                      </a:lnTo>
                      <a:lnTo>
                        <a:pt x="1104900" y="395287"/>
                      </a:lnTo>
                      <a:lnTo>
                        <a:pt x="947737" y="723900"/>
                      </a:lnTo>
                      <a:lnTo>
                        <a:pt x="852487" y="890587"/>
                      </a:lnTo>
                      <a:lnTo>
                        <a:pt x="695325" y="1166812"/>
                      </a:lnTo>
                      <a:lnTo>
                        <a:pt x="571500" y="1338262"/>
                      </a:lnTo>
                      <a:lnTo>
                        <a:pt x="457200" y="1476375"/>
                      </a:lnTo>
                      <a:lnTo>
                        <a:pt x="319087" y="1633537"/>
                      </a:lnTo>
                      <a:lnTo>
                        <a:pt x="219075" y="1762125"/>
                      </a:lnTo>
                      <a:lnTo>
                        <a:pt x="114300" y="1900237"/>
                      </a:lnTo>
                      <a:lnTo>
                        <a:pt x="66675" y="1938337"/>
                      </a:lnTo>
                      <a:lnTo>
                        <a:pt x="0" y="1966912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40" name="Freeform 239"/>
                <p:cNvSpPr/>
                <p:nvPr/>
              </p:nvSpPr>
              <p:spPr>
                <a:xfrm>
                  <a:off x="3990634" y="4128483"/>
                  <a:ext cx="1924391" cy="730206"/>
                </a:xfrm>
                <a:custGeom>
                  <a:avLst/>
                  <a:gdLst>
                    <a:gd name="connsiteX0" fmla="*/ 0 w 1924050"/>
                    <a:gd name="connsiteY0" fmla="*/ 0 h 728662"/>
                    <a:gd name="connsiteX1" fmla="*/ 104775 w 1924050"/>
                    <a:gd name="connsiteY1" fmla="*/ 28575 h 728662"/>
                    <a:gd name="connsiteX2" fmla="*/ 209550 w 1924050"/>
                    <a:gd name="connsiteY2" fmla="*/ 80962 h 728662"/>
                    <a:gd name="connsiteX3" fmla="*/ 342900 w 1924050"/>
                    <a:gd name="connsiteY3" fmla="*/ 176212 h 728662"/>
                    <a:gd name="connsiteX4" fmla="*/ 461963 w 1924050"/>
                    <a:gd name="connsiteY4" fmla="*/ 271462 h 728662"/>
                    <a:gd name="connsiteX5" fmla="*/ 557213 w 1924050"/>
                    <a:gd name="connsiteY5" fmla="*/ 347662 h 728662"/>
                    <a:gd name="connsiteX6" fmla="*/ 642938 w 1924050"/>
                    <a:gd name="connsiteY6" fmla="*/ 385762 h 728662"/>
                    <a:gd name="connsiteX7" fmla="*/ 733425 w 1924050"/>
                    <a:gd name="connsiteY7" fmla="*/ 385762 h 728662"/>
                    <a:gd name="connsiteX8" fmla="*/ 785813 w 1924050"/>
                    <a:gd name="connsiteY8" fmla="*/ 376237 h 728662"/>
                    <a:gd name="connsiteX9" fmla="*/ 833438 w 1924050"/>
                    <a:gd name="connsiteY9" fmla="*/ 371475 h 728662"/>
                    <a:gd name="connsiteX10" fmla="*/ 885825 w 1924050"/>
                    <a:gd name="connsiteY10" fmla="*/ 366712 h 728662"/>
                    <a:gd name="connsiteX11" fmla="*/ 933450 w 1924050"/>
                    <a:gd name="connsiteY11" fmla="*/ 342900 h 728662"/>
                    <a:gd name="connsiteX12" fmla="*/ 962025 w 1924050"/>
                    <a:gd name="connsiteY12" fmla="*/ 338137 h 728662"/>
                    <a:gd name="connsiteX13" fmla="*/ 995363 w 1924050"/>
                    <a:gd name="connsiteY13" fmla="*/ 366712 h 728662"/>
                    <a:gd name="connsiteX14" fmla="*/ 1071563 w 1924050"/>
                    <a:gd name="connsiteY14" fmla="*/ 333375 h 728662"/>
                    <a:gd name="connsiteX15" fmla="*/ 1133475 w 1924050"/>
                    <a:gd name="connsiteY15" fmla="*/ 309562 h 728662"/>
                    <a:gd name="connsiteX16" fmla="*/ 1162050 w 1924050"/>
                    <a:gd name="connsiteY16" fmla="*/ 309562 h 728662"/>
                    <a:gd name="connsiteX17" fmla="*/ 1195388 w 1924050"/>
                    <a:gd name="connsiteY17" fmla="*/ 342900 h 728662"/>
                    <a:gd name="connsiteX18" fmla="*/ 1228725 w 1924050"/>
                    <a:gd name="connsiteY18" fmla="*/ 361950 h 728662"/>
                    <a:gd name="connsiteX19" fmla="*/ 1281113 w 1924050"/>
                    <a:gd name="connsiteY19" fmla="*/ 328612 h 728662"/>
                    <a:gd name="connsiteX20" fmla="*/ 1333500 w 1924050"/>
                    <a:gd name="connsiteY20" fmla="*/ 304800 h 728662"/>
                    <a:gd name="connsiteX21" fmla="*/ 1390650 w 1924050"/>
                    <a:gd name="connsiteY21" fmla="*/ 266700 h 728662"/>
                    <a:gd name="connsiteX22" fmla="*/ 1433513 w 1924050"/>
                    <a:gd name="connsiteY22" fmla="*/ 238125 h 728662"/>
                    <a:gd name="connsiteX23" fmla="*/ 1476375 w 1924050"/>
                    <a:gd name="connsiteY23" fmla="*/ 204787 h 728662"/>
                    <a:gd name="connsiteX24" fmla="*/ 1495425 w 1924050"/>
                    <a:gd name="connsiteY24" fmla="*/ 161925 h 728662"/>
                    <a:gd name="connsiteX25" fmla="*/ 1485900 w 1924050"/>
                    <a:gd name="connsiteY25" fmla="*/ 104775 h 728662"/>
                    <a:gd name="connsiteX26" fmla="*/ 1500188 w 1924050"/>
                    <a:gd name="connsiteY26" fmla="*/ 142875 h 728662"/>
                    <a:gd name="connsiteX27" fmla="*/ 1495425 w 1924050"/>
                    <a:gd name="connsiteY27" fmla="*/ 200025 h 728662"/>
                    <a:gd name="connsiteX28" fmla="*/ 1438275 w 1924050"/>
                    <a:gd name="connsiteY28" fmla="*/ 252412 h 728662"/>
                    <a:gd name="connsiteX29" fmla="*/ 1390650 w 1924050"/>
                    <a:gd name="connsiteY29" fmla="*/ 295275 h 728662"/>
                    <a:gd name="connsiteX30" fmla="*/ 1347788 w 1924050"/>
                    <a:gd name="connsiteY30" fmla="*/ 314325 h 728662"/>
                    <a:gd name="connsiteX31" fmla="*/ 1309688 w 1924050"/>
                    <a:gd name="connsiteY31" fmla="*/ 333375 h 728662"/>
                    <a:gd name="connsiteX32" fmla="*/ 1309688 w 1924050"/>
                    <a:gd name="connsiteY32" fmla="*/ 361950 h 728662"/>
                    <a:gd name="connsiteX33" fmla="*/ 1376363 w 1924050"/>
                    <a:gd name="connsiteY33" fmla="*/ 404812 h 728662"/>
                    <a:gd name="connsiteX34" fmla="*/ 1447800 w 1924050"/>
                    <a:gd name="connsiteY34" fmla="*/ 442912 h 728662"/>
                    <a:gd name="connsiteX35" fmla="*/ 1509713 w 1924050"/>
                    <a:gd name="connsiteY35" fmla="*/ 428625 h 728662"/>
                    <a:gd name="connsiteX36" fmla="*/ 1619250 w 1924050"/>
                    <a:gd name="connsiteY36" fmla="*/ 404812 h 728662"/>
                    <a:gd name="connsiteX37" fmla="*/ 1628775 w 1924050"/>
                    <a:gd name="connsiteY37" fmla="*/ 419100 h 728662"/>
                    <a:gd name="connsiteX38" fmla="*/ 1585913 w 1924050"/>
                    <a:gd name="connsiteY38" fmla="*/ 428625 h 728662"/>
                    <a:gd name="connsiteX39" fmla="*/ 1533525 w 1924050"/>
                    <a:gd name="connsiteY39" fmla="*/ 442912 h 728662"/>
                    <a:gd name="connsiteX40" fmla="*/ 1485900 w 1924050"/>
                    <a:gd name="connsiteY40" fmla="*/ 447675 h 728662"/>
                    <a:gd name="connsiteX41" fmla="*/ 1466850 w 1924050"/>
                    <a:gd name="connsiteY41" fmla="*/ 447675 h 728662"/>
                    <a:gd name="connsiteX42" fmla="*/ 1500188 w 1924050"/>
                    <a:gd name="connsiteY42" fmla="*/ 528637 h 728662"/>
                    <a:gd name="connsiteX43" fmla="*/ 1547813 w 1924050"/>
                    <a:gd name="connsiteY43" fmla="*/ 595312 h 728662"/>
                    <a:gd name="connsiteX44" fmla="*/ 1562100 w 1924050"/>
                    <a:gd name="connsiteY44" fmla="*/ 657225 h 728662"/>
                    <a:gd name="connsiteX45" fmla="*/ 1566863 w 1924050"/>
                    <a:gd name="connsiteY45" fmla="*/ 700087 h 728662"/>
                    <a:gd name="connsiteX46" fmla="*/ 1666875 w 1924050"/>
                    <a:gd name="connsiteY46" fmla="*/ 695325 h 728662"/>
                    <a:gd name="connsiteX47" fmla="*/ 1766888 w 1924050"/>
                    <a:gd name="connsiteY47" fmla="*/ 704850 h 728662"/>
                    <a:gd name="connsiteX48" fmla="*/ 1824038 w 1924050"/>
                    <a:gd name="connsiteY48" fmla="*/ 728662 h 728662"/>
                    <a:gd name="connsiteX49" fmla="*/ 1890713 w 1924050"/>
                    <a:gd name="connsiteY49" fmla="*/ 719137 h 728662"/>
                    <a:gd name="connsiteX50" fmla="*/ 1924050 w 1924050"/>
                    <a:gd name="connsiteY50" fmla="*/ 709612 h 72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924050" h="728662">
                      <a:moveTo>
                        <a:pt x="0" y="0"/>
                      </a:moveTo>
                      <a:lnTo>
                        <a:pt x="104775" y="28575"/>
                      </a:lnTo>
                      <a:lnTo>
                        <a:pt x="209550" y="80962"/>
                      </a:lnTo>
                      <a:lnTo>
                        <a:pt x="342900" y="176212"/>
                      </a:lnTo>
                      <a:lnTo>
                        <a:pt x="461963" y="271462"/>
                      </a:lnTo>
                      <a:lnTo>
                        <a:pt x="557213" y="347662"/>
                      </a:lnTo>
                      <a:lnTo>
                        <a:pt x="642938" y="385762"/>
                      </a:lnTo>
                      <a:lnTo>
                        <a:pt x="733425" y="385762"/>
                      </a:lnTo>
                      <a:lnTo>
                        <a:pt x="785813" y="376237"/>
                      </a:lnTo>
                      <a:lnTo>
                        <a:pt x="833438" y="371475"/>
                      </a:lnTo>
                      <a:lnTo>
                        <a:pt x="885825" y="366712"/>
                      </a:lnTo>
                      <a:lnTo>
                        <a:pt x="933450" y="342900"/>
                      </a:lnTo>
                      <a:lnTo>
                        <a:pt x="962025" y="338137"/>
                      </a:lnTo>
                      <a:lnTo>
                        <a:pt x="995363" y="366712"/>
                      </a:lnTo>
                      <a:lnTo>
                        <a:pt x="1071563" y="333375"/>
                      </a:lnTo>
                      <a:lnTo>
                        <a:pt x="1133475" y="309562"/>
                      </a:lnTo>
                      <a:lnTo>
                        <a:pt x="1162050" y="309562"/>
                      </a:lnTo>
                      <a:lnTo>
                        <a:pt x="1195388" y="342900"/>
                      </a:lnTo>
                      <a:lnTo>
                        <a:pt x="1228725" y="361950"/>
                      </a:lnTo>
                      <a:lnTo>
                        <a:pt x="1281113" y="328612"/>
                      </a:lnTo>
                      <a:lnTo>
                        <a:pt x="1333500" y="304800"/>
                      </a:lnTo>
                      <a:lnTo>
                        <a:pt x="1390650" y="266700"/>
                      </a:lnTo>
                      <a:lnTo>
                        <a:pt x="1433513" y="238125"/>
                      </a:lnTo>
                      <a:lnTo>
                        <a:pt x="1476375" y="204787"/>
                      </a:lnTo>
                      <a:lnTo>
                        <a:pt x="1495425" y="161925"/>
                      </a:lnTo>
                      <a:lnTo>
                        <a:pt x="1485900" y="104775"/>
                      </a:lnTo>
                      <a:lnTo>
                        <a:pt x="1500188" y="142875"/>
                      </a:lnTo>
                      <a:lnTo>
                        <a:pt x="1495425" y="200025"/>
                      </a:lnTo>
                      <a:lnTo>
                        <a:pt x="1438275" y="252412"/>
                      </a:lnTo>
                      <a:lnTo>
                        <a:pt x="1390650" y="295275"/>
                      </a:lnTo>
                      <a:lnTo>
                        <a:pt x="1347788" y="314325"/>
                      </a:lnTo>
                      <a:lnTo>
                        <a:pt x="1309688" y="333375"/>
                      </a:lnTo>
                      <a:lnTo>
                        <a:pt x="1309688" y="361950"/>
                      </a:lnTo>
                      <a:lnTo>
                        <a:pt x="1376363" y="404812"/>
                      </a:lnTo>
                      <a:lnTo>
                        <a:pt x="1447800" y="442912"/>
                      </a:lnTo>
                      <a:lnTo>
                        <a:pt x="1509713" y="428625"/>
                      </a:lnTo>
                      <a:lnTo>
                        <a:pt x="1619250" y="404812"/>
                      </a:lnTo>
                      <a:lnTo>
                        <a:pt x="1628775" y="419100"/>
                      </a:lnTo>
                      <a:lnTo>
                        <a:pt x="1585913" y="428625"/>
                      </a:lnTo>
                      <a:lnTo>
                        <a:pt x="1533525" y="442912"/>
                      </a:lnTo>
                      <a:lnTo>
                        <a:pt x="1485900" y="447675"/>
                      </a:lnTo>
                      <a:lnTo>
                        <a:pt x="1466850" y="447675"/>
                      </a:lnTo>
                      <a:lnTo>
                        <a:pt x="1500188" y="528637"/>
                      </a:lnTo>
                      <a:lnTo>
                        <a:pt x="1547813" y="595312"/>
                      </a:lnTo>
                      <a:lnTo>
                        <a:pt x="1562100" y="657225"/>
                      </a:lnTo>
                      <a:lnTo>
                        <a:pt x="1566863" y="700087"/>
                      </a:lnTo>
                      <a:lnTo>
                        <a:pt x="1666875" y="695325"/>
                      </a:lnTo>
                      <a:lnTo>
                        <a:pt x="1766888" y="704850"/>
                      </a:lnTo>
                      <a:lnTo>
                        <a:pt x="1824038" y="728662"/>
                      </a:lnTo>
                      <a:lnTo>
                        <a:pt x="1890713" y="719137"/>
                      </a:lnTo>
                      <a:lnTo>
                        <a:pt x="1924050" y="709612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41" name="Freeform 240"/>
                <p:cNvSpPr/>
                <p:nvPr/>
              </p:nvSpPr>
              <p:spPr>
                <a:xfrm>
                  <a:off x="5471325" y="4848547"/>
                  <a:ext cx="433558" cy="91276"/>
                </a:xfrm>
                <a:custGeom>
                  <a:avLst/>
                  <a:gdLst>
                    <a:gd name="connsiteX0" fmla="*/ 433387 w 433387"/>
                    <a:gd name="connsiteY0" fmla="*/ 19050 h 90488"/>
                    <a:gd name="connsiteX1" fmla="*/ 371475 w 433387"/>
                    <a:gd name="connsiteY1" fmla="*/ 23813 h 90488"/>
                    <a:gd name="connsiteX2" fmla="*/ 328612 w 433387"/>
                    <a:gd name="connsiteY2" fmla="*/ 14288 h 90488"/>
                    <a:gd name="connsiteX3" fmla="*/ 276225 w 433387"/>
                    <a:gd name="connsiteY3" fmla="*/ 4763 h 90488"/>
                    <a:gd name="connsiteX4" fmla="*/ 204787 w 433387"/>
                    <a:gd name="connsiteY4" fmla="*/ 0 h 90488"/>
                    <a:gd name="connsiteX5" fmla="*/ 157162 w 433387"/>
                    <a:gd name="connsiteY5" fmla="*/ 0 h 90488"/>
                    <a:gd name="connsiteX6" fmla="*/ 114300 w 433387"/>
                    <a:gd name="connsiteY6" fmla="*/ 0 h 90488"/>
                    <a:gd name="connsiteX7" fmla="*/ 71437 w 433387"/>
                    <a:gd name="connsiteY7" fmla="*/ 19050 h 90488"/>
                    <a:gd name="connsiteX8" fmla="*/ 38100 w 433387"/>
                    <a:gd name="connsiteY8" fmla="*/ 38100 h 90488"/>
                    <a:gd name="connsiteX9" fmla="*/ 0 w 433387"/>
                    <a:gd name="connsiteY9" fmla="*/ 71438 h 90488"/>
                    <a:gd name="connsiteX10" fmla="*/ 0 w 433387"/>
                    <a:gd name="connsiteY10" fmla="*/ 90488 h 90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3387" h="90488">
                      <a:moveTo>
                        <a:pt x="433387" y="19050"/>
                      </a:moveTo>
                      <a:lnTo>
                        <a:pt x="371475" y="23813"/>
                      </a:lnTo>
                      <a:lnTo>
                        <a:pt x="328612" y="14288"/>
                      </a:lnTo>
                      <a:lnTo>
                        <a:pt x="276225" y="4763"/>
                      </a:lnTo>
                      <a:lnTo>
                        <a:pt x="204787" y="0"/>
                      </a:lnTo>
                      <a:lnTo>
                        <a:pt x="157162" y="0"/>
                      </a:lnTo>
                      <a:lnTo>
                        <a:pt x="114300" y="0"/>
                      </a:lnTo>
                      <a:lnTo>
                        <a:pt x="71437" y="19050"/>
                      </a:lnTo>
                      <a:lnTo>
                        <a:pt x="38100" y="38100"/>
                      </a:lnTo>
                      <a:lnTo>
                        <a:pt x="0" y="71438"/>
                      </a:lnTo>
                      <a:lnTo>
                        <a:pt x="0" y="90488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42" name="Freeform 241"/>
                <p:cNvSpPr/>
                <p:nvPr/>
              </p:nvSpPr>
              <p:spPr>
                <a:xfrm>
                  <a:off x="5433293" y="4924611"/>
                  <a:ext cx="476661" cy="281433"/>
                </a:xfrm>
                <a:custGeom>
                  <a:avLst/>
                  <a:gdLst>
                    <a:gd name="connsiteX0" fmla="*/ 476250 w 476250"/>
                    <a:gd name="connsiteY0" fmla="*/ 0 h 280988"/>
                    <a:gd name="connsiteX1" fmla="*/ 404812 w 476250"/>
                    <a:gd name="connsiteY1" fmla="*/ 14288 h 280988"/>
                    <a:gd name="connsiteX2" fmla="*/ 347662 w 476250"/>
                    <a:gd name="connsiteY2" fmla="*/ 42863 h 280988"/>
                    <a:gd name="connsiteX3" fmla="*/ 309562 w 476250"/>
                    <a:gd name="connsiteY3" fmla="*/ 100013 h 280988"/>
                    <a:gd name="connsiteX4" fmla="*/ 266700 w 476250"/>
                    <a:gd name="connsiteY4" fmla="*/ 161925 h 280988"/>
                    <a:gd name="connsiteX5" fmla="*/ 228600 w 476250"/>
                    <a:gd name="connsiteY5" fmla="*/ 204788 h 280988"/>
                    <a:gd name="connsiteX6" fmla="*/ 180975 w 476250"/>
                    <a:gd name="connsiteY6" fmla="*/ 252413 h 280988"/>
                    <a:gd name="connsiteX7" fmla="*/ 142875 w 476250"/>
                    <a:gd name="connsiteY7" fmla="*/ 252413 h 280988"/>
                    <a:gd name="connsiteX8" fmla="*/ 123825 w 476250"/>
                    <a:gd name="connsiteY8" fmla="*/ 252413 h 280988"/>
                    <a:gd name="connsiteX9" fmla="*/ 133350 w 476250"/>
                    <a:gd name="connsiteY9" fmla="*/ 204788 h 280988"/>
                    <a:gd name="connsiteX10" fmla="*/ 104775 w 476250"/>
                    <a:gd name="connsiteY10" fmla="*/ 223838 h 280988"/>
                    <a:gd name="connsiteX11" fmla="*/ 57150 w 476250"/>
                    <a:gd name="connsiteY11" fmla="*/ 252413 h 280988"/>
                    <a:gd name="connsiteX12" fmla="*/ 33337 w 476250"/>
                    <a:gd name="connsiteY12" fmla="*/ 280988 h 280988"/>
                    <a:gd name="connsiteX13" fmla="*/ 4762 w 476250"/>
                    <a:gd name="connsiteY13" fmla="*/ 280988 h 280988"/>
                    <a:gd name="connsiteX14" fmla="*/ 0 w 476250"/>
                    <a:gd name="connsiteY14" fmla="*/ 242888 h 280988"/>
                    <a:gd name="connsiteX15" fmla="*/ 19050 w 476250"/>
                    <a:gd name="connsiteY15" fmla="*/ 147638 h 280988"/>
                    <a:gd name="connsiteX16" fmla="*/ 23812 w 476250"/>
                    <a:gd name="connsiteY16" fmla="*/ 42863 h 280988"/>
                    <a:gd name="connsiteX17" fmla="*/ 38100 w 476250"/>
                    <a:gd name="connsiteY17" fmla="*/ 42863 h 280988"/>
                    <a:gd name="connsiteX18" fmla="*/ 38100 w 476250"/>
                    <a:gd name="connsiteY18" fmla="*/ 19050 h 280988"/>
                    <a:gd name="connsiteX19" fmla="*/ 38100 w 476250"/>
                    <a:gd name="connsiteY19" fmla="*/ 4763 h 280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76250" h="280988">
                      <a:moveTo>
                        <a:pt x="476250" y="0"/>
                      </a:moveTo>
                      <a:lnTo>
                        <a:pt x="404812" y="14288"/>
                      </a:lnTo>
                      <a:lnTo>
                        <a:pt x="347662" y="42863"/>
                      </a:lnTo>
                      <a:lnTo>
                        <a:pt x="309562" y="100013"/>
                      </a:lnTo>
                      <a:lnTo>
                        <a:pt x="266700" y="161925"/>
                      </a:lnTo>
                      <a:lnTo>
                        <a:pt x="228600" y="204788"/>
                      </a:lnTo>
                      <a:lnTo>
                        <a:pt x="180975" y="252413"/>
                      </a:lnTo>
                      <a:lnTo>
                        <a:pt x="142875" y="252413"/>
                      </a:lnTo>
                      <a:lnTo>
                        <a:pt x="123825" y="252413"/>
                      </a:lnTo>
                      <a:lnTo>
                        <a:pt x="133350" y="204788"/>
                      </a:lnTo>
                      <a:lnTo>
                        <a:pt x="104775" y="223838"/>
                      </a:lnTo>
                      <a:lnTo>
                        <a:pt x="57150" y="252413"/>
                      </a:lnTo>
                      <a:lnTo>
                        <a:pt x="33337" y="280988"/>
                      </a:lnTo>
                      <a:lnTo>
                        <a:pt x="4762" y="280988"/>
                      </a:lnTo>
                      <a:lnTo>
                        <a:pt x="0" y="242888"/>
                      </a:lnTo>
                      <a:lnTo>
                        <a:pt x="19050" y="147638"/>
                      </a:lnTo>
                      <a:lnTo>
                        <a:pt x="23812" y="42863"/>
                      </a:lnTo>
                      <a:lnTo>
                        <a:pt x="38100" y="42863"/>
                      </a:lnTo>
                      <a:lnTo>
                        <a:pt x="38100" y="19050"/>
                      </a:lnTo>
                      <a:lnTo>
                        <a:pt x="38100" y="4763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43" name="Freeform 242"/>
                <p:cNvSpPr/>
                <p:nvPr/>
              </p:nvSpPr>
              <p:spPr>
                <a:xfrm>
                  <a:off x="5658947" y="4957570"/>
                  <a:ext cx="251007" cy="210442"/>
                </a:xfrm>
                <a:custGeom>
                  <a:avLst/>
                  <a:gdLst>
                    <a:gd name="connsiteX0" fmla="*/ 252413 w 252413"/>
                    <a:gd name="connsiteY0" fmla="*/ 0 h 209550"/>
                    <a:gd name="connsiteX1" fmla="*/ 197644 w 252413"/>
                    <a:gd name="connsiteY1" fmla="*/ 0 h 209550"/>
                    <a:gd name="connsiteX2" fmla="*/ 142875 w 252413"/>
                    <a:gd name="connsiteY2" fmla="*/ 14287 h 209550"/>
                    <a:gd name="connsiteX3" fmla="*/ 116681 w 252413"/>
                    <a:gd name="connsiteY3" fmla="*/ 33337 h 209550"/>
                    <a:gd name="connsiteX4" fmla="*/ 104775 w 252413"/>
                    <a:gd name="connsiteY4" fmla="*/ 71437 h 209550"/>
                    <a:gd name="connsiteX5" fmla="*/ 73819 w 252413"/>
                    <a:gd name="connsiteY5" fmla="*/ 123825 h 209550"/>
                    <a:gd name="connsiteX6" fmla="*/ 40481 w 252413"/>
                    <a:gd name="connsiteY6" fmla="*/ 159543 h 209550"/>
                    <a:gd name="connsiteX7" fmla="*/ 7144 w 252413"/>
                    <a:gd name="connsiteY7" fmla="*/ 195262 h 209550"/>
                    <a:gd name="connsiteX8" fmla="*/ 0 w 252413"/>
                    <a:gd name="connsiteY8" fmla="*/ 204787 h 209550"/>
                    <a:gd name="connsiteX9" fmla="*/ 28575 w 252413"/>
                    <a:gd name="connsiteY9" fmla="*/ 209550 h 209550"/>
                    <a:gd name="connsiteX10" fmla="*/ 52388 w 252413"/>
                    <a:gd name="connsiteY10" fmla="*/ 185737 h 209550"/>
                    <a:gd name="connsiteX11" fmla="*/ 78581 w 252413"/>
                    <a:gd name="connsiteY11" fmla="*/ 161925 h 209550"/>
                    <a:gd name="connsiteX12" fmla="*/ 102394 w 252413"/>
                    <a:gd name="connsiteY12" fmla="*/ 130968 h 209550"/>
                    <a:gd name="connsiteX13" fmla="*/ 123825 w 252413"/>
                    <a:gd name="connsiteY13" fmla="*/ 116681 h 209550"/>
                    <a:gd name="connsiteX14" fmla="*/ 140494 w 252413"/>
                    <a:gd name="connsiteY14" fmla="*/ 90487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52413" h="209550">
                      <a:moveTo>
                        <a:pt x="252413" y="0"/>
                      </a:moveTo>
                      <a:lnTo>
                        <a:pt x="197644" y="0"/>
                      </a:lnTo>
                      <a:lnTo>
                        <a:pt x="142875" y="14287"/>
                      </a:lnTo>
                      <a:lnTo>
                        <a:pt x="116681" y="33337"/>
                      </a:lnTo>
                      <a:lnTo>
                        <a:pt x="104775" y="71437"/>
                      </a:lnTo>
                      <a:lnTo>
                        <a:pt x="73819" y="123825"/>
                      </a:lnTo>
                      <a:lnTo>
                        <a:pt x="40481" y="159543"/>
                      </a:lnTo>
                      <a:lnTo>
                        <a:pt x="7144" y="195262"/>
                      </a:lnTo>
                      <a:lnTo>
                        <a:pt x="0" y="204787"/>
                      </a:lnTo>
                      <a:lnTo>
                        <a:pt x="28575" y="209550"/>
                      </a:lnTo>
                      <a:lnTo>
                        <a:pt x="52388" y="185737"/>
                      </a:lnTo>
                      <a:lnTo>
                        <a:pt x="78581" y="161925"/>
                      </a:lnTo>
                      <a:lnTo>
                        <a:pt x="102394" y="130968"/>
                      </a:lnTo>
                      <a:lnTo>
                        <a:pt x="123825" y="116681"/>
                      </a:lnTo>
                      <a:lnTo>
                        <a:pt x="140494" y="90487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44" name="Freeform 243"/>
                <p:cNvSpPr/>
                <p:nvPr/>
              </p:nvSpPr>
              <p:spPr>
                <a:xfrm>
                  <a:off x="5798395" y="4990532"/>
                  <a:ext cx="109024" cy="55780"/>
                </a:xfrm>
                <a:custGeom>
                  <a:avLst/>
                  <a:gdLst>
                    <a:gd name="connsiteX0" fmla="*/ 0 w 109537"/>
                    <a:gd name="connsiteY0" fmla="*/ 54769 h 54769"/>
                    <a:gd name="connsiteX1" fmla="*/ 50006 w 109537"/>
                    <a:gd name="connsiteY1" fmla="*/ 30956 h 54769"/>
                    <a:gd name="connsiteX2" fmla="*/ 61912 w 109537"/>
                    <a:gd name="connsiteY2" fmla="*/ 14288 h 54769"/>
                    <a:gd name="connsiteX3" fmla="*/ 109537 w 109537"/>
                    <a:gd name="connsiteY3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537" h="54769">
                      <a:moveTo>
                        <a:pt x="0" y="54769"/>
                      </a:moveTo>
                      <a:lnTo>
                        <a:pt x="50006" y="30956"/>
                      </a:lnTo>
                      <a:lnTo>
                        <a:pt x="61912" y="14288"/>
                      </a:lnTo>
                      <a:lnTo>
                        <a:pt x="109537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45" name="Freeform 244"/>
                <p:cNvSpPr/>
                <p:nvPr/>
              </p:nvSpPr>
              <p:spPr>
                <a:xfrm>
                  <a:off x="5750223" y="4993067"/>
                  <a:ext cx="154660" cy="162268"/>
                </a:xfrm>
                <a:custGeom>
                  <a:avLst/>
                  <a:gdLst>
                    <a:gd name="connsiteX0" fmla="*/ 0 w 154781"/>
                    <a:gd name="connsiteY0" fmla="*/ 161925 h 161925"/>
                    <a:gd name="connsiteX1" fmla="*/ 30956 w 154781"/>
                    <a:gd name="connsiteY1" fmla="*/ 116682 h 161925"/>
                    <a:gd name="connsiteX2" fmla="*/ 42862 w 154781"/>
                    <a:gd name="connsiteY2" fmla="*/ 88107 h 161925"/>
                    <a:gd name="connsiteX3" fmla="*/ 64294 w 154781"/>
                    <a:gd name="connsiteY3" fmla="*/ 76200 h 161925"/>
                    <a:gd name="connsiteX4" fmla="*/ 85725 w 154781"/>
                    <a:gd name="connsiteY4" fmla="*/ 76200 h 161925"/>
                    <a:gd name="connsiteX5" fmla="*/ 100012 w 154781"/>
                    <a:gd name="connsiteY5" fmla="*/ 54769 h 161925"/>
                    <a:gd name="connsiteX6" fmla="*/ 123825 w 154781"/>
                    <a:gd name="connsiteY6" fmla="*/ 30957 h 161925"/>
                    <a:gd name="connsiteX7" fmla="*/ 135731 w 154781"/>
                    <a:gd name="connsiteY7" fmla="*/ 14288 h 161925"/>
                    <a:gd name="connsiteX8" fmla="*/ 154781 w 154781"/>
                    <a:gd name="connsiteY8" fmla="*/ 0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4781" h="161925">
                      <a:moveTo>
                        <a:pt x="0" y="161925"/>
                      </a:moveTo>
                      <a:lnTo>
                        <a:pt x="30956" y="116682"/>
                      </a:lnTo>
                      <a:lnTo>
                        <a:pt x="42862" y="88107"/>
                      </a:lnTo>
                      <a:lnTo>
                        <a:pt x="64294" y="76200"/>
                      </a:lnTo>
                      <a:lnTo>
                        <a:pt x="85725" y="76200"/>
                      </a:lnTo>
                      <a:lnTo>
                        <a:pt x="100012" y="54769"/>
                      </a:lnTo>
                      <a:lnTo>
                        <a:pt x="123825" y="30957"/>
                      </a:lnTo>
                      <a:lnTo>
                        <a:pt x="135731" y="14288"/>
                      </a:lnTo>
                      <a:lnTo>
                        <a:pt x="154781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46" name="Freeform 245"/>
                <p:cNvSpPr/>
                <p:nvPr/>
              </p:nvSpPr>
              <p:spPr>
                <a:xfrm>
                  <a:off x="5752757" y="5069130"/>
                  <a:ext cx="162268" cy="88741"/>
                </a:xfrm>
                <a:custGeom>
                  <a:avLst/>
                  <a:gdLst>
                    <a:gd name="connsiteX0" fmla="*/ 161925 w 161925"/>
                    <a:gd name="connsiteY0" fmla="*/ 50007 h 88107"/>
                    <a:gd name="connsiteX1" fmla="*/ 133350 w 161925"/>
                    <a:gd name="connsiteY1" fmla="*/ 54769 h 88107"/>
                    <a:gd name="connsiteX2" fmla="*/ 78581 w 161925"/>
                    <a:gd name="connsiteY2" fmla="*/ 0 h 88107"/>
                    <a:gd name="connsiteX3" fmla="*/ 92869 w 161925"/>
                    <a:gd name="connsiteY3" fmla="*/ 19050 h 88107"/>
                    <a:gd name="connsiteX4" fmla="*/ 80963 w 161925"/>
                    <a:gd name="connsiteY4" fmla="*/ 45244 h 88107"/>
                    <a:gd name="connsiteX5" fmla="*/ 59531 w 161925"/>
                    <a:gd name="connsiteY5" fmla="*/ 57150 h 88107"/>
                    <a:gd name="connsiteX6" fmla="*/ 42863 w 161925"/>
                    <a:gd name="connsiteY6" fmla="*/ 59532 h 88107"/>
                    <a:gd name="connsiteX7" fmla="*/ 0 w 161925"/>
                    <a:gd name="connsiteY7" fmla="*/ 88107 h 8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88107">
                      <a:moveTo>
                        <a:pt x="161925" y="50007"/>
                      </a:moveTo>
                      <a:lnTo>
                        <a:pt x="133350" y="54769"/>
                      </a:lnTo>
                      <a:lnTo>
                        <a:pt x="78581" y="0"/>
                      </a:lnTo>
                      <a:lnTo>
                        <a:pt x="92869" y="19050"/>
                      </a:lnTo>
                      <a:lnTo>
                        <a:pt x="80963" y="45244"/>
                      </a:lnTo>
                      <a:lnTo>
                        <a:pt x="59531" y="57150"/>
                      </a:lnTo>
                      <a:lnTo>
                        <a:pt x="42863" y="59532"/>
                      </a:lnTo>
                      <a:lnTo>
                        <a:pt x="0" y="88107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47" name="Freeform 246"/>
                <p:cNvSpPr/>
                <p:nvPr/>
              </p:nvSpPr>
              <p:spPr>
                <a:xfrm>
                  <a:off x="5674160" y="5122375"/>
                  <a:ext cx="235794" cy="147055"/>
                </a:xfrm>
                <a:custGeom>
                  <a:avLst/>
                  <a:gdLst>
                    <a:gd name="connsiteX0" fmla="*/ 235744 w 235744"/>
                    <a:gd name="connsiteY0" fmla="*/ 147637 h 147637"/>
                    <a:gd name="connsiteX1" fmla="*/ 152400 w 235744"/>
                    <a:gd name="connsiteY1" fmla="*/ 126206 h 147637"/>
                    <a:gd name="connsiteX2" fmla="*/ 104775 w 235744"/>
                    <a:gd name="connsiteY2" fmla="*/ 119062 h 147637"/>
                    <a:gd name="connsiteX3" fmla="*/ 61912 w 235744"/>
                    <a:gd name="connsiteY3" fmla="*/ 116681 h 147637"/>
                    <a:gd name="connsiteX4" fmla="*/ 16669 w 235744"/>
                    <a:gd name="connsiteY4" fmla="*/ 116681 h 147637"/>
                    <a:gd name="connsiteX5" fmla="*/ 0 w 235744"/>
                    <a:gd name="connsiteY5" fmla="*/ 107156 h 147637"/>
                    <a:gd name="connsiteX6" fmla="*/ 61912 w 235744"/>
                    <a:gd name="connsiteY6" fmla="*/ 78581 h 147637"/>
                    <a:gd name="connsiteX7" fmla="*/ 100012 w 235744"/>
                    <a:gd name="connsiteY7" fmla="*/ 52387 h 147637"/>
                    <a:gd name="connsiteX8" fmla="*/ 150019 w 235744"/>
                    <a:gd name="connsiteY8" fmla="*/ 30956 h 147637"/>
                    <a:gd name="connsiteX9" fmla="*/ 180975 w 235744"/>
                    <a:gd name="connsiteY9" fmla="*/ 14287 h 147637"/>
                    <a:gd name="connsiteX10" fmla="*/ 233362 w 235744"/>
                    <a:gd name="connsiteY10" fmla="*/ 0 h 147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5744" h="147637">
                      <a:moveTo>
                        <a:pt x="235744" y="147637"/>
                      </a:moveTo>
                      <a:lnTo>
                        <a:pt x="152400" y="126206"/>
                      </a:lnTo>
                      <a:lnTo>
                        <a:pt x="104775" y="119062"/>
                      </a:lnTo>
                      <a:lnTo>
                        <a:pt x="61912" y="116681"/>
                      </a:lnTo>
                      <a:lnTo>
                        <a:pt x="16669" y="116681"/>
                      </a:lnTo>
                      <a:lnTo>
                        <a:pt x="0" y="107156"/>
                      </a:lnTo>
                      <a:lnTo>
                        <a:pt x="61912" y="78581"/>
                      </a:lnTo>
                      <a:lnTo>
                        <a:pt x="100012" y="52387"/>
                      </a:lnTo>
                      <a:lnTo>
                        <a:pt x="150019" y="30956"/>
                      </a:lnTo>
                      <a:lnTo>
                        <a:pt x="180975" y="14287"/>
                      </a:lnTo>
                      <a:lnTo>
                        <a:pt x="233362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48" name="Freeform 247"/>
                <p:cNvSpPr/>
                <p:nvPr/>
              </p:nvSpPr>
              <p:spPr>
                <a:xfrm>
                  <a:off x="4652381" y="5246610"/>
                  <a:ext cx="1260110" cy="327072"/>
                </a:xfrm>
                <a:custGeom>
                  <a:avLst/>
                  <a:gdLst>
                    <a:gd name="connsiteX0" fmla="*/ 1259681 w 1259681"/>
                    <a:gd name="connsiteY0" fmla="*/ 50006 h 328612"/>
                    <a:gd name="connsiteX1" fmla="*/ 1159668 w 1259681"/>
                    <a:gd name="connsiteY1" fmla="*/ 26194 h 328612"/>
                    <a:gd name="connsiteX2" fmla="*/ 1128712 w 1259681"/>
                    <a:gd name="connsiteY2" fmla="*/ 14287 h 328612"/>
                    <a:gd name="connsiteX3" fmla="*/ 1088231 w 1259681"/>
                    <a:gd name="connsiteY3" fmla="*/ 4762 h 328612"/>
                    <a:gd name="connsiteX4" fmla="*/ 1052512 w 1259681"/>
                    <a:gd name="connsiteY4" fmla="*/ 4762 h 328612"/>
                    <a:gd name="connsiteX5" fmla="*/ 1002506 w 1259681"/>
                    <a:gd name="connsiteY5" fmla="*/ 0 h 328612"/>
                    <a:gd name="connsiteX6" fmla="*/ 954881 w 1259681"/>
                    <a:gd name="connsiteY6" fmla="*/ 0 h 328612"/>
                    <a:gd name="connsiteX7" fmla="*/ 895350 w 1259681"/>
                    <a:gd name="connsiteY7" fmla="*/ 0 h 328612"/>
                    <a:gd name="connsiteX8" fmla="*/ 840581 w 1259681"/>
                    <a:gd name="connsiteY8" fmla="*/ 19050 h 328612"/>
                    <a:gd name="connsiteX9" fmla="*/ 766762 w 1259681"/>
                    <a:gd name="connsiteY9" fmla="*/ 57150 h 328612"/>
                    <a:gd name="connsiteX10" fmla="*/ 785812 w 1259681"/>
                    <a:gd name="connsiteY10" fmla="*/ 116681 h 328612"/>
                    <a:gd name="connsiteX11" fmla="*/ 769143 w 1259681"/>
                    <a:gd name="connsiteY11" fmla="*/ 126206 h 328612"/>
                    <a:gd name="connsiteX12" fmla="*/ 742950 w 1259681"/>
                    <a:gd name="connsiteY12" fmla="*/ 71437 h 328612"/>
                    <a:gd name="connsiteX13" fmla="*/ 704850 w 1259681"/>
                    <a:gd name="connsiteY13" fmla="*/ 88106 h 328612"/>
                    <a:gd name="connsiteX14" fmla="*/ 723900 w 1259681"/>
                    <a:gd name="connsiteY14" fmla="*/ 152400 h 328612"/>
                    <a:gd name="connsiteX15" fmla="*/ 704850 w 1259681"/>
                    <a:gd name="connsiteY15" fmla="*/ 161925 h 328612"/>
                    <a:gd name="connsiteX16" fmla="*/ 666750 w 1259681"/>
                    <a:gd name="connsiteY16" fmla="*/ 102394 h 328612"/>
                    <a:gd name="connsiteX17" fmla="*/ 619125 w 1259681"/>
                    <a:gd name="connsiteY17" fmla="*/ 140494 h 328612"/>
                    <a:gd name="connsiteX18" fmla="*/ 571500 w 1259681"/>
                    <a:gd name="connsiteY18" fmla="*/ 145256 h 328612"/>
                    <a:gd name="connsiteX19" fmla="*/ 531018 w 1259681"/>
                    <a:gd name="connsiteY19" fmla="*/ 157162 h 328612"/>
                    <a:gd name="connsiteX20" fmla="*/ 488156 w 1259681"/>
                    <a:gd name="connsiteY20" fmla="*/ 157162 h 328612"/>
                    <a:gd name="connsiteX21" fmla="*/ 428625 w 1259681"/>
                    <a:gd name="connsiteY21" fmla="*/ 157162 h 328612"/>
                    <a:gd name="connsiteX22" fmla="*/ 385762 w 1259681"/>
                    <a:gd name="connsiteY22" fmla="*/ 145256 h 328612"/>
                    <a:gd name="connsiteX23" fmla="*/ 326231 w 1259681"/>
                    <a:gd name="connsiteY23" fmla="*/ 126206 h 328612"/>
                    <a:gd name="connsiteX24" fmla="*/ 288131 w 1259681"/>
                    <a:gd name="connsiteY24" fmla="*/ 109537 h 328612"/>
                    <a:gd name="connsiteX25" fmla="*/ 261937 w 1259681"/>
                    <a:gd name="connsiteY25" fmla="*/ 100012 h 328612"/>
                    <a:gd name="connsiteX26" fmla="*/ 238125 w 1259681"/>
                    <a:gd name="connsiteY26" fmla="*/ 107156 h 328612"/>
                    <a:gd name="connsiteX27" fmla="*/ 195262 w 1259681"/>
                    <a:gd name="connsiteY27" fmla="*/ 157162 h 328612"/>
                    <a:gd name="connsiteX28" fmla="*/ 180975 w 1259681"/>
                    <a:gd name="connsiteY28" fmla="*/ 169069 h 328612"/>
                    <a:gd name="connsiteX29" fmla="*/ 164306 w 1259681"/>
                    <a:gd name="connsiteY29" fmla="*/ 214312 h 328612"/>
                    <a:gd name="connsiteX30" fmla="*/ 147637 w 1259681"/>
                    <a:gd name="connsiteY30" fmla="*/ 257175 h 328612"/>
                    <a:gd name="connsiteX31" fmla="*/ 114300 w 1259681"/>
                    <a:gd name="connsiteY31" fmla="*/ 285750 h 328612"/>
                    <a:gd name="connsiteX32" fmla="*/ 78581 w 1259681"/>
                    <a:gd name="connsiteY32" fmla="*/ 297656 h 328612"/>
                    <a:gd name="connsiteX33" fmla="*/ 40481 w 1259681"/>
                    <a:gd name="connsiteY33" fmla="*/ 314325 h 328612"/>
                    <a:gd name="connsiteX34" fmla="*/ 0 w 1259681"/>
                    <a:gd name="connsiteY34" fmla="*/ 328612 h 328612"/>
                    <a:gd name="connsiteX35" fmla="*/ 0 w 1259681"/>
                    <a:gd name="connsiteY35" fmla="*/ 328612 h 328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59681" h="328612">
                      <a:moveTo>
                        <a:pt x="1259681" y="50006"/>
                      </a:moveTo>
                      <a:lnTo>
                        <a:pt x="1159668" y="26194"/>
                      </a:lnTo>
                      <a:lnTo>
                        <a:pt x="1128712" y="14287"/>
                      </a:lnTo>
                      <a:lnTo>
                        <a:pt x="1088231" y="4762"/>
                      </a:lnTo>
                      <a:lnTo>
                        <a:pt x="1052512" y="4762"/>
                      </a:lnTo>
                      <a:lnTo>
                        <a:pt x="1002506" y="0"/>
                      </a:lnTo>
                      <a:lnTo>
                        <a:pt x="954881" y="0"/>
                      </a:lnTo>
                      <a:lnTo>
                        <a:pt x="895350" y="0"/>
                      </a:lnTo>
                      <a:lnTo>
                        <a:pt x="840581" y="19050"/>
                      </a:lnTo>
                      <a:lnTo>
                        <a:pt x="766762" y="57150"/>
                      </a:lnTo>
                      <a:lnTo>
                        <a:pt x="785812" y="116681"/>
                      </a:lnTo>
                      <a:lnTo>
                        <a:pt x="769143" y="126206"/>
                      </a:lnTo>
                      <a:lnTo>
                        <a:pt x="742950" y="71437"/>
                      </a:lnTo>
                      <a:lnTo>
                        <a:pt x="704850" y="88106"/>
                      </a:lnTo>
                      <a:lnTo>
                        <a:pt x="723900" y="152400"/>
                      </a:lnTo>
                      <a:lnTo>
                        <a:pt x="704850" y="161925"/>
                      </a:lnTo>
                      <a:lnTo>
                        <a:pt x="666750" y="102394"/>
                      </a:lnTo>
                      <a:lnTo>
                        <a:pt x="619125" y="140494"/>
                      </a:lnTo>
                      <a:lnTo>
                        <a:pt x="571500" y="145256"/>
                      </a:lnTo>
                      <a:lnTo>
                        <a:pt x="531018" y="157162"/>
                      </a:lnTo>
                      <a:lnTo>
                        <a:pt x="488156" y="157162"/>
                      </a:lnTo>
                      <a:lnTo>
                        <a:pt x="428625" y="157162"/>
                      </a:lnTo>
                      <a:lnTo>
                        <a:pt x="385762" y="145256"/>
                      </a:lnTo>
                      <a:lnTo>
                        <a:pt x="326231" y="126206"/>
                      </a:lnTo>
                      <a:lnTo>
                        <a:pt x="288131" y="109537"/>
                      </a:lnTo>
                      <a:lnTo>
                        <a:pt x="261937" y="100012"/>
                      </a:lnTo>
                      <a:lnTo>
                        <a:pt x="238125" y="107156"/>
                      </a:lnTo>
                      <a:lnTo>
                        <a:pt x="195262" y="157162"/>
                      </a:lnTo>
                      <a:lnTo>
                        <a:pt x="180975" y="169069"/>
                      </a:lnTo>
                      <a:lnTo>
                        <a:pt x="164306" y="214312"/>
                      </a:lnTo>
                      <a:lnTo>
                        <a:pt x="147637" y="257175"/>
                      </a:lnTo>
                      <a:lnTo>
                        <a:pt x="114300" y="285750"/>
                      </a:lnTo>
                      <a:lnTo>
                        <a:pt x="78581" y="297656"/>
                      </a:lnTo>
                      <a:lnTo>
                        <a:pt x="40481" y="314325"/>
                      </a:lnTo>
                      <a:lnTo>
                        <a:pt x="0" y="328612"/>
                      </a:lnTo>
                      <a:lnTo>
                        <a:pt x="0" y="328612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49" name="Freeform 248"/>
                <p:cNvSpPr/>
                <p:nvPr/>
              </p:nvSpPr>
              <p:spPr>
                <a:xfrm>
                  <a:off x="4680271" y="4518940"/>
                  <a:ext cx="273827" cy="22818"/>
                </a:xfrm>
                <a:custGeom>
                  <a:avLst/>
                  <a:gdLst>
                    <a:gd name="connsiteX0" fmla="*/ 0 w 271462"/>
                    <a:gd name="connsiteY0" fmla="*/ 21431 h 21431"/>
                    <a:gd name="connsiteX1" fmla="*/ 90487 w 271462"/>
                    <a:gd name="connsiteY1" fmla="*/ 7143 h 21431"/>
                    <a:gd name="connsiteX2" fmla="*/ 123825 w 271462"/>
                    <a:gd name="connsiteY2" fmla="*/ 0 h 21431"/>
                    <a:gd name="connsiteX3" fmla="*/ 180975 w 271462"/>
                    <a:gd name="connsiteY3" fmla="*/ 2381 h 21431"/>
                    <a:gd name="connsiteX4" fmla="*/ 197643 w 271462"/>
                    <a:gd name="connsiteY4" fmla="*/ 2381 h 21431"/>
                    <a:gd name="connsiteX5" fmla="*/ 197643 w 271462"/>
                    <a:gd name="connsiteY5" fmla="*/ 2381 h 21431"/>
                    <a:gd name="connsiteX6" fmla="*/ 209550 w 271462"/>
                    <a:gd name="connsiteY6" fmla="*/ 19050 h 21431"/>
                    <a:gd name="connsiteX7" fmla="*/ 209550 w 271462"/>
                    <a:gd name="connsiteY7" fmla="*/ 4762 h 21431"/>
                    <a:gd name="connsiteX8" fmla="*/ 271462 w 271462"/>
                    <a:gd name="connsiteY8" fmla="*/ 2381 h 21431"/>
                    <a:gd name="connsiteX9" fmla="*/ 271462 w 271462"/>
                    <a:gd name="connsiteY9" fmla="*/ 14287 h 21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462" h="21431">
                      <a:moveTo>
                        <a:pt x="0" y="21431"/>
                      </a:moveTo>
                      <a:lnTo>
                        <a:pt x="90487" y="7143"/>
                      </a:lnTo>
                      <a:lnTo>
                        <a:pt x="123825" y="0"/>
                      </a:lnTo>
                      <a:lnTo>
                        <a:pt x="180975" y="2381"/>
                      </a:lnTo>
                      <a:lnTo>
                        <a:pt x="197643" y="2381"/>
                      </a:lnTo>
                      <a:lnTo>
                        <a:pt x="197643" y="2381"/>
                      </a:lnTo>
                      <a:lnTo>
                        <a:pt x="209550" y="19050"/>
                      </a:lnTo>
                      <a:lnTo>
                        <a:pt x="209550" y="4762"/>
                      </a:lnTo>
                      <a:lnTo>
                        <a:pt x="271462" y="2381"/>
                      </a:lnTo>
                      <a:lnTo>
                        <a:pt x="271462" y="14287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50" name="Freeform 249"/>
                <p:cNvSpPr/>
                <p:nvPr/>
              </p:nvSpPr>
              <p:spPr>
                <a:xfrm>
                  <a:off x="4824790" y="4458090"/>
                  <a:ext cx="709921" cy="458914"/>
                </a:xfrm>
                <a:custGeom>
                  <a:avLst/>
                  <a:gdLst>
                    <a:gd name="connsiteX0" fmla="*/ 126206 w 709612"/>
                    <a:gd name="connsiteY0" fmla="*/ 64294 h 459581"/>
                    <a:gd name="connsiteX1" fmla="*/ 138112 w 709612"/>
                    <a:gd name="connsiteY1" fmla="*/ 100013 h 459581"/>
                    <a:gd name="connsiteX2" fmla="*/ 161925 w 709612"/>
                    <a:gd name="connsiteY2" fmla="*/ 100013 h 459581"/>
                    <a:gd name="connsiteX3" fmla="*/ 178593 w 709612"/>
                    <a:gd name="connsiteY3" fmla="*/ 66675 h 459581"/>
                    <a:gd name="connsiteX4" fmla="*/ 209550 w 709612"/>
                    <a:gd name="connsiteY4" fmla="*/ 59531 h 459581"/>
                    <a:gd name="connsiteX5" fmla="*/ 233362 w 709612"/>
                    <a:gd name="connsiteY5" fmla="*/ 50006 h 459581"/>
                    <a:gd name="connsiteX6" fmla="*/ 266700 w 709612"/>
                    <a:gd name="connsiteY6" fmla="*/ 23813 h 459581"/>
                    <a:gd name="connsiteX7" fmla="*/ 295275 w 709612"/>
                    <a:gd name="connsiteY7" fmla="*/ 0 h 459581"/>
                    <a:gd name="connsiteX8" fmla="*/ 333375 w 709612"/>
                    <a:gd name="connsiteY8" fmla="*/ 14288 h 459581"/>
                    <a:gd name="connsiteX9" fmla="*/ 364331 w 709612"/>
                    <a:gd name="connsiteY9" fmla="*/ 38100 h 459581"/>
                    <a:gd name="connsiteX10" fmla="*/ 395287 w 709612"/>
                    <a:gd name="connsiteY10" fmla="*/ 47625 h 459581"/>
                    <a:gd name="connsiteX11" fmla="*/ 433387 w 709612"/>
                    <a:gd name="connsiteY11" fmla="*/ 42863 h 459581"/>
                    <a:gd name="connsiteX12" fmla="*/ 447675 w 709612"/>
                    <a:gd name="connsiteY12" fmla="*/ 45244 h 459581"/>
                    <a:gd name="connsiteX13" fmla="*/ 519112 w 709612"/>
                    <a:gd name="connsiteY13" fmla="*/ 83344 h 459581"/>
                    <a:gd name="connsiteX14" fmla="*/ 600075 w 709612"/>
                    <a:gd name="connsiteY14" fmla="*/ 142875 h 459581"/>
                    <a:gd name="connsiteX15" fmla="*/ 645318 w 709612"/>
                    <a:gd name="connsiteY15" fmla="*/ 204788 h 459581"/>
                    <a:gd name="connsiteX16" fmla="*/ 681037 w 709612"/>
                    <a:gd name="connsiteY16" fmla="*/ 269081 h 459581"/>
                    <a:gd name="connsiteX17" fmla="*/ 707231 w 709612"/>
                    <a:gd name="connsiteY17" fmla="*/ 309563 h 459581"/>
                    <a:gd name="connsiteX18" fmla="*/ 709612 w 709612"/>
                    <a:gd name="connsiteY18" fmla="*/ 364331 h 459581"/>
                    <a:gd name="connsiteX19" fmla="*/ 685800 w 709612"/>
                    <a:gd name="connsiteY19" fmla="*/ 409575 h 459581"/>
                    <a:gd name="connsiteX20" fmla="*/ 619125 w 709612"/>
                    <a:gd name="connsiteY20" fmla="*/ 459581 h 459581"/>
                    <a:gd name="connsiteX21" fmla="*/ 547687 w 709612"/>
                    <a:gd name="connsiteY21" fmla="*/ 435769 h 459581"/>
                    <a:gd name="connsiteX22" fmla="*/ 502443 w 709612"/>
                    <a:gd name="connsiteY22" fmla="*/ 407194 h 459581"/>
                    <a:gd name="connsiteX23" fmla="*/ 469106 w 709612"/>
                    <a:gd name="connsiteY23" fmla="*/ 388144 h 459581"/>
                    <a:gd name="connsiteX24" fmla="*/ 440531 w 709612"/>
                    <a:gd name="connsiteY24" fmla="*/ 357188 h 459581"/>
                    <a:gd name="connsiteX25" fmla="*/ 397668 w 709612"/>
                    <a:gd name="connsiteY25" fmla="*/ 340519 h 459581"/>
                    <a:gd name="connsiteX26" fmla="*/ 330993 w 709612"/>
                    <a:gd name="connsiteY26" fmla="*/ 330994 h 459581"/>
                    <a:gd name="connsiteX27" fmla="*/ 283368 w 709612"/>
                    <a:gd name="connsiteY27" fmla="*/ 330994 h 459581"/>
                    <a:gd name="connsiteX28" fmla="*/ 228600 w 709612"/>
                    <a:gd name="connsiteY28" fmla="*/ 335756 h 459581"/>
                    <a:gd name="connsiteX29" fmla="*/ 190500 w 709612"/>
                    <a:gd name="connsiteY29" fmla="*/ 321469 h 459581"/>
                    <a:gd name="connsiteX30" fmla="*/ 147637 w 709612"/>
                    <a:gd name="connsiteY30" fmla="*/ 304800 h 459581"/>
                    <a:gd name="connsiteX31" fmla="*/ 102393 w 709612"/>
                    <a:gd name="connsiteY31" fmla="*/ 300038 h 459581"/>
                    <a:gd name="connsiteX32" fmla="*/ 57150 w 709612"/>
                    <a:gd name="connsiteY32" fmla="*/ 302419 h 459581"/>
                    <a:gd name="connsiteX33" fmla="*/ 0 w 709612"/>
                    <a:gd name="connsiteY33" fmla="*/ 292894 h 45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09612" h="459581">
                      <a:moveTo>
                        <a:pt x="126206" y="64294"/>
                      </a:moveTo>
                      <a:lnTo>
                        <a:pt x="138112" y="100013"/>
                      </a:lnTo>
                      <a:lnTo>
                        <a:pt x="161925" y="100013"/>
                      </a:lnTo>
                      <a:lnTo>
                        <a:pt x="178593" y="66675"/>
                      </a:lnTo>
                      <a:lnTo>
                        <a:pt x="209550" y="59531"/>
                      </a:lnTo>
                      <a:lnTo>
                        <a:pt x="233362" y="50006"/>
                      </a:lnTo>
                      <a:lnTo>
                        <a:pt x="266700" y="23813"/>
                      </a:lnTo>
                      <a:lnTo>
                        <a:pt x="295275" y="0"/>
                      </a:lnTo>
                      <a:lnTo>
                        <a:pt x="333375" y="14288"/>
                      </a:lnTo>
                      <a:lnTo>
                        <a:pt x="364331" y="38100"/>
                      </a:lnTo>
                      <a:lnTo>
                        <a:pt x="395287" y="47625"/>
                      </a:lnTo>
                      <a:lnTo>
                        <a:pt x="433387" y="42863"/>
                      </a:lnTo>
                      <a:lnTo>
                        <a:pt x="447675" y="45244"/>
                      </a:lnTo>
                      <a:lnTo>
                        <a:pt x="519112" y="83344"/>
                      </a:lnTo>
                      <a:lnTo>
                        <a:pt x="600075" y="142875"/>
                      </a:lnTo>
                      <a:lnTo>
                        <a:pt x="645318" y="204788"/>
                      </a:lnTo>
                      <a:lnTo>
                        <a:pt x="681037" y="269081"/>
                      </a:lnTo>
                      <a:lnTo>
                        <a:pt x="707231" y="309563"/>
                      </a:lnTo>
                      <a:lnTo>
                        <a:pt x="709612" y="364331"/>
                      </a:lnTo>
                      <a:lnTo>
                        <a:pt x="685800" y="409575"/>
                      </a:lnTo>
                      <a:lnTo>
                        <a:pt x="619125" y="459581"/>
                      </a:lnTo>
                      <a:lnTo>
                        <a:pt x="547687" y="435769"/>
                      </a:lnTo>
                      <a:lnTo>
                        <a:pt x="502443" y="407194"/>
                      </a:lnTo>
                      <a:lnTo>
                        <a:pt x="469106" y="388144"/>
                      </a:lnTo>
                      <a:lnTo>
                        <a:pt x="440531" y="357188"/>
                      </a:lnTo>
                      <a:lnTo>
                        <a:pt x="397668" y="340519"/>
                      </a:lnTo>
                      <a:lnTo>
                        <a:pt x="330993" y="330994"/>
                      </a:lnTo>
                      <a:lnTo>
                        <a:pt x="283368" y="330994"/>
                      </a:lnTo>
                      <a:lnTo>
                        <a:pt x="228600" y="335756"/>
                      </a:lnTo>
                      <a:lnTo>
                        <a:pt x="190500" y="321469"/>
                      </a:lnTo>
                      <a:lnTo>
                        <a:pt x="147637" y="304800"/>
                      </a:lnTo>
                      <a:lnTo>
                        <a:pt x="102393" y="300038"/>
                      </a:lnTo>
                      <a:lnTo>
                        <a:pt x="57150" y="302419"/>
                      </a:lnTo>
                      <a:lnTo>
                        <a:pt x="0" y="292894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51" name="Freeform 250"/>
                <p:cNvSpPr/>
                <p:nvPr/>
              </p:nvSpPr>
              <p:spPr>
                <a:xfrm>
                  <a:off x="4680271" y="4544295"/>
                  <a:ext cx="139448" cy="202835"/>
                </a:xfrm>
                <a:custGeom>
                  <a:avLst/>
                  <a:gdLst>
                    <a:gd name="connsiteX0" fmla="*/ 0 w 140494"/>
                    <a:gd name="connsiteY0" fmla="*/ 0 h 204788"/>
                    <a:gd name="connsiteX1" fmla="*/ 19050 w 140494"/>
                    <a:gd name="connsiteY1" fmla="*/ 64294 h 204788"/>
                    <a:gd name="connsiteX2" fmla="*/ 42863 w 140494"/>
                    <a:gd name="connsiteY2" fmla="*/ 111919 h 204788"/>
                    <a:gd name="connsiteX3" fmla="*/ 88107 w 140494"/>
                    <a:gd name="connsiteY3" fmla="*/ 164306 h 204788"/>
                    <a:gd name="connsiteX4" fmla="*/ 114300 w 140494"/>
                    <a:gd name="connsiteY4" fmla="*/ 197644 h 204788"/>
                    <a:gd name="connsiteX5" fmla="*/ 140494 w 140494"/>
                    <a:gd name="connsiteY5" fmla="*/ 204788 h 204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494" h="204788">
                      <a:moveTo>
                        <a:pt x="0" y="0"/>
                      </a:moveTo>
                      <a:lnTo>
                        <a:pt x="19050" y="64294"/>
                      </a:lnTo>
                      <a:lnTo>
                        <a:pt x="42863" y="111919"/>
                      </a:lnTo>
                      <a:lnTo>
                        <a:pt x="88107" y="164306"/>
                      </a:lnTo>
                      <a:lnTo>
                        <a:pt x="114300" y="197644"/>
                      </a:lnTo>
                      <a:lnTo>
                        <a:pt x="140494" y="204788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52" name="Freeform 251"/>
                <p:cNvSpPr/>
                <p:nvPr/>
              </p:nvSpPr>
              <p:spPr>
                <a:xfrm>
                  <a:off x="4637168" y="4569649"/>
                  <a:ext cx="796125" cy="768237"/>
                </a:xfrm>
                <a:custGeom>
                  <a:avLst/>
                  <a:gdLst>
                    <a:gd name="connsiteX0" fmla="*/ 21431 w 797719"/>
                    <a:gd name="connsiteY0" fmla="*/ 0 h 769144"/>
                    <a:gd name="connsiteX1" fmla="*/ 47625 w 797719"/>
                    <a:gd name="connsiteY1" fmla="*/ 42862 h 769144"/>
                    <a:gd name="connsiteX2" fmla="*/ 47625 w 797719"/>
                    <a:gd name="connsiteY2" fmla="*/ 42862 h 769144"/>
                    <a:gd name="connsiteX3" fmla="*/ 47625 w 797719"/>
                    <a:gd name="connsiteY3" fmla="*/ 73819 h 769144"/>
                    <a:gd name="connsiteX4" fmla="*/ 80962 w 797719"/>
                    <a:gd name="connsiteY4" fmla="*/ 111919 h 769144"/>
                    <a:gd name="connsiteX5" fmla="*/ 135731 w 797719"/>
                    <a:gd name="connsiteY5" fmla="*/ 161925 h 769144"/>
                    <a:gd name="connsiteX6" fmla="*/ 173831 w 797719"/>
                    <a:gd name="connsiteY6" fmla="*/ 192881 h 769144"/>
                    <a:gd name="connsiteX7" fmla="*/ 254794 w 797719"/>
                    <a:gd name="connsiteY7" fmla="*/ 216694 h 769144"/>
                    <a:gd name="connsiteX8" fmla="*/ 316706 w 797719"/>
                    <a:gd name="connsiteY8" fmla="*/ 216694 h 769144"/>
                    <a:gd name="connsiteX9" fmla="*/ 369094 w 797719"/>
                    <a:gd name="connsiteY9" fmla="*/ 230981 h 769144"/>
                    <a:gd name="connsiteX10" fmla="*/ 397669 w 797719"/>
                    <a:gd name="connsiteY10" fmla="*/ 245269 h 769144"/>
                    <a:gd name="connsiteX11" fmla="*/ 466725 w 797719"/>
                    <a:gd name="connsiteY11" fmla="*/ 242887 h 769144"/>
                    <a:gd name="connsiteX12" fmla="*/ 545306 w 797719"/>
                    <a:gd name="connsiteY12" fmla="*/ 242887 h 769144"/>
                    <a:gd name="connsiteX13" fmla="*/ 614362 w 797719"/>
                    <a:gd name="connsiteY13" fmla="*/ 259556 h 769144"/>
                    <a:gd name="connsiteX14" fmla="*/ 685800 w 797719"/>
                    <a:gd name="connsiteY14" fmla="*/ 311944 h 769144"/>
                    <a:gd name="connsiteX15" fmla="*/ 728662 w 797719"/>
                    <a:gd name="connsiteY15" fmla="*/ 340519 h 769144"/>
                    <a:gd name="connsiteX16" fmla="*/ 781050 w 797719"/>
                    <a:gd name="connsiteY16" fmla="*/ 378619 h 769144"/>
                    <a:gd name="connsiteX17" fmla="*/ 797719 w 797719"/>
                    <a:gd name="connsiteY17" fmla="*/ 438150 h 769144"/>
                    <a:gd name="connsiteX18" fmla="*/ 795337 w 797719"/>
                    <a:gd name="connsiteY18" fmla="*/ 540544 h 769144"/>
                    <a:gd name="connsiteX19" fmla="*/ 781050 w 797719"/>
                    <a:gd name="connsiteY19" fmla="*/ 631031 h 769144"/>
                    <a:gd name="connsiteX20" fmla="*/ 771525 w 797719"/>
                    <a:gd name="connsiteY20" fmla="*/ 673894 h 769144"/>
                    <a:gd name="connsiteX21" fmla="*/ 738187 w 797719"/>
                    <a:gd name="connsiteY21" fmla="*/ 707231 h 769144"/>
                    <a:gd name="connsiteX22" fmla="*/ 688181 w 797719"/>
                    <a:gd name="connsiteY22" fmla="*/ 728662 h 769144"/>
                    <a:gd name="connsiteX23" fmla="*/ 592931 w 797719"/>
                    <a:gd name="connsiteY23" fmla="*/ 762000 h 769144"/>
                    <a:gd name="connsiteX24" fmla="*/ 533400 w 797719"/>
                    <a:gd name="connsiteY24" fmla="*/ 769144 h 769144"/>
                    <a:gd name="connsiteX25" fmla="*/ 497681 w 797719"/>
                    <a:gd name="connsiteY25" fmla="*/ 750094 h 769144"/>
                    <a:gd name="connsiteX26" fmla="*/ 452437 w 797719"/>
                    <a:gd name="connsiteY26" fmla="*/ 726281 h 769144"/>
                    <a:gd name="connsiteX27" fmla="*/ 407194 w 797719"/>
                    <a:gd name="connsiteY27" fmla="*/ 716756 h 769144"/>
                    <a:gd name="connsiteX28" fmla="*/ 361950 w 797719"/>
                    <a:gd name="connsiteY28" fmla="*/ 716756 h 769144"/>
                    <a:gd name="connsiteX29" fmla="*/ 302419 w 797719"/>
                    <a:gd name="connsiteY29" fmla="*/ 702469 h 769144"/>
                    <a:gd name="connsiteX30" fmla="*/ 242887 w 797719"/>
                    <a:gd name="connsiteY30" fmla="*/ 685800 h 769144"/>
                    <a:gd name="connsiteX31" fmla="*/ 195262 w 797719"/>
                    <a:gd name="connsiteY31" fmla="*/ 652462 h 769144"/>
                    <a:gd name="connsiteX32" fmla="*/ 126206 w 797719"/>
                    <a:gd name="connsiteY32" fmla="*/ 602456 h 769144"/>
                    <a:gd name="connsiteX33" fmla="*/ 100012 w 797719"/>
                    <a:gd name="connsiteY33" fmla="*/ 581025 h 769144"/>
                    <a:gd name="connsiteX34" fmla="*/ 45244 w 797719"/>
                    <a:gd name="connsiteY34" fmla="*/ 554831 h 769144"/>
                    <a:gd name="connsiteX35" fmla="*/ 0 w 797719"/>
                    <a:gd name="connsiteY35" fmla="*/ 542925 h 76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97719" h="769144">
                      <a:moveTo>
                        <a:pt x="21431" y="0"/>
                      </a:moveTo>
                      <a:lnTo>
                        <a:pt x="47625" y="42862"/>
                      </a:lnTo>
                      <a:lnTo>
                        <a:pt x="47625" y="42862"/>
                      </a:lnTo>
                      <a:lnTo>
                        <a:pt x="47625" y="73819"/>
                      </a:lnTo>
                      <a:lnTo>
                        <a:pt x="80962" y="111919"/>
                      </a:lnTo>
                      <a:lnTo>
                        <a:pt x="135731" y="161925"/>
                      </a:lnTo>
                      <a:lnTo>
                        <a:pt x="173831" y="192881"/>
                      </a:lnTo>
                      <a:lnTo>
                        <a:pt x="254794" y="216694"/>
                      </a:lnTo>
                      <a:lnTo>
                        <a:pt x="316706" y="216694"/>
                      </a:lnTo>
                      <a:lnTo>
                        <a:pt x="369094" y="230981"/>
                      </a:lnTo>
                      <a:lnTo>
                        <a:pt x="397669" y="245269"/>
                      </a:lnTo>
                      <a:lnTo>
                        <a:pt x="466725" y="242887"/>
                      </a:lnTo>
                      <a:lnTo>
                        <a:pt x="545306" y="242887"/>
                      </a:lnTo>
                      <a:lnTo>
                        <a:pt x="614362" y="259556"/>
                      </a:lnTo>
                      <a:lnTo>
                        <a:pt x="685800" y="311944"/>
                      </a:lnTo>
                      <a:lnTo>
                        <a:pt x="728662" y="340519"/>
                      </a:lnTo>
                      <a:lnTo>
                        <a:pt x="781050" y="378619"/>
                      </a:lnTo>
                      <a:lnTo>
                        <a:pt x="797719" y="438150"/>
                      </a:lnTo>
                      <a:lnTo>
                        <a:pt x="795337" y="540544"/>
                      </a:lnTo>
                      <a:lnTo>
                        <a:pt x="781050" y="631031"/>
                      </a:lnTo>
                      <a:lnTo>
                        <a:pt x="771525" y="673894"/>
                      </a:lnTo>
                      <a:lnTo>
                        <a:pt x="738187" y="707231"/>
                      </a:lnTo>
                      <a:lnTo>
                        <a:pt x="688181" y="728662"/>
                      </a:lnTo>
                      <a:lnTo>
                        <a:pt x="592931" y="762000"/>
                      </a:lnTo>
                      <a:lnTo>
                        <a:pt x="533400" y="769144"/>
                      </a:lnTo>
                      <a:lnTo>
                        <a:pt x="497681" y="750094"/>
                      </a:lnTo>
                      <a:lnTo>
                        <a:pt x="452437" y="726281"/>
                      </a:lnTo>
                      <a:lnTo>
                        <a:pt x="407194" y="716756"/>
                      </a:lnTo>
                      <a:lnTo>
                        <a:pt x="361950" y="716756"/>
                      </a:lnTo>
                      <a:lnTo>
                        <a:pt x="302419" y="702469"/>
                      </a:lnTo>
                      <a:lnTo>
                        <a:pt x="242887" y="685800"/>
                      </a:lnTo>
                      <a:lnTo>
                        <a:pt x="195262" y="652462"/>
                      </a:lnTo>
                      <a:lnTo>
                        <a:pt x="126206" y="602456"/>
                      </a:lnTo>
                      <a:lnTo>
                        <a:pt x="100012" y="581025"/>
                      </a:lnTo>
                      <a:lnTo>
                        <a:pt x="45244" y="554831"/>
                      </a:lnTo>
                      <a:lnTo>
                        <a:pt x="0" y="542925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53" name="Freeform 252"/>
                <p:cNvSpPr/>
                <p:nvPr/>
              </p:nvSpPr>
              <p:spPr>
                <a:xfrm>
                  <a:off x="4071768" y="4179192"/>
                  <a:ext cx="580613" cy="398063"/>
                </a:xfrm>
                <a:custGeom>
                  <a:avLst/>
                  <a:gdLst>
                    <a:gd name="connsiteX0" fmla="*/ 0 w 581025"/>
                    <a:gd name="connsiteY0" fmla="*/ 0 h 397669"/>
                    <a:gd name="connsiteX1" fmla="*/ 76200 w 581025"/>
                    <a:gd name="connsiteY1" fmla="*/ 30956 h 397669"/>
                    <a:gd name="connsiteX2" fmla="*/ 111918 w 581025"/>
                    <a:gd name="connsiteY2" fmla="*/ 54769 h 397669"/>
                    <a:gd name="connsiteX3" fmla="*/ 188118 w 581025"/>
                    <a:gd name="connsiteY3" fmla="*/ 109537 h 397669"/>
                    <a:gd name="connsiteX4" fmla="*/ 228600 w 581025"/>
                    <a:gd name="connsiteY4" fmla="*/ 147637 h 397669"/>
                    <a:gd name="connsiteX5" fmla="*/ 345281 w 581025"/>
                    <a:gd name="connsiteY5" fmla="*/ 230981 h 397669"/>
                    <a:gd name="connsiteX6" fmla="*/ 407193 w 581025"/>
                    <a:gd name="connsiteY6" fmla="*/ 283369 h 397669"/>
                    <a:gd name="connsiteX7" fmla="*/ 471487 w 581025"/>
                    <a:gd name="connsiteY7" fmla="*/ 326231 h 397669"/>
                    <a:gd name="connsiteX8" fmla="*/ 561975 w 581025"/>
                    <a:gd name="connsiteY8" fmla="*/ 359569 h 397669"/>
                    <a:gd name="connsiteX9" fmla="*/ 557212 w 581025"/>
                    <a:gd name="connsiteY9" fmla="*/ 371475 h 397669"/>
                    <a:gd name="connsiteX10" fmla="*/ 509587 w 581025"/>
                    <a:gd name="connsiteY10" fmla="*/ 376237 h 397669"/>
                    <a:gd name="connsiteX11" fmla="*/ 511968 w 581025"/>
                    <a:gd name="connsiteY11" fmla="*/ 397669 h 397669"/>
                    <a:gd name="connsiteX12" fmla="*/ 571500 w 581025"/>
                    <a:gd name="connsiteY12" fmla="*/ 388144 h 397669"/>
                    <a:gd name="connsiteX13" fmla="*/ 581025 w 581025"/>
                    <a:gd name="connsiteY13" fmla="*/ 388144 h 397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81025" h="397669">
                      <a:moveTo>
                        <a:pt x="0" y="0"/>
                      </a:moveTo>
                      <a:lnTo>
                        <a:pt x="76200" y="30956"/>
                      </a:lnTo>
                      <a:lnTo>
                        <a:pt x="111918" y="54769"/>
                      </a:lnTo>
                      <a:lnTo>
                        <a:pt x="188118" y="109537"/>
                      </a:lnTo>
                      <a:lnTo>
                        <a:pt x="228600" y="147637"/>
                      </a:lnTo>
                      <a:lnTo>
                        <a:pt x="345281" y="230981"/>
                      </a:lnTo>
                      <a:lnTo>
                        <a:pt x="407193" y="283369"/>
                      </a:lnTo>
                      <a:lnTo>
                        <a:pt x="471487" y="326231"/>
                      </a:lnTo>
                      <a:lnTo>
                        <a:pt x="561975" y="359569"/>
                      </a:lnTo>
                      <a:lnTo>
                        <a:pt x="557212" y="371475"/>
                      </a:lnTo>
                      <a:lnTo>
                        <a:pt x="509587" y="376237"/>
                      </a:lnTo>
                      <a:lnTo>
                        <a:pt x="511968" y="397669"/>
                      </a:lnTo>
                      <a:lnTo>
                        <a:pt x="571500" y="388144"/>
                      </a:lnTo>
                      <a:lnTo>
                        <a:pt x="581025" y="388144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54" name="Freeform 253"/>
                <p:cNvSpPr/>
                <p:nvPr/>
              </p:nvSpPr>
              <p:spPr>
                <a:xfrm>
                  <a:off x="4266995" y="4295822"/>
                  <a:ext cx="215512" cy="271291"/>
                </a:xfrm>
                <a:custGeom>
                  <a:avLst/>
                  <a:gdLst>
                    <a:gd name="connsiteX0" fmla="*/ 0 w 216694"/>
                    <a:gd name="connsiteY0" fmla="*/ 0 h 271463"/>
                    <a:gd name="connsiteX1" fmla="*/ 30956 w 216694"/>
                    <a:gd name="connsiteY1" fmla="*/ 50006 h 271463"/>
                    <a:gd name="connsiteX2" fmla="*/ 66675 w 216694"/>
                    <a:gd name="connsiteY2" fmla="*/ 80963 h 271463"/>
                    <a:gd name="connsiteX3" fmla="*/ 107156 w 216694"/>
                    <a:gd name="connsiteY3" fmla="*/ 114300 h 271463"/>
                    <a:gd name="connsiteX4" fmla="*/ 133350 w 216694"/>
                    <a:gd name="connsiteY4" fmla="*/ 152400 h 271463"/>
                    <a:gd name="connsiteX5" fmla="*/ 159544 w 216694"/>
                    <a:gd name="connsiteY5" fmla="*/ 197644 h 271463"/>
                    <a:gd name="connsiteX6" fmla="*/ 166688 w 216694"/>
                    <a:gd name="connsiteY6" fmla="*/ 223838 h 271463"/>
                    <a:gd name="connsiteX7" fmla="*/ 192881 w 216694"/>
                    <a:gd name="connsiteY7" fmla="*/ 228600 h 271463"/>
                    <a:gd name="connsiteX8" fmla="*/ 211931 w 216694"/>
                    <a:gd name="connsiteY8" fmla="*/ 235744 h 271463"/>
                    <a:gd name="connsiteX9" fmla="*/ 216694 w 216694"/>
                    <a:gd name="connsiteY9" fmla="*/ 242888 h 271463"/>
                    <a:gd name="connsiteX10" fmla="*/ 211931 w 216694"/>
                    <a:gd name="connsiteY10" fmla="*/ 252413 h 271463"/>
                    <a:gd name="connsiteX11" fmla="*/ 204788 w 216694"/>
                    <a:gd name="connsiteY11" fmla="*/ 252413 h 271463"/>
                    <a:gd name="connsiteX12" fmla="*/ 185738 w 216694"/>
                    <a:gd name="connsiteY12" fmla="*/ 245269 h 271463"/>
                    <a:gd name="connsiteX13" fmla="*/ 173831 w 216694"/>
                    <a:gd name="connsiteY13" fmla="*/ 245269 h 271463"/>
                    <a:gd name="connsiteX14" fmla="*/ 173831 w 216694"/>
                    <a:gd name="connsiteY14" fmla="*/ 254794 h 271463"/>
                    <a:gd name="connsiteX15" fmla="*/ 173831 w 216694"/>
                    <a:gd name="connsiteY15" fmla="*/ 254794 h 271463"/>
                    <a:gd name="connsiteX16" fmla="*/ 173831 w 216694"/>
                    <a:gd name="connsiteY16" fmla="*/ 271463 h 27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6694" h="271463">
                      <a:moveTo>
                        <a:pt x="0" y="0"/>
                      </a:moveTo>
                      <a:lnTo>
                        <a:pt x="30956" y="50006"/>
                      </a:lnTo>
                      <a:lnTo>
                        <a:pt x="66675" y="80963"/>
                      </a:lnTo>
                      <a:lnTo>
                        <a:pt x="107156" y="114300"/>
                      </a:lnTo>
                      <a:lnTo>
                        <a:pt x="133350" y="152400"/>
                      </a:lnTo>
                      <a:lnTo>
                        <a:pt x="159544" y="197644"/>
                      </a:lnTo>
                      <a:lnTo>
                        <a:pt x="166688" y="223838"/>
                      </a:lnTo>
                      <a:lnTo>
                        <a:pt x="192881" y="228600"/>
                      </a:lnTo>
                      <a:lnTo>
                        <a:pt x="211931" y="235744"/>
                      </a:lnTo>
                      <a:lnTo>
                        <a:pt x="216694" y="242888"/>
                      </a:lnTo>
                      <a:lnTo>
                        <a:pt x="211931" y="252413"/>
                      </a:lnTo>
                      <a:lnTo>
                        <a:pt x="204788" y="252413"/>
                      </a:lnTo>
                      <a:lnTo>
                        <a:pt x="185738" y="245269"/>
                      </a:lnTo>
                      <a:lnTo>
                        <a:pt x="173831" y="245269"/>
                      </a:lnTo>
                      <a:lnTo>
                        <a:pt x="173831" y="254794"/>
                      </a:lnTo>
                      <a:lnTo>
                        <a:pt x="173831" y="254794"/>
                      </a:lnTo>
                      <a:lnTo>
                        <a:pt x="173831" y="271463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55" name="Freeform 254"/>
                <p:cNvSpPr/>
                <p:nvPr/>
              </p:nvSpPr>
              <p:spPr>
                <a:xfrm>
                  <a:off x="4185861" y="4283144"/>
                  <a:ext cx="238330" cy="289040"/>
                </a:xfrm>
                <a:custGeom>
                  <a:avLst/>
                  <a:gdLst>
                    <a:gd name="connsiteX0" fmla="*/ 238125 w 238125"/>
                    <a:gd name="connsiteY0" fmla="*/ 288131 h 288131"/>
                    <a:gd name="connsiteX1" fmla="*/ 226218 w 238125"/>
                    <a:gd name="connsiteY1" fmla="*/ 233362 h 288131"/>
                    <a:gd name="connsiteX2" fmla="*/ 202406 w 238125"/>
                    <a:gd name="connsiteY2" fmla="*/ 183356 h 288131"/>
                    <a:gd name="connsiteX3" fmla="*/ 164306 w 238125"/>
                    <a:gd name="connsiteY3" fmla="*/ 142875 h 288131"/>
                    <a:gd name="connsiteX4" fmla="*/ 83343 w 238125"/>
                    <a:gd name="connsiteY4" fmla="*/ 66675 h 288131"/>
                    <a:gd name="connsiteX5" fmla="*/ 23812 w 238125"/>
                    <a:gd name="connsiteY5" fmla="*/ 21431 h 288131"/>
                    <a:gd name="connsiteX6" fmla="*/ 0 w 238125"/>
                    <a:gd name="connsiteY6" fmla="*/ 0 h 288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288131">
                      <a:moveTo>
                        <a:pt x="238125" y="288131"/>
                      </a:moveTo>
                      <a:lnTo>
                        <a:pt x="226218" y="233362"/>
                      </a:lnTo>
                      <a:lnTo>
                        <a:pt x="202406" y="183356"/>
                      </a:lnTo>
                      <a:lnTo>
                        <a:pt x="164306" y="142875"/>
                      </a:lnTo>
                      <a:lnTo>
                        <a:pt x="83343" y="66675"/>
                      </a:lnTo>
                      <a:lnTo>
                        <a:pt x="23812" y="21431"/>
                      </a:lnTo>
                      <a:lnTo>
                        <a:pt x="0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56" name="Freeform 255"/>
                <p:cNvSpPr/>
                <p:nvPr/>
              </p:nvSpPr>
              <p:spPr>
                <a:xfrm>
                  <a:off x="3815688" y="4151301"/>
                  <a:ext cx="372709" cy="261151"/>
                </a:xfrm>
                <a:custGeom>
                  <a:avLst/>
                  <a:gdLst>
                    <a:gd name="connsiteX0" fmla="*/ 0 w 371475"/>
                    <a:gd name="connsiteY0" fmla="*/ 261937 h 261937"/>
                    <a:gd name="connsiteX1" fmla="*/ 30956 w 371475"/>
                    <a:gd name="connsiteY1" fmla="*/ 209550 h 261937"/>
                    <a:gd name="connsiteX2" fmla="*/ 47625 w 371475"/>
                    <a:gd name="connsiteY2" fmla="*/ 178594 h 261937"/>
                    <a:gd name="connsiteX3" fmla="*/ 42862 w 371475"/>
                    <a:gd name="connsiteY3" fmla="*/ 142875 h 261937"/>
                    <a:gd name="connsiteX4" fmla="*/ 35719 w 371475"/>
                    <a:gd name="connsiteY4" fmla="*/ 90487 h 261937"/>
                    <a:gd name="connsiteX5" fmla="*/ 45244 w 371475"/>
                    <a:gd name="connsiteY5" fmla="*/ 52387 h 261937"/>
                    <a:gd name="connsiteX6" fmla="*/ 76200 w 371475"/>
                    <a:gd name="connsiteY6" fmla="*/ 28575 h 261937"/>
                    <a:gd name="connsiteX7" fmla="*/ 128587 w 371475"/>
                    <a:gd name="connsiteY7" fmla="*/ 0 h 261937"/>
                    <a:gd name="connsiteX8" fmla="*/ 169069 w 371475"/>
                    <a:gd name="connsiteY8" fmla="*/ 9525 h 261937"/>
                    <a:gd name="connsiteX9" fmla="*/ 219075 w 371475"/>
                    <a:gd name="connsiteY9" fmla="*/ 30956 h 261937"/>
                    <a:gd name="connsiteX10" fmla="*/ 230981 w 371475"/>
                    <a:gd name="connsiteY10" fmla="*/ 45244 h 261937"/>
                    <a:gd name="connsiteX11" fmla="*/ 242887 w 371475"/>
                    <a:gd name="connsiteY11" fmla="*/ 66675 h 261937"/>
                    <a:gd name="connsiteX12" fmla="*/ 228600 w 371475"/>
                    <a:gd name="connsiteY12" fmla="*/ 80962 h 261937"/>
                    <a:gd name="connsiteX13" fmla="*/ 216694 w 371475"/>
                    <a:gd name="connsiteY13" fmla="*/ 83344 h 261937"/>
                    <a:gd name="connsiteX14" fmla="*/ 195262 w 371475"/>
                    <a:gd name="connsiteY14" fmla="*/ 83344 h 261937"/>
                    <a:gd name="connsiteX15" fmla="*/ 173831 w 371475"/>
                    <a:gd name="connsiteY15" fmla="*/ 80962 h 261937"/>
                    <a:gd name="connsiteX16" fmla="*/ 169069 w 371475"/>
                    <a:gd name="connsiteY16" fmla="*/ 80962 h 261937"/>
                    <a:gd name="connsiteX17" fmla="*/ 166687 w 371475"/>
                    <a:gd name="connsiteY17" fmla="*/ 97631 h 261937"/>
                    <a:gd name="connsiteX18" fmla="*/ 164306 w 371475"/>
                    <a:gd name="connsiteY18" fmla="*/ 111919 h 261937"/>
                    <a:gd name="connsiteX19" fmla="*/ 152400 w 371475"/>
                    <a:gd name="connsiteY19" fmla="*/ 109537 h 261937"/>
                    <a:gd name="connsiteX20" fmla="*/ 142875 w 371475"/>
                    <a:gd name="connsiteY20" fmla="*/ 92869 h 261937"/>
                    <a:gd name="connsiteX21" fmla="*/ 130969 w 371475"/>
                    <a:gd name="connsiteY21" fmla="*/ 76200 h 261937"/>
                    <a:gd name="connsiteX22" fmla="*/ 121444 w 371475"/>
                    <a:gd name="connsiteY22" fmla="*/ 76200 h 261937"/>
                    <a:gd name="connsiteX23" fmla="*/ 107156 w 371475"/>
                    <a:gd name="connsiteY23" fmla="*/ 78581 h 261937"/>
                    <a:gd name="connsiteX24" fmla="*/ 107156 w 371475"/>
                    <a:gd name="connsiteY24" fmla="*/ 78581 h 261937"/>
                    <a:gd name="connsiteX25" fmla="*/ 116681 w 371475"/>
                    <a:gd name="connsiteY25" fmla="*/ 107156 h 261937"/>
                    <a:gd name="connsiteX26" fmla="*/ 130969 w 371475"/>
                    <a:gd name="connsiteY26" fmla="*/ 142875 h 261937"/>
                    <a:gd name="connsiteX27" fmla="*/ 147637 w 371475"/>
                    <a:gd name="connsiteY27" fmla="*/ 147637 h 261937"/>
                    <a:gd name="connsiteX28" fmla="*/ 214312 w 371475"/>
                    <a:gd name="connsiteY28" fmla="*/ 142875 h 261937"/>
                    <a:gd name="connsiteX29" fmla="*/ 238125 w 371475"/>
                    <a:gd name="connsiteY29" fmla="*/ 142875 h 261937"/>
                    <a:gd name="connsiteX30" fmla="*/ 228600 w 371475"/>
                    <a:gd name="connsiteY30" fmla="*/ 188119 h 261937"/>
                    <a:gd name="connsiteX31" fmla="*/ 152400 w 371475"/>
                    <a:gd name="connsiteY31" fmla="*/ 209550 h 261937"/>
                    <a:gd name="connsiteX32" fmla="*/ 157162 w 371475"/>
                    <a:gd name="connsiteY32" fmla="*/ 233362 h 261937"/>
                    <a:gd name="connsiteX33" fmla="*/ 257175 w 371475"/>
                    <a:gd name="connsiteY33" fmla="*/ 209550 h 261937"/>
                    <a:gd name="connsiteX34" fmla="*/ 288131 w 371475"/>
                    <a:gd name="connsiteY34" fmla="*/ 73819 h 261937"/>
                    <a:gd name="connsiteX35" fmla="*/ 335756 w 371475"/>
                    <a:gd name="connsiteY35" fmla="*/ 100012 h 261937"/>
                    <a:gd name="connsiteX36" fmla="*/ 342900 w 371475"/>
                    <a:gd name="connsiteY36" fmla="*/ 176212 h 261937"/>
                    <a:gd name="connsiteX37" fmla="*/ 361950 w 371475"/>
                    <a:gd name="connsiteY37" fmla="*/ 185737 h 261937"/>
                    <a:gd name="connsiteX38" fmla="*/ 371475 w 371475"/>
                    <a:gd name="connsiteY38" fmla="*/ 138112 h 261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371475" h="261937">
                      <a:moveTo>
                        <a:pt x="0" y="261937"/>
                      </a:moveTo>
                      <a:lnTo>
                        <a:pt x="30956" y="209550"/>
                      </a:lnTo>
                      <a:lnTo>
                        <a:pt x="47625" y="178594"/>
                      </a:lnTo>
                      <a:lnTo>
                        <a:pt x="42862" y="142875"/>
                      </a:lnTo>
                      <a:lnTo>
                        <a:pt x="35719" y="90487"/>
                      </a:lnTo>
                      <a:lnTo>
                        <a:pt x="45244" y="52387"/>
                      </a:lnTo>
                      <a:lnTo>
                        <a:pt x="76200" y="28575"/>
                      </a:lnTo>
                      <a:lnTo>
                        <a:pt x="128587" y="0"/>
                      </a:lnTo>
                      <a:lnTo>
                        <a:pt x="169069" y="9525"/>
                      </a:lnTo>
                      <a:lnTo>
                        <a:pt x="219075" y="30956"/>
                      </a:lnTo>
                      <a:lnTo>
                        <a:pt x="230981" y="45244"/>
                      </a:lnTo>
                      <a:lnTo>
                        <a:pt x="242887" y="66675"/>
                      </a:lnTo>
                      <a:lnTo>
                        <a:pt x="228600" y="80962"/>
                      </a:lnTo>
                      <a:lnTo>
                        <a:pt x="216694" y="83344"/>
                      </a:lnTo>
                      <a:lnTo>
                        <a:pt x="195262" y="83344"/>
                      </a:lnTo>
                      <a:lnTo>
                        <a:pt x="173831" y="80962"/>
                      </a:lnTo>
                      <a:lnTo>
                        <a:pt x="169069" y="80962"/>
                      </a:lnTo>
                      <a:lnTo>
                        <a:pt x="166687" y="97631"/>
                      </a:lnTo>
                      <a:lnTo>
                        <a:pt x="164306" y="111919"/>
                      </a:lnTo>
                      <a:lnTo>
                        <a:pt x="152400" y="109537"/>
                      </a:lnTo>
                      <a:lnTo>
                        <a:pt x="142875" y="92869"/>
                      </a:lnTo>
                      <a:lnTo>
                        <a:pt x="130969" y="76200"/>
                      </a:lnTo>
                      <a:lnTo>
                        <a:pt x="121444" y="76200"/>
                      </a:lnTo>
                      <a:lnTo>
                        <a:pt x="107156" y="78581"/>
                      </a:lnTo>
                      <a:lnTo>
                        <a:pt x="107156" y="78581"/>
                      </a:lnTo>
                      <a:lnTo>
                        <a:pt x="116681" y="107156"/>
                      </a:lnTo>
                      <a:lnTo>
                        <a:pt x="130969" y="142875"/>
                      </a:lnTo>
                      <a:lnTo>
                        <a:pt x="147637" y="147637"/>
                      </a:lnTo>
                      <a:lnTo>
                        <a:pt x="214312" y="142875"/>
                      </a:lnTo>
                      <a:lnTo>
                        <a:pt x="238125" y="142875"/>
                      </a:lnTo>
                      <a:lnTo>
                        <a:pt x="228600" y="188119"/>
                      </a:lnTo>
                      <a:lnTo>
                        <a:pt x="152400" y="209550"/>
                      </a:lnTo>
                      <a:lnTo>
                        <a:pt x="157162" y="233362"/>
                      </a:lnTo>
                      <a:lnTo>
                        <a:pt x="257175" y="209550"/>
                      </a:lnTo>
                      <a:lnTo>
                        <a:pt x="288131" y="73819"/>
                      </a:lnTo>
                      <a:lnTo>
                        <a:pt x="335756" y="100012"/>
                      </a:lnTo>
                      <a:lnTo>
                        <a:pt x="342900" y="176212"/>
                      </a:lnTo>
                      <a:lnTo>
                        <a:pt x="361950" y="185737"/>
                      </a:lnTo>
                      <a:lnTo>
                        <a:pt x="371475" y="138112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57" name="Freeform 256"/>
                <p:cNvSpPr/>
                <p:nvPr/>
              </p:nvSpPr>
              <p:spPr>
                <a:xfrm>
                  <a:off x="3815688" y="4412452"/>
                  <a:ext cx="223118" cy="423417"/>
                </a:xfrm>
                <a:custGeom>
                  <a:avLst/>
                  <a:gdLst>
                    <a:gd name="connsiteX0" fmla="*/ 133350 w 223837"/>
                    <a:gd name="connsiteY0" fmla="*/ 423863 h 423863"/>
                    <a:gd name="connsiteX1" fmla="*/ 221456 w 223837"/>
                    <a:gd name="connsiteY1" fmla="*/ 323850 h 423863"/>
                    <a:gd name="connsiteX2" fmla="*/ 223837 w 223837"/>
                    <a:gd name="connsiteY2" fmla="*/ 297657 h 423863"/>
                    <a:gd name="connsiteX3" fmla="*/ 185737 w 223837"/>
                    <a:gd name="connsiteY3" fmla="*/ 238125 h 423863"/>
                    <a:gd name="connsiteX4" fmla="*/ 152400 w 223837"/>
                    <a:gd name="connsiteY4" fmla="*/ 204788 h 423863"/>
                    <a:gd name="connsiteX5" fmla="*/ 126206 w 223837"/>
                    <a:gd name="connsiteY5" fmla="*/ 157163 h 423863"/>
                    <a:gd name="connsiteX6" fmla="*/ 123825 w 223837"/>
                    <a:gd name="connsiteY6" fmla="*/ 114300 h 423863"/>
                    <a:gd name="connsiteX7" fmla="*/ 157162 w 223837"/>
                    <a:gd name="connsiteY7" fmla="*/ 57150 h 423863"/>
                    <a:gd name="connsiteX8" fmla="*/ 157162 w 223837"/>
                    <a:gd name="connsiteY8" fmla="*/ 33338 h 423863"/>
                    <a:gd name="connsiteX9" fmla="*/ 157162 w 223837"/>
                    <a:gd name="connsiteY9" fmla="*/ 21432 h 423863"/>
                    <a:gd name="connsiteX10" fmla="*/ 145256 w 223837"/>
                    <a:gd name="connsiteY10" fmla="*/ 16669 h 423863"/>
                    <a:gd name="connsiteX11" fmla="*/ 123825 w 223837"/>
                    <a:gd name="connsiteY11" fmla="*/ 21432 h 423863"/>
                    <a:gd name="connsiteX12" fmla="*/ 102393 w 223837"/>
                    <a:gd name="connsiteY12" fmla="*/ 21432 h 423863"/>
                    <a:gd name="connsiteX13" fmla="*/ 102393 w 223837"/>
                    <a:gd name="connsiteY13" fmla="*/ 21432 h 423863"/>
                    <a:gd name="connsiteX14" fmla="*/ 69056 w 223837"/>
                    <a:gd name="connsiteY14" fmla="*/ 16669 h 423863"/>
                    <a:gd name="connsiteX15" fmla="*/ 35718 w 223837"/>
                    <a:gd name="connsiteY15" fmla="*/ 21432 h 423863"/>
                    <a:gd name="connsiteX16" fmla="*/ 19050 w 223837"/>
                    <a:gd name="connsiteY16" fmla="*/ 21432 h 423863"/>
                    <a:gd name="connsiteX17" fmla="*/ 9525 w 223837"/>
                    <a:gd name="connsiteY17" fmla="*/ 16669 h 423863"/>
                    <a:gd name="connsiteX18" fmla="*/ 0 w 223837"/>
                    <a:gd name="connsiteY18" fmla="*/ 0 h 42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23837" h="423863">
                      <a:moveTo>
                        <a:pt x="133350" y="423863"/>
                      </a:moveTo>
                      <a:lnTo>
                        <a:pt x="221456" y="323850"/>
                      </a:lnTo>
                      <a:lnTo>
                        <a:pt x="223837" y="297657"/>
                      </a:lnTo>
                      <a:lnTo>
                        <a:pt x="185737" y="238125"/>
                      </a:lnTo>
                      <a:lnTo>
                        <a:pt x="152400" y="204788"/>
                      </a:lnTo>
                      <a:lnTo>
                        <a:pt x="126206" y="157163"/>
                      </a:lnTo>
                      <a:lnTo>
                        <a:pt x="123825" y="114300"/>
                      </a:lnTo>
                      <a:lnTo>
                        <a:pt x="157162" y="57150"/>
                      </a:lnTo>
                      <a:lnTo>
                        <a:pt x="157162" y="33338"/>
                      </a:lnTo>
                      <a:lnTo>
                        <a:pt x="157162" y="21432"/>
                      </a:lnTo>
                      <a:lnTo>
                        <a:pt x="145256" y="16669"/>
                      </a:lnTo>
                      <a:lnTo>
                        <a:pt x="123825" y="21432"/>
                      </a:lnTo>
                      <a:lnTo>
                        <a:pt x="102393" y="21432"/>
                      </a:lnTo>
                      <a:lnTo>
                        <a:pt x="102393" y="21432"/>
                      </a:lnTo>
                      <a:lnTo>
                        <a:pt x="69056" y="16669"/>
                      </a:lnTo>
                      <a:lnTo>
                        <a:pt x="35718" y="21432"/>
                      </a:lnTo>
                      <a:lnTo>
                        <a:pt x="19050" y="21432"/>
                      </a:lnTo>
                      <a:lnTo>
                        <a:pt x="9525" y="16669"/>
                      </a:lnTo>
                      <a:lnTo>
                        <a:pt x="0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58" name="Freeform 257"/>
                <p:cNvSpPr/>
                <p:nvPr/>
              </p:nvSpPr>
              <p:spPr>
                <a:xfrm>
                  <a:off x="3498760" y="4714168"/>
                  <a:ext cx="413274" cy="256080"/>
                </a:xfrm>
                <a:custGeom>
                  <a:avLst/>
                  <a:gdLst>
                    <a:gd name="connsiteX0" fmla="*/ 11907 w 414338"/>
                    <a:gd name="connsiteY0" fmla="*/ 254794 h 254794"/>
                    <a:gd name="connsiteX1" fmla="*/ 0 w 414338"/>
                    <a:gd name="connsiteY1" fmla="*/ 223838 h 254794"/>
                    <a:gd name="connsiteX2" fmla="*/ 0 w 414338"/>
                    <a:gd name="connsiteY2" fmla="*/ 188119 h 254794"/>
                    <a:gd name="connsiteX3" fmla="*/ 4763 w 414338"/>
                    <a:gd name="connsiteY3" fmla="*/ 161925 h 254794"/>
                    <a:gd name="connsiteX4" fmla="*/ 19050 w 414338"/>
                    <a:gd name="connsiteY4" fmla="*/ 138113 h 254794"/>
                    <a:gd name="connsiteX5" fmla="*/ 28575 w 414338"/>
                    <a:gd name="connsiteY5" fmla="*/ 126206 h 254794"/>
                    <a:gd name="connsiteX6" fmla="*/ 66675 w 414338"/>
                    <a:gd name="connsiteY6" fmla="*/ 114300 h 254794"/>
                    <a:gd name="connsiteX7" fmla="*/ 119063 w 414338"/>
                    <a:gd name="connsiteY7" fmla="*/ 100013 h 254794"/>
                    <a:gd name="connsiteX8" fmla="*/ 178594 w 414338"/>
                    <a:gd name="connsiteY8" fmla="*/ 80963 h 254794"/>
                    <a:gd name="connsiteX9" fmla="*/ 228600 w 414338"/>
                    <a:gd name="connsiteY9" fmla="*/ 57150 h 254794"/>
                    <a:gd name="connsiteX10" fmla="*/ 269082 w 414338"/>
                    <a:gd name="connsiteY10" fmla="*/ 38100 h 254794"/>
                    <a:gd name="connsiteX11" fmla="*/ 316707 w 414338"/>
                    <a:gd name="connsiteY11" fmla="*/ 19050 h 254794"/>
                    <a:gd name="connsiteX12" fmla="*/ 347663 w 414338"/>
                    <a:gd name="connsiteY12" fmla="*/ 7144 h 254794"/>
                    <a:gd name="connsiteX13" fmla="*/ 371475 w 414338"/>
                    <a:gd name="connsiteY13" fmla="*/ 0 h 254794"/>
                    <a:gd name="connsiteX14" fmla="*/ 390525 w 414338"/>
                    <a:gd name="connsiteY14" fmla="*/ 9525 h 254794"/>
                    <a:gd name="connsiteX15" fmla="*/ 390525 w 414338"/>
                    <a:gd name="connsiteY15" fmla="*/ 21431 h 254794"/>
                    <a:gd name="connsiteX16" fmla="*/ 383382 w 414338"/>
                    <a:gd name="connsiteY16" fmla="*/ 33338 h 254794"/>
                    <a:gd name="connsiteX17" fmla="*/ 395288 w 414338"/>
                    <a:gd name="connsiteY17" fmla="*/ 38100 h 254794"/>
                    <a:gd name="connsiteX18" fmla="*/ 404813 w 414338"/>
                    <a:gd name="connsiteY18" fmla="*/ 40481 h 254794"/>
                    <a:gd name="connsiteX19" fmla="*/ 414338 w 414338"/>
                    <a:gd name="connsiteY19" fmla="*/ 45244 h 254794"/>
                    <a:gd name="connsiteX20" fmla="*/ 414338 w 414338"/>
                    <a:gd name="connsiteY20" fmla="*/ 57150 h 254794"/>
                    <a:gd name="connsiteX21" fmla="*/ 404813 w 414338"/>
                    <a:gd name="connsiteY21" fmla="*/ 61913 h 254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14338" h="254794">
                      <a:moveTo>
                        <a:pt x="11907" y="254794"/>
                      </a:moveTo>
                      <a:lnTo>
                        <a:pt x="0" y="223838"/>
                      </a:lnTo>
                      <a:lnTo>
                        <a:pt x="0" y="188119"/>
                      </a:lnTo>
                      <a:lnTo>
                        <a:pt x="4763" y="161925"/>
                      </a:lnTo>
                      <a:lnTo>
                        <a:pt x="19050" y="138113"/>
                      </a:lnTo>
                      <a:lnTo>
                        <a:pt x="28575" y="126206"/>
                      </a:lnTo>
                      <a:lnTo>
                        <a:pt x="66675" y="114300"/>
                      </a:lnTo>
                      <a:lnTo>
                        <a:pt x="119063" y="100013"/>
                      </a:lnTo>
                      <a:lnTo>
                        <a:pt x="178594" y="80963"/>
                      </a:lnTo>
                      <a:lnTo>
                        <a:pt x="228600" y="57150"/>
                      </a:lnTo>
                      <a:lnTo>
                        <a:pt x="269082" y="38100"/>
                      </a:lnTo>
                      <a:lnTo>
                        <a:pt x="316707" y="19050"/>
                      </a:lnTo>
                      <a:lnTo>
                        <a:pt x="347663" y="7144"/>
                      </a:lnTo>
                      <a:lnTo>
                        <a:pt x="371475" y="0"/>
                      </a:lnTo>
                      <a:lnTo>
                        <a:pt x="390525" y="9525"/>
                      </a:lnTo>
                      <a:lnTo>
                        <a:pt x="390525" y="21431"/>
                      </a:lnTo>
                      <a:lnTo>
                        <a:pt x="383382" y="33338"/>
                      </a:lnTo>
                      <a:lnTo>
                        <a:pt x="395288" y="38100"/>
                      </a:lnTo>
                      <a:lnTo>
                        <a:pt x="404813" y="40481"/>
                      </a:lnTo>
                      <a:lnTo>
                        <a:pt x="414338" y="45244"/>
                      </a:lnTo>
                      <a:lnTo>
                        <a:pt x="414338" y="57150"/>
                      </a:lnTo>
                      <a:lnTo>
                        <a:pt x="404813" y="61913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>
                  <a:off x="3896822" y="4782626"/>
                  <a:ext cx="986283" cy="732741"/>
                </a:xfrm>
                <a:custGeom>
                  <a:avLst/>
                  <a:gdLst>
                    <a:gd name="connsiteX0" fmla="*/ 0 w 985838"/>
                    <a:gd name="connsiteY0" fmla="*/ 0 h 733425"/>
                    <a:gd name="connsiteX1" fmla="*/ 52388 w 985838"/>
                    <a:gd name="connsiteY1" fmla="*/ 59531 h 733425"/>
                    <a:gd name="connsiteX2" fmla="*/ 97632 w 985838"/>
                    <a:gd name="connsiteY2" fmla="*/ 88106 h 733425"/>
                    <a:gd name="connsiteX3" fmla="*/ 180975 w 985838"/>
                    <a:gd name="connsiteY3" fmla="*/ 130969 h 733425"/>
                    <a:gd name="connsiteX4" fmla="*/ 209550 w 985838"/>
                    <a:gd name="connsiteY4" fmla="*/ 147638 h 733425"/>
                    <a:gd name="connsiteX5" fmla="*/ 269082 w 985838"/>
                    <a:gd name="connsiteY5" fmla="*/ 183356 h 733425"/>
                    <a:gd name="connsiteX6" fmla="*/ 321469 w 985838"/>
                    <a:gd name="connsiteY6" fmla="*/ 209550 h 733425"/>
                    <a:gd name="connsiteX7" fmla="*/ 400050 w 985838"/>
                    <a:gd name="connsiteY7" fmla="*/ 235744 h 733425"/>
                    <a:gd name="connsiteX8" fmla="*/ 464344 w 985838"/>
                    <a:gd name="connsiteY8" fmla="*/ 280988 h 733425"/>
                    <a:gd name="connsiteX9" fmla="*/ 528638 w 985838"/>
                    <a:gd name="connsiteY9" fmla="*/ 347663 h 733425"/>
                    <a:gd name="connsiteX10" fmla="*/ 569119 w 985838"/>
                    <a:gd name="connsiteY10" fmla="*/ 392906 h 733425"/>
                    <a:gd name="connsiteX11" fmla="*/ 628650 w 985838"/>
                    <a:gd name="connsiteY11" fmla="*/ 454819 h 733425"/>
                    <a:gd name="connsiteX12" fmla="*/ 671513 w 985838"/>
                    <a:gd name="connsiteY12" fmla="*/ 492919 h 733425"/>
                    <a:gd name="connsiteX13" fmla="*/ 757238 w 985838"/>
                    <a:gd name="connsiteY13" fmla="*/ 528638 h 733425"/>
                    <a:gd name="connsiteX14" fmla="*/ 831057 w 985838"/>
                    <a:gd name="connsiteY14" fmla="*/ 554831 h 733425"/>
                    <a:gd name="connsiteX15" fmla="*/ 895350 w 985838"/>
                    <a:gd name="connsiteY15" fmla="*/ 550069 h 733425"/>
                    <a:gd name="connsiteX16" fmla="*/ 935832 w 985838"/>
                    <a:gd name="connsiteY16" fmla="*/ 547688 h 733425"/>
                    <a:gd name="connsiteX17" fmla="*/ 962025 w 985838"/>
                    <a:gd name="connsiteY17" fmla="*/ 511969 h 733425"/>
                    <a:gd name="connsiteX18" fmla="*/ 985838 w 985838"/>
                    <a:gd name="connsiteY18" fmla="*/ 519113 h 733425"/>
                    <a:gd name="connsiteX19" fmla="*/ 962025 w 985838"/>
                    <a:gd name="connsiteY19" fmla="*/ 566738 h 733425"/>
                    <a:gd name="connsiteX20" fmla="*/ 909638 w 985838"/>
                    <a:gd name="connsiteY20" fmla="*/ 576263 h 733425"/>
                    <a:gd name="connsiteX21" fmla="*/ 895350 w 985838"/>
                    <a:gd name="connsiteY21" fmla="*/ 581025 h 733425"/>
                    <a:gd name="connsiteX22" fmla="*/ 888207 w 985838"/>
                    <a:gd name="connsiteY22" fmla="*/ 638175 h 733425"/>
                    <a:gd name="connsiteX23" fmla="*/ 866775 w 985838"/>
                    <a:gd name="connsiteY23" fmla="*/ 685800 h 733425"/>
                    <a:gd name="connsiteX24" fmla="*/ 835819 w 985838"/>
                    <a:gd name="connsiteY24" fmla="*/ 700088 h 733425"/>
                    <a:gd name="connsiteX25" fmla="*/ 776288 w 985838"/>
                    <a:gd name="connsiteY25" fmla="*/ 714375 h 733425"/>
                    <a:gd name="connsiteX26" fmla="*/ 723900 w 985838"/>
                    <a:gd name="connsiteY26" fmla="*/ 723900 h 733425"/>
                    <a:gd name="connsiteX27" fmla="*/ 664369 w 985838"/>
                    <a:gd name="connsiteY27" fmla="*/ 733425 h 733425"/>
                    <a:gd name="connsiteX28" fmla="*/ 621507 w 985838"/>
                    <a:gd name="connsiteY28" fmla="*/ 733425 h 733425"/>
                    <a:gd name="connsiteX29" fmla="*/ 571500 w 985838"/>
                    <a:gd name="connsiteY29" fmla="*/ 714375 h 733425"/>
                    <a:gd name="connsiteX30" fmla="*/ 538163 w 985838"/>
                    <a:gd name="connsiteY30" fmla="*/ 688181 h 733425"/>
                    <a:gd name="connsiteX31" fmla="*/ 516732 w 985838"/>
                    <a:gd name="connsiteY31" fmla="*/ 666750 h 733425"/>
                    <a:gd name="connsiteX32" fmla="*/ 473869 w 985838"/>
                    <a:gd name="connsiteY32" fmla="*/ 652463 h 733425"/>
                    <a:gd name="connsiteX33" fmla="*/ 423863 w 985838"/>
                    <a:gd name="connsiteY33" fmla="*/ 640556 h 733425"/>
                    <a:gd name="connsiteX34" fmla="*/ 390525 w 985838"/>
                    <a:gd name="connsiteY34" fmla="*/ 623888 h 733425"/>
                    <a:gd name="connsiteX35" fmla="*/ 359569 w 985838"/>
                    <a:gd name="connsiteY35" fmla="*/ 600075 h 733425"/>
                    <a:gd name="connsiteX36" fmla="*/ 335757 w 985838"/>
                    <a:gd name="connsiteY36" fmla="*/ 576263 h 733425"/>
                    <a:gd name="connsiteX37" fmla="*/ 316707 w 985838"/>
                    <a:gd name="connsiteY37" fmla="*/ 564356 h 733425"/>
                    <a:gd name="connsiteX38" fmla="*/ 285750 w 985838"/>
                    <a:gd name="connsiteY38" fmla="*/ 552450 h 733425"/>
                    <a:gd name="connsiteX39" fmla="*/ 254794 w 985838"/>
                    <a:gd name="connsiteY39" fmla="*/ 554831 h 733425"/>
                    <a:gd name="connsiteX40" fmla="*/ 230982 w 985838"/>
                    <a:gd name="connsiteY40" fmla="*/ 547688 h 733425"/>
                    <a:gd name="connsiteX41" fmla="*/ 211932 w 985838"/>
                    <a:gd name="connsiteY41" fmla="*/ 533400 h 733425"/>
                    <a:gd name="connsiteX42" fmla="*/ 195263 w 985838"/>
                    <a:gd name="connsiteY42" fmla="*/ 523875 h 733425"/>
                    <a:gd name="connsiteX43" fmla="*/ 161925 w 985838"/>
                    <a:gd name="connsiteY43" fmla="*/ 523875 h 733425"/>
                    <a:gd name="connsiteX44" fmla="*/ 135732 w 985838"/>
                    <a:gd name="connsiteY44" fmla="*/ 519113 h 733425"/>
                    <a:gd name="connsiteX45" fmla="*/ 109538 w 985838"/>
                    <a:gd name="connsiteY45" fmla="*/ 507206 h 733425"/>
                    <a:gd name="connsiteX46" fmla="*/ 78582 w 985838"/>
                    <a:gd name="connsiteY46" fmla="*/ 490538 h 733425"/>
                    <a:gd name="connsiteX47" fmla="*/ 69057 w 985838"/>
                    <a:gd name="connsiteY47" fmla="*/ 461963 h 733425"/>
                    <a:gd name="connsiteX48" fmla="*/ 52388 w 985838"/>
                    <a:gd name="connsiteY48" fmla="*/ 433388 h 733425"/>
                    <a:gd name="connsiteX49" fmla="*/ 45244 w 985838"/>
                    <a:gd name="connsiteY49" fmla="*/ 373856 h 733425"/>
                    <a:gd name="connsiteX50" fmla="*/ 21432 w 985838"/>
                    <a:gd name="connsiteY50" fmla="*/ 366713 h 733425"/>
                    <a:gd name="connsiteX51" fmla="*/ 14288 w 985838"/>
                    <a:gd name="connsiteY51" fmla="*/ 309563 h 733425"/>
                    <a:gd name="connsiteX52" fmla="*/ 2382 w 985838"/>
                    <a:gd name="connsiteY52" fmla="*/ 252413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985838" h="733425">
                      <a:moveTo>
                        <a:pt x="0" y="0"/>
                      </a:moveTo>
                      <a:lnTo>
                        <a:pt x="52388" y="59531"/>
                      </a:lnTo>
                      <a:lnTo>
                        <a:pt x="97632" y="88106"/>
                      </a:lnTo>
                      <a:lnTo>
                        <a:pt x="180975" y="130969"/>
                      </a:lnTo>
                      <a:lnTo>
                        <a:pt x="209550" y="147638"/>
                      </a:lnTo>
                      <a:lnTo>
                        <a:pt x="269082" y="183356"/>
                      </a:lnTo>
                      <a:lnTo>
                        <a:pt x="321469" y="209550"/>
                      </a:lnTo>
                      <a:lnTo>
                        <a:pt x="400050" y="235744"/>
                      </a:lnTo>
                      <a:lnTo>
                        <a:pt x="464344" y="280988"/>
                      </a:lnTo>
                      <a:lnTo>
                        <a:pt x="528638" y="347663"/>
                      </a:lnTo>
                      <a:lnTo>
                        <a:pt x="569119" y="392906"/>
                      </a:lnTo>
                      <a:lnTo>
                        <a:pt x="628650" y="454819"/>
                      </a:lnTo>
                      <a:lnTo>
                        <a:pt x="671513" y="492919"/>
                      </a:lnTo>
                      <a:lnTo>
                        <a:pt x="757238" y="528638"/>
                      </a:lnTo>
                      <a:lnTo>
                        <a:pt x="831057" y="554831"/>
                      </a:lnTo>
                      <a:lnTo>
                        <a:pt x="895350" y="550069"/>
                      </a:lnTo>
                      <a:lnTo>
                        <a:pt x="935832" y="547688"/>
                      </a:lnTo>
                      <a:lnTo>
                        <a:pt x="962025" y="511969"/>
                      </a:lnTo>
                      <a:lnTo>
                        <a:pt x="985838" y="519113"/>
                      </a:lnTo>
                      <a:lnTo>
                        <a:pt x="962025" y="566738"/>
                      </a:lnTo>
                      <a:lnTo>
                        <a:pt x="909638" y="576263"/>
                      </a:lnTo>
                      <a:lnTo>
                        <a:pt x="895350" y="581025"/>
                      </a:lnTo>
                      <a:lnTo>
                        <a:pt x="888207" y="638175"/>
                      </a:lnTo>
                      <a:lnTo>
                        <a:pt x="866775" y="685800"/>
                      </a:lnTo>
                      <a:lnTo>
                        <a:pt x="835819" y="700088"/>
                      </a:lnTo>
                      <a:lnTo>
                        <a:pt x="776288" y="714375"/>
                      </a:lnTo>
                      <a:lnTo>
                        <a:pt x="723900" y="723900"/>
                      </a:lnTo>
                      <a:lnTo>
                        <a:pt x="664369" y="733425"/>
                      </a:lnTo>
                      <a:lnTo>
                        <a:pt x="621507" y="733425"/>
                      </a:lnTo>
                      <a:lnTo>
                        <a:pt x="571500" y="714375"/>
                      </a:lnTo>
                      <a:lnTo>
                        <a:pt x="538163" y="688181"/>
                      </a:lnTo>
                      <a:lnTo>
                        <a:pt x="516732" y="666750"/>
                      </a:lnTo>
                      <a:lnTo>
                        <a:pt x="473869" y="652463"/>
                      </a:lnTo>
                      <a:lnTo>
                        <a:pt x="423863" y="640556"/>
                      </a:lnTo>
                      <a:lnTo>
                        <a:pt x="390525" y="623888"/>
                      </a:lnTo>
                      <a:lnTo>
                        <a:pt x="359569" y="600075"/>
                      </a:lnTo>
                      <a:lnTo>
                        <a:pt x="335757" y="576263"/>
                      </a:lnTo>
                      <a:lnTo>
                        <a:pt x="316707" y="564356"/>
                      </a:lnTo>
                      <a:lnTo>
                        <a:pt x="285750" y="552450"/>
                      </a:lnTo>
                      <a:lnTo>
                        <a:pt x="254794" y="554831"/>
                      </a:lnTo>
                      <a:lnTo>
                        <a:pt x="230982" y="547688"/>
                      </a:lnTo>
                      <a:lnTo>
                        <a:pt x="211932" y="533400"/>
                      </a:lnTo>
                      <a:lnTo>
                        <a:pt x="195263" y="523875"/>
                      </a:lnTo>
                      <a:lnTo>
                        <a:pt x="161925" y="523875"/>
                      </a:lnTo>
                      <a:lnTo>
                        <a:pt x="135732" y="519113"/>
                      </a:lnTo>
                      <a:lnTo>
                        <a:pt x="109538" y="507206"/>
                      </a:lnTo>
                      <a:lnTo>
                        <a:pt x="78582" y="490538"/>
                      </a:lnTo>
                      <a:lnTo>
                        <a:pt x="69057" y="461963"/>
                      </a:lnTo>
                      <a:lnTo>
                        <a:pt x="52388" y="433388"/>
                      </a:lnTo>
                      <a:lnTo>
                        <a:pt x="45244" y="373856"/>
                      </a:lnTo>
                      <a:lnTo>
                        <a:pt x="21432" y="366713"/>
                      </a:lnTo>
                      <a:lnTo>
                        <a:pt x="14288" y="309563"/>
                      </a:lnTo>
                      <a:lnTo>
                        <a:pt x="2382" y="252413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60" name="Freeform 259"/>
                <p:cNvSpPr/>
                <p:nvPr/>
              </p:nvSpPr>
              <p:spPr>
                <a:xfrm>
                  <a:off x="4538287" y="5122375"/>
                  <a:ext cx="197764" cy="78598"/>
                </a:xfrm>
                <a:custGeom>
                  <a:avLst/>
                  <a:gdLst>
                    <a:gd name="connsiteX0" fmla="*/ 0 w 197643"/>
                    <a:gd name="connsiteY0" fmla="*/ 0 h 78581"/>
                    <a:gd name="connsiteX1" fmla="*/ 54768 w 197643"/>
                    <a:gd name="connsiteY1" fmla="*/ 7144 h 78581"/>
                    <a:gd name="connsiteX2" fmla="*/ 102393 w 197643"/>
                    <a:gd name="connsiteY2" fmla="*/ 16669 h 78581"/>
                    <a:gd name="connsiteX3" fmla="*/ 133350 w 197643"/>
                    <a:gd name="connsiteY3" fmla="*/ 35719 h 78581"/>
                    <a:gd name="connsiteX4" fmla="*/ 171450 w 197643"/>
                    <a:gd name="connsiteY4" fmla="*/ 52387 h 78581"/>
                    <a:gd name="connsiteX5" fmla="*/ 171450 w 197643"/>
                    <a:gd name="connsiteY5" fmla="*/ 52387 h 78581"/>
                    <a:gd name="connsiteX6" fmla="*/ 197643 w 197643"/>
                    <a:gd name="connsiteY6" fmla="*/ 78581 h 78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643" h="78581">
                      <a:moveTo>
                        <a:pt x="0" y="0"/>
                      </a:moveTo>
                      <a:lnTo>
                        <a:pt x="54768" y="7144"/>
                      </a:lnTo>
                      <a:lnTo>
                        <a:pt x="102393" y="16669"/>
                      </a:lnTo>
                      <a:lnTo>
                        <a:pt x="133350" y="35719"/>
                      </a:lnTo>
                      <a:lnTo>
                        <a:pt x="171450" y="52387"/>
                      </a:lnTo>
                      <a:lnTo>
                        <a:pt x="171450" y="52387"/>
                      </a:lnTo>
                      <a:lnTo>
                        <a:pt x="197643" y="78581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61" name="Freeform 260"/>
                <p:cNvSpPr/>
                <p:nvPr/>
              </p:nvSpPr>
              <p:spPr>
                <a:xfrm>
                  <a:off x="4525609" y="5124909"/>
                  <a:ext cx="215512" cy="91276"/>
                </a:xfrm>
                <a:custGeom>
                  <a:avLst/>
                  <a:gdLst>
                    <a:gd name="connsiteX0" fmla="*/ 0 w 197644"/>
                    <a:gd name="connsiteY0" fmla="*/ 0 h 92869"/>
                    <a:gd name="connsiteX1" fmla="*/ 16669 w 197644"/>
                    <a:gd name="connsiteY1" fmla="*/ 54769 h 92869"/>
                    <a:gd name="connsiteX2" fmla="*/ 47625 w 197644"/>
                    <a:gd name="connsiteY2" fmla="*/ 73819 h 92869"/>
                    <a:gd name="connsiteX3" fmla="*/ 73819 w 197644"/>
                    <a:gd name="connsiteY3" fmla="*/ 88106 h 92869"/>
                    <a:gd name="connsiteX4" fmla="*/ 116681 w 197644"/>
                    <a:gd name="connsiteY4" fmla="*/ 90488 h 92869"/>
                    <a:gd name="connsiteX5" fmla="*/ 154781 w 197644"/>
                    <a:gd name="connsiteY5" fmla="*/ 90488 h 92869"/>
                    <a:gd name="connsiteX6" fmla="*/ 183356 w 197644"/>
                    <a:gd name="connsiteY6" fmla="*/ 92869 h 92869"/>
                    <a:gd name="connsiteX7" fmla="*/ 197644 w 197644"/>
                    <a:gd name="connsiteY7" fmla="*/ 90488 h 92869"/>
                    <a:gd name="connsiteX8" fmla="*/ 195263 w 197644"/>
                    <a:gd name="connsiteY8" fmla="*/ 78581 h 92869"/>
                    <a:gd name="connsiteX0" fmla="*/ 0 w 197644"/>
                    <a:gd name="connsiteY0" fmla="*/ 0 h 92869"/>
                    <a:gd name="connsiteX1" fmla="*/ 4763 w 197644"/>
                    <a:gd name="connsiteY1" fmla="*/ 21431 h 92869"/>
                    <a:gd name="connsiteX2" fmla="*/ 16669 w 197644"/>
                    <a:gd name="connsiteY2" fmla="*/ 54769 h 92869"/>
                    <a:gd name="connsiteX3" fmla="*/ 47625 w 197644"/>
                    <a:gd name="connsiteY3" fmla="*/ 73819 h 92869"/>
                    <a:gd name="connsiteX4" fmla="*/ 73819 w 197644"/>
                    <a:gd name="connsiteY4" fmla="*/ 88106 h 92869"/>
                    <a:gd name="connsiteX5" fmla="*/ 116681 w 197644"/>
                    <a:gd name="connsiteY5" fmla="*/ 90488 h 92869"/>
                    <a:gd name="connsiteX6" fmla="*/ 154781 w 197644"/>
                    <a:gd name="connsiteY6" fmla="*/ 90488 h 92869"/>
                    <a:gd name="connsiteX7" fmla="*/ 183356 w 197644"/>
                    <a:gd name="connsiteY7" fmla="*/ 92869 h 92869"/>
                    <a:gd name="connsiteX8" fmla="*/ 197644 w 197644"/>
                    <a:gd name="connsiteY8" fmla="*/ 90488 h 92869"/>
                    <a:gd name="connsiteX9" fmla="*/ 195263 w 197644"/>
                    <a:gd name="connsiteY9" fmla="*/ 78581 h 92869"/>
                    <a:gd name="connsiteX0" fmla="*/ 16668 w 214312"/>
                    <a:gd name="connsiteY0" fmla="*/ 0 h 92869"/>
                    <a:gd name="connsiteX1" fmla="*/ 0 w 214312"/>
                    <a:gd name="connsiteY1" fmla="*/ 28574 h 92869"/>
                    <a:gd name="connsiteX2" fmla="*/ 33337 w 214312"/>
                    <a:gd name="connsiteY2" fmla="*/ 54769 h 92869"/>
                    <a:gd name="connsiteX3" fmla="*/ 64293 w 214312"/>
                    <a:gd name="connsiteY3" fmla="*/ 73819 h 92869"/>
                    <a:gd name="connsiteX4" fmla="*/ 90487 w 214312"/>
                    <a:gd name="connsiteY4" fmla="*/ 88106 h 92869"/>
                    <a:gd name="connsiteX5" fmla="*/ 133349 w 214312"/>
                    <a:gd name="connsiteY5" fmla="*/ 90488 h 92869"/>
                    <a:gd name="connsiteX6" fmla="*/ 171449 w 214312"/>
                    <a:gd name="connsiteY6" fmla="*/ 90488 h 92869"/>
                    <a:gd name="connsiteX7" fmla="*/ 200024 w 214312"/>
                    <a:gd name="connsiteY7" fmla="*/ 92869 h 92869"/>
                    <a:gd name="connsiteX8" fmla="*/ 214312 w 214312"/>
                    <a:gd name="connsiteY8" fmla="*/ 90488 h 92869"/>
                    <a:gd name="connsiteX9" fmla="*/ 211931 w 214312"/>
                    <a:gd name="connsiteY9" fmla="*/ 78581 h 9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4312" h="92869">
                      <a:moveTo>
                        <a:pt x="16668" y="0"/>
                      </a:moveTo>
                      <a:lnTo>
                        <a:pt x="0" y="28574"/>
                      </a:lnTo>
                      <a:lnTo>
                        <a:pt x="33337" y="54769"/>
                      </a:lnTo>
                      <a:lnTo>
                        <a:pt x="64293" y="73819"/>
                      </a:lnTo>
                      <a:lnTo>
                        <a:pt x="90487" y="88106"/>
                      </a:lnTo>
                      <a:lnTo>
                        <a:pt x="133349" y="90488"/>
                      </a:lnTo>
                      <a:lnTo>
                        <a:pt x="171449" y="90488"/>
                      </a:lnTo>
                      <a:lnTo>
                        <a:pt x="200024" y="92869"/>
                      </a:lnTo>
                      <a:lnTo>
                        <a:pt x="214312" y="90488"/>
                      </a:lnTo>
                      <a:lnTo>
                        <a:pt x="211931" y="78581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62" name="Freeform 261"/>
                <p:cNvSpPr/>
                <p:nvPr/>
              </p:nvSpPr>
              <p:spPr>
                <a:xfrm>
                  <a:off x="4378554" y="5578754"/>
                  <a:ext cx="276363" cy="294111"/>
                </a:xfrm>
                <a:custGeom>
                  <a:avLst/>
                  <a:gdLst>
                    <a:gd name="connsiteX0" fmla="*/ 276225 w 276225"/>
                    <a:gd name="connsiteY0" fmla="*/ 0 h 292894"/>
                    <a:gd name="connsiteX1" fmla="*/ 223837 w 276225"/>
                    <a:gd name="connsiteY1" fmla="*/ 4762 h 292894"/>
                    <a:gd name="connsiteX2" fmla="*/ 173831 w 276225"/>
                    <a:gd name="connsiteY2" fmla="*/ 19050 h 292894"/>
                    <a:gd name="connsiteX3" fmla="*/ 138112 w 276225"/>
                    <a:gd name="connsiteY3" fmla="*/ 23812 h 292894"/>
                    <a:gd name="connsiteX4" fmla="*/ 97631 w 276225"/>
                    <a:gd name="connsiteY4" fmla="*/ 26194 h 292894"/>
                    <a:gd name="connsiteX5" fmla="*/ 64294 w 276225"/>
                    <a:gd name="connsiteY5" fmla="*/ 28575 h 292894"/>
                    <a:gd name="connsiteX6" fmla="*/ 38100 w 276225"/>
                    <a:gd name="connsiteY6" fmla="*/ 52387 h 292894"/>
                    <a:gd name="connsiteX7" fmla="*/ 11906 w 276225"/>
                    <a:gd name="connsiteY7" fmla="*/ 85725 h 292894"/>
                    <a:gd name="connsiteX8" fmla="*/ 2381 w 276225"/>
                    <a:gd name="connsiteY8" fmla="*/ 147637 h 292894"/>
                    <a:gd name="connsiteX9" fmla="*/ 2381 w 276225"/>
                    <a:gd name="connsiteY9" fmla="*/ 166687 h 292894"/>
                    <a:gd name="connsiteX10" fmla="*/ 2381 w 276225"/>
                    <a:gd name="connsiteY10" fmla="*/ 190500 h 292894"/>
                    <a:gd name="connsiteX11" fmla="*/ 0 w 276225"/>
                    <a:gd name="connsiteY11" fmla="*/ 269081 h 292894"/>
                    <a:gd name="connsiteX12" fmla="*/ 0 w 276225"/>
                    <a:gd name="connsiteY12" fmla="*/ 292894 h 29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6225" h="292894">
                      <a:moveTo>
                        <a:pt x="276225" y="0"/>
                      </a:moveTo>
                      <a:lnTo>
                        <a:pt x="223837" y="4762"/>
                      </a:lnTo>
                      <a:lnTo>
                        <a:pt x="173831" y="19050"/>
                      </a:lnTo>
                      <a:lnTo>
                        <a:pt x="138112" y="23812"/>
                      </a:lnTo>
                      <a:lnTo>
                        <a:pt x="97631" y="26194"/>
                      </a:lnTo>
                      <a:lnTo>
                        <a:pt x="64294" y="28575"/>
                      </a:lnTo>
                      <a:lnTo>
                        <a:pt x="38100" y="52387"/>
                      </a:lnTo>
                      <a:lnTo>
                        <a:pt x="11906" y="85725"/>
                      </a:lnTo>
                      <a:lnTo>
                        <a:pt x="2381" y="147637"/>
                      </a:lnTo>
                      <a:lnTo>
                        <a:pt x="2381" y="166687"/>
                      </a:lnTo>
                      <a:lnTo>
                        <a:pt x="2381" y="190500"/>
                      </a:lnTo>
                      <a:cubicBezTo>
                        <a:pt x="1587" y="216694"/>
                        <a:pt x="794" y="242887"/>
                        <a:pt x="0" y="269081"/>
                      </a:cubicBezTo>
                      <a:lnTo>
                        <a:pt x="0" y="292894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63" name="Freeform 262"/>
                <p:cNvSpPr/>
                <p:nvPr/>
              </p:nvSpPr>
              <p:spPr>
                <a:xfrm>
                  <a:off x="3813154" y="5528045"/>
                  <a:ext cx="603432" cy="469055"/>
                </a:xfrm>
                <a:custGeom>
                  <a:avLst/>
                  <a:gdLst>
                    <a:gd name="connsiteX0" fmla="*/ 545307 w 604838"/>
                    <a:gd name="connsiteY0" fmla="*/ 335756 h 466725"/>
                    <a:gd name="connsiteX1" fmla="*/ 545307 w 604838"/>
                    <a:gd name="connsiteY1" fmla="*/ 278606 h 466725"/>
                    <a:gd name="connsiteX2" fmla="*/ 550069 w 604838"/>
                    <a:gd name="connsiteY2" fmla="*/ 245268 h 466725"/>
                    <a:gd name="connsiteX3" fmla="*/ 554832 w 604838"/>
                    <a:gd name="connsiteY3" fmla="*/ 223837 h 466725"/>
                    <a:gd name="connsiteX4" fmla="*/ 554832 w 604838"/>
                    <a:gd name="connsiteY4" fmla="*/ 190500 h 466725"/>
                    <a:gd name="connsiteX5" fmla="*/ 557213 w 604838"/>
                    <a:gd name="connsiteY5" fmla="*/ 161925 h 466725"/>
                    <a:gd name="connsiteX6" fmla="*/ 569119 w 604838"/>
                    <a:gd name="connsiteY6" fmla="*/ 133350 h 466725"/>
                    <a:gd name="connsiteX7" fmla="*/ 578644 w 604838"/>
                    <a:gd name="connsiteY7" fmla="*/ 119062 h 466725"/>
                    <a:gd name="connsiteX8" fmla="*/ 604838 w 604838"/>
                    <a:gd name="connsiteY8" fmla="*/ 76200 h 466725"/>
                    <a:gd name="connsiteX9" fmla="*/ 581025 w 604838"/>
                    <a:gd name="connsiteY9" fmla="*/ 76200 h 466725"/>
                    <a:gd name="connsiteX10" fmla="*/ 550069 w 604838"/>
                    <a:gd name="connsiteY10" fmla="*/ 76200 h 466725"/>
                    <a:gd name="connsiteX11" fmla="*/ 490538 w 604838"/>
                    <a:gd name="connsiteY11" fmla="*/ 59531 h 466725"/>
                    <a:gd name="connsiteX12" fmla="*/ 464344 w 604838"/>
                    <a:gd name="connsiteY12" fmla="*/ 42862 h 466725"/>
                    <a:gd name="connsiteX13" fmla="*/ 435769 w 604838"/>
                    <a:gd name="connsiteY13" fmla="*/ 26193 h 466725"/>
                    <a:gd name="connsiteX14" fmla="*/ 416719 w 604838"/>
                    <a:gd name="connsiteY14" fmla="*/ 4762 h 466725"/>
                    <a:gd name="connsiteX15" fmla="*/ 388144 w 604838"/>
                    <a:gd name="connsiteY15" fmla="*/ 0 h 466725"/>
                    <a:gd name="connsiteX16" fmla="*/ 369094 w 604838"/>
                    <a:gd name="connsiteY16" fmla="*/ 0 h 466725"/>
                    <a:gd name="connsiteX17" fmla="*/ 345282 w 604838"/>
                    <a:gd name="connsiteY17" fmla="*/ 0 h 466725"/>
                    <a:gd name="connsiteX18" fmla="*/ 323850 w 604838"/>
                    <a:gd name="connsiteY18" fmla="*/ 14287 h 466725"/>
                    <a:gd name="connsiteX19" fmla="*/ 307182 w 604838"/>
                    <a:gd name="connsiteY19" fmla="*/ 30956 h 466725"/>
                    <a:gd name="connsiteX20" fmla="*/ 302419 w 604838"/>
                    <a:gd name="connsiteY20" fmla="*/ 57150 h 466725"/>
                    <a:gd name="connsiteX21" fmla="*/ 307182 w 604838"/>
                    <a:gd name="connsiteY21" fmla="*/ 85725 h 466725"/>
                    <a:gd name="connsiteX22" fmla="*/ 338138 w 604838"/>
                    <a:gd name="connsiteY22" fmla="*/ 130968 h 466725"/>
                    <a:gd name="connsiteX23" fmla="*/ 359569 w 604838"/>
                    <a:gd name="connsiteY23" fmla="*/ 154781 h 466725"/>
                    <a:gd name="connsiteX24" fmla="*/ 397669 w 604838"/>
                    <a:gd name="connsiteY24" fmla="*/ 169068 h 466725"/>
                    <a:gd name="connsiteX25" fmla="*/ 423863 w 604838"/>
                    <a:gd name="connsiteY25" fmla="*/ 176212 h 466725"/>
                    <a:gd name="connsiteX26" fmla="*/ 457200 w 604838"/>
                    <a:gd name="connsiteY26" fmla="*/ 166687 h 466725"/>
                    <a:gd name="connsiteX27" fmla="*/ 490538 w 604838"/>
                    <a:gd name="connsiteY27" fmla="*/ 164306 h 466725"/>
                    <a:gd name="connsiteX28" fmla="*/ 511969 w 604838"/>
                    <a:gd name="connsiteY28" fmla="*/ 171450 h 466725"/>
                    <a:gd name="connsiteX29" fmla="*/ 521494 w 604838"/>
                    <a:gd name="connsiteY29" fmla="*/ 190500 h 466725"/>
                    <a:gd name="connsiteX30" fmla="*/ 528638 w 604838"/>
                    <a:gd name="connsiteY30" fmla="*/ 214312 h 466725"/>
                    <a:gd name="connsiteX31" fmla="*/ 516732 w 604838"/>
                    <a:gd name="connsiteY31" fmla="*/ 235743 h 466725"/>
                    <a:gd name="connsiteX32" fmla="*/ 490538 w 604838"/>
                    <a:gd name="connsiteY32" fmla="*/ 209550 h 466725"/>
                    <a:gd name="connsiteX33" fmla="*/ 464344 w 604838"/>
                    <a:gd name="connsiteY33" fmla="*/ 202406 h 466725"/>
                    <a:gd name="connsiteX34" fmla="*/ 435769 w 604838"/>
                    <a:gd name="connsiteY34" fmla="*/ 200025 h 466725"/>
                    <a:gd name="connsiteX35" fmla="*/ 402432 w 604838"/>
                    <a:gd name="connsiteY35" fmla="*/ 204787 h 466725"/>
                    <a:gd name="connsiteX36" fmla="*/ 388144 w 604838"/>
                    <a:gd name="connsiteY36" fmla="*/ 211931 h 466725"/>
                    <a:gd name="connsiteX37" fmla="*/ 364332 w 604838"/>
                    <a:gd name="connsiteY37" fmla="*/ 207168 h 466725"/>
                    <a:gd name="connsiteX38" fmla="*/ 347663 w 604838"/>
                    <a:gd name="connsiteY38" fmla="*/ 219075 h 466725"/>
                    <a:gd name="connsiteX39" fmla="*/ 338138 w 604838"/>
                    <a:gd name="connsiteY39" fmla="*/ 219075 h 466725"/>
                    <a:gd name="connsiteX40" fmla="*/ 319088 w 604838"/>
                    <a:gd name="connsiteY40" fmla="*/ 192881 h 466725"/>
                    <a:gd name="connsiteX41" fmla="*/ 302419 w 604838"/>
                    <a:gd name="connsiteY41" fmla="*/ 176212 h 466725"/>
                    <a:gd name="connsiteX42" fmla="*/ 271463 w 604838"/>
                    <a:gd name="connsiteY42" fmla="*/ 169068 h 466725"/>
                    <a:gd name="connsiteX43" fmla="*/ 216694 w 604838"/>
                    <a:gd name="connsiteY43" fmla="*/ 180975 h 466725"/>
                    <a:gd name="connsiteX44" fmla="*/ 178594 w 604838"/>
                    <a:gd name="connsiteY44" fmla="*/ 197643 h 466725"/>
                    <a:gd name="connsiteX45" fmla="*/ 130969 w 604838"/>
                    <a:gd name="connsiteY45" fmla="*/ 214312 h 466725"/>
                    <a:gd name="connsiteX46" fmla="*/ 95250 w 604838"/>
                    <a:gd name="connsiteY46" fmla="*/ 219075 h 466725"/>
                    <a:gd name="connsiteX47" fmla="*/ 57150 w 604838"/>
                    <a:gd name="connsiteY47" fmla="*/ 230981 h 466725"/>
                    <a:gd name="connsiteX48" fmla="*/ 21432 w 604838"/>
                    <a:gd name="connsiteY48" fmla="*/ 245268 h 466725"/>
                    <a:gd name="connsiteX49" fmla="*/ 0 w 604838"/>
                    <a:gd name="connsiteY49" fmla="*/ 257175 h 466725"/>
                    <a:gd name="connsiteX50" fmla="*/ 0 w 604838"/>
                    <a:gd name="connsiteY50" fmla="*/ 269081 h 466725"/>
                    <a:gd name="connsiteX51" fmla="*/ 7144 w 604838"/>
                    <a:gd name="connsiteY51" fmla="*/ 295275 h 466725"/>
                    <a:gd name="connsiteX52" fmla="*/ 47625 w 604838"/>
                    <a:gd name="connsiteY52" fmla="*/ 323850 h 466725"/>
                    <a:gd name="connsiteX53" fmla="*/ 92869 w 604838"/>
                    <a:gd name="connsiteY53" fmla="*/ 342900 h 466725"/>
                    <a:gd name="connsiteX54" fmla="*/ 102394 w 604838"/>
                    <a:gd name="connsiteY54" fmla="*/ 373856 h 466725"/>
                    <a:gd name="connsiteX55" fmla="*/ 130969 w 604838"/>
                    <a:gd name="connsiteY55" fmla="*/ 402431 h 466725"/>
                    <a:gd name="connsiteX56" fmla="*/ 164307 w 604838"/>
                    <a:gd name="connsiteY56" fmla="*/ 414337 h 466725"/>
                    <a:gd name="connsiteX57" fmla="*/ 188119 w 604838"/>
                    <a:gd name="connsiteY57" fmla="*/ 450056 h 466725"/>
                    <a:gd name="connsiteX58" fmla="*/ 200025 w 604838"/>
                    <a:gd name="connsiteY58" fmla="*/ 466725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604838" h="466725">
                      <a:moveTo>
                        <a:pt x="545307" y="335756"/>
                      </a:moveTo>
                      <a:lnTo>
                        <a:pt x="545307" y="278606"/>
                      </a:lnTo>
                      <a:lnTo>
                        <a:pt x="550069" y="245268"/>
                      </a:lnTo>
                      <a:lnTo>
                        <a:pt x="554832" y="223837"/>
                      </a:lnTo>
                      <a:lnTo>
                        <a:pt x="554832" y="190500"/>
                      </a:lnTo>
                      <a:lnTo>
                        <a:pt x="557213" y="161925"/>
                      </a:lnTo>
                      <a:lnTo>
                        <a:pt x="569119" y="133350"/>
                      </a:lnTo>
                      <a:lnTo>
                        <a:pt x="578644" y="119062"/>
                      </a:lnTo>
                      <a:lnTo>
                        <a:pt x="604838" y="76200"/>
                      </a:lnTo>
                      <a:lnTo>
                        <a:pt x="581025" y="76200"/>
                      </a:lnTo>
                      <a:lnTo>
                        <a:pt x="550069" y="76200"/>
                      </a:lnTo>
                      <a:lnTo>
                        <a:pt x="490538" y="59531"/>
                      </a:lnTo>
                      <a:lnTo>
                        <a:pt x="464344" y="42862"/>
                      </a:lnTo>
                      <a:lnTo>
                        <a:pt x="435769" y="26193"/>
                      </a:lnTo>
                      <a:lnTo>
                        <a:pt x="416719" y="4762"/>
                      </a:lnTo>
                      <a:lnTo>
                        <a:pt x="388144" y="0"/>
                      </a:lnTo>
                      <a:lnTo>
                        <a:pt x="369094" y="0"/>
                      </a:lnTo>
                      <a:lnTo>
                        <a:pt x="345282" y="0"/>
                      </a:lnTo>
                      <a:lnTo>
                        <a:pt x="323850" y="14287"/>
                      </a:lnTo>
                      <a:lnTo>
                        <a:pt x="307182" y="30956"/>
                      </a:lnTo>
                      <a:lnTo>
                        <a:pt x="302419" y="57150"/>
                      </a:lnTo>
                      <a:lnTo>
                        <a:pt x="307182" y="85725"/>
                      </a:lnTo>
                      <a:lnTo>
                        <a:pt x="338138" y="130968"/>
                      </a:lnTo>
                      <a:lnTo>
                        <a:pt x="359569" y="154781"/>
                      </a:lnTo>
                      <a:lnTo>
                        <a:pt x="397669" y="169068"/>
                      </a:lnTo>
                      <a:lnTo>
                        <a:pt x="423863" y="176212"/>
                      </a:lnTo>
                      <a:lnTo>
                        <a:pt x="457200" y="166687"/>
                      </a:lnTo>
                      <a:lnTo>
                        <a:pt x="490538" y="164306"/>
                      </a:lnTo>
                      <a:lnTo>
                        <a:pt x="511969" y="171450"/>
                      </a:lnTo>
                      <a:lnTo>
                        <a:pt x="521494" y="190500"/>
                      </a:lnTo>
                      <a:lnTo>
                        <a:pt x="528638" y="214312"/>
                      </a:lnTo>
                      <a:lnTo>
                        <a:pt x="516732" y="235743"/>
                      </a:lnTo>
                      <a:lnTo>
                        <a:pt x="490538" y="209550"/>
                      </a:lnTo>
                      <a:lnTo>
                        <a:pt x="464344" y="202406"/>
                      </a:lnTo>
                      <a:lnTo>
                        <a:pt x="435769" y="200025"/>
                      </a:lnTo>
                      <a:lnTo>
                        <a:pt x="402432" y="204787"/>
                      </a:lnTo>
                      <a:lnTo>
                        <a:pt x="388144" y="211931"/>
                      </a:lnTo>
                      <a:lnTo>
                        <a:pt x="364332" y="207168"/>
                      </a:lnTo>
                      <a:lnTo>
                        <a:pt x="347663" y="219075"/>
                      </a:lnTo>
                      <a:lnTo>
                        <a:pt x="338138" y="219075"/>
                      </a:lnTo>
                      <a:lnTo>
                        <a:pt x="319088" y="192881"/>
                      </a:lnTo>
                      <a:lnTo>
                        <a:pt x="302419" y="176212"/>
                      </a:lnTo>
                      <a:lnTo>
                        <a:pt x="271463" y="169068"/>
                      </a:lnTo>
                      <a:lnTo>
                        <a:pt x="216694" y="180975"/>
                      </a:lnTo>
                      <a:lnTo>
                        <a:pt x="178594" y="197643"/>
                      </a:lnTo>
                      <a:lnTo>
                        <a:pt x="130969" y="214312"/>
                      </a:lnTo>
                      <a:lnTo>
                        <a:pt x="95250" y="219075"/>
                      </a:lnTo>
                      <a:lnTo>
                        <a:pt x="57150" y="230981"/>
                      </a:lnTo>
                      <a:lnTo>
                        <a:pt x="21432" y="245268"/>
                      </a:lnTo>
                      <a:lnTo>
                        <a:pt x="0" y="257175"/>
                      </a:lnTo>
                      <a:lnTo>
                        <a:pt x="0" y="269081"/>
                      </a:lnTo>
                      <a:lnTo>
                        <a:pt x="7144" y="295275"/>
                      </a:lnTo>
                      <a:lnTo>
                        <a:pt x="47625" y="323850"/>
                      </a:lnTo>
                      <a:lnTo>
                        <a:pt x="92869" y="342900"/>
                      </a:lnTo>
                      <a:lnTo>
                        <a:pt x="102394" y="373856"/>
                      </a:lnTo>
                      <a:lnTo>
                        <a:pt x="130969" y="402431"/>
                      </a:lnTo>
                      <a:lnTo>
                        <a:pt x="164307" y="414337"/>
                      </a:lnTo>
                      <a:lnTo>
                        <a:pt x="188119" y="450056"/>
                      </a:lnTo>
                      <a:lnTo>
                        <a:pt x="200025" y="466725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64" name="Freeform 263"/>
                <p:cNvSpPr/>
                <p:nvPr/>
              </p:nvSpPr>
              <p:spPr>
                <a:xfrm>
                  <a:off x="4008381" y="5992029"/>
                  <a:ext cx="517228" cy="172410"/>
                </a:xfrm>
                <a:custGeom>
                  <a:avLst/>
                  <a:gdLst>
                    <a:gd name="connsiteX0" fmla="*/ 0 w 519112"/>
                    <a:gd name="connsiteY0" fmla="*/ 0 h 173831"/>
                    <a:gd name="connsiteX1" fmla="*/ 35719 w 519112"/>
                    <a:gd name="connsiteY1" fmla="*/ 50006 h 173831"/>
                    <a:gd name="connsiteX2" fmla="*/ 92869 w 519112"/>
                    <a:gd name="connsiteY2" fmla="*/ 57150 h 173831"/>
                    <a:gd name="connsiteX3" fmla="*/ 133350 w 519112"/>
                    <a:gd name="connsiteY3" fmla="*/ 66675 h 173831"/>
                    <a:gd name="connsiteX4" fmla="*/ 154781 w 519112"/>
                    <a:gd name="connsiteY4" fmla="*/ 73819 h 173831"/>
                    <a:gd name="connsiteX5" fmla="*/ 195262 w 519112"/>
                    <a:gd name="connsiteY5" fmla="*/ 61913 h 173831"/>
                    <a:gd name="connsiteX6" fmla="*/ 240506 w 519112"/>
                    <a:gd name="connsiteY6" fmla="*/ 78581 h 173831"/>
                    <a:gd name="connsiteX7" fmla="*/ 264319 w 519112"/>
                    <a:gd name="connsiteY7" fmla="*/ 71438 h 173831"/>
                    <a:gd name="connsiteX8" fmla="*/ 311944 w 519112"/>
                    <a:gd name="connsiteY8" fmla="*/ 97631 h 173831"/>
                    <a:gd name="connsiteX9" fmla="*/ 350044 w 519112"/>
                    <a:gd name="connsiteY9" fmla="*/ 128588 h 173831"/>
                    <a:gd name="connsiteX10" fmla="*/ 378619 w 519112"/>
                    <a:gd name="connsiteY10" fmla="*/ 135731 h 173831"/>
                    <a:gd name="connsiteX11" fmla="*/ 414337 w 519112"/>
                    <a:gd name="connsiteY11" fmla="*/ 109538 h 173831"/>
                    <a:gd name="connsiteX12" fmla="*/ 438150 w 519112"/>
                    <a:gd name="connsiteY12" fmla="*/ 114300 h 173831"/>
                    <a:gd name="connsiteX13" fmla="*/ 459581 w 519112"/>
                    <a:gd name="connsiteY13" fmla="*/ 128588 h 173831"/>
                    <a:gd name="connsiteX14" fmla="*/ 478631 w 519112"/>
                    <a:gd name="connsiteY14" fmla="*/ 140494 h 173831"/>
                    <a:gd name="connsiteX15" fmla="*/ 478631 w 519112"/>
                    <a:gd name="connsiteY15" fmla="*/ 140494 h 173831"/>
                    <a:gd name="connsiteX16" fmla="*/ 509587 w 519112"/>
                    <a:gd name="connsiteY16" fmla="*/ 154781 h 173831"/>
                    <a:gd name="connsiteX17" fmla="*/ 519112 w 519112"/>
                    <a:gd name="connsiteY17" fmla="*/ 173831 h 173831"/>
                    <a:gd name="connsiteX0" fmla="*/ 0 w 519112"/>
                    <a:gd name="connsiteY0" fmla="*/ 0 h 173831"/>
                    <a:gd name="connsiteX1" fmla="*/ 35719 w 519112"/>
                    <a:gd name="connsiteY1" fmla="*/ 50006 h 173831"/>
                    <a:gd name="connsiteX2" fmla="*/ 92869 w 519112"/>
                    <a:gd name="connsiteY2" fmla="*/ 57150 h 173831"/>
                    <a:gd name="connsiteX3" fmla="*/ 133350 w 519112"/>
                    <a:gd name="connsiteY3" fmla="*/ 66675 h 173831"/>
                    <a:gd name="connsiteX4" fmla="*/ 154781 w 519112"/>
                    <a:gd name="connsiteY4" fmla="*/ 73819 h 173831"/>
                    <a:gd name="connsiteX5" fmla="*/ 195262 w 519112"/>
                    <a:gd name="connsiteY5" fmla="*/ 61913 h 173831"/>
                    <a:gd name="connsiteX6" fmla="*/ 240506 w 519112"/>
                    <a:gd name="connsiteY6" fmla="*/ 78581 h 173831"/>
                    <a:gd name="connsiteX7" fmla="*/ 264319 w 519112"/>
                    <a:gd name="connsiteY7" fmla="*/ 71438 h 173831"/>
                    <a:gd name="connsiteX8" fmla="*/ 311944 w 519112"/>
                    <a:gd name="connsiteY8" fmla="*/ 97631 h 173831"/>
                    <a:gd name="connsiteX9" fmla="*/ 350044 w 519112"/>
                    <a:gd name="connsiteY9" fmla="*/ 128588 h 173831"/>
                    <a:gd name="connsiteX10" fmla="*/ 378619 w 519112"/>
                    <a:gd name="connsiteY10" fmla="*/ 135731 h 173831"/>
                    <a:gd name="connsiteX11" fmla="*/ 397668 w 519112"/>
                    <a:gd name="connsiteY11" fmla="*/ 109538 h 173831"/>
                    <a:gd name="connsiteX12" fmla="*/ 438150 w 519112"/>
                    <a:gd name="connsiteY12" fmla="*/ 114300 h 173831"/>
                    <a:gd name="connsiteX13" fmla="*/ 459581 w 519112"/>
                    <a:gd name="connsiteY13" fmla="*/ 128588 h 173831"/>
                    <a:gd name="connsiteX14" fmla="*/ 478631 w 519112"/>
                    <a:gd name="connsiteY14" fmla="*/ 140494 h 173831"/>
                    <a:gd name="connsiteX15" fmla="*/ 478631 w 519112"/>
                    <a:gd name="connsiteY15" fmla="*/ 140494 h 173831"/>
                    <a:gd name="connsiteX16" fmla="*/ 509587 w 519112"/>
                    <a:gd name="connsiteY16" fmla="*/ 154781 h 173831"/>
                    <a:gd name="connsiteX17" fmla="*/ 519112 w 519112"/>
                    <a:gd name="connsiteY17" fmla="*/ 173831 h 173831"/>
                    <a:gd name="connsiteX0" fmla="*/ 0 w 519112"/>
                    <a:gd name="connsiteY0" fmla="*/ 0 h 173831"/>
                    <a:gd name="connsiteX1" fmla="*/ 35719 w 519112"/>
                    <a:gd name="connsiteY1" fmla="*/ 50006 h 173831"/>
                    <a:gd name="connsiteX2" fmla="*/ 92869 w 519112"/>
                    <a:gd name="connsiteY2" fmla="*/ 57150 h 173831"/>
                    <a:gd name="connsiteX3" fmla="*/ 133350 w 519112"/>
                    <a:gd name="connsiteY3" fmla="*/ 66675 h 173831"/>
                    <a:gd name="connsiteX4" fmla="*/ 154781 w 519112"/>
                    <a:gd name="connsiteY4" fmla="*/ 73819 h 173831"/>
                    <a:gd name="connsiteX5" fmla="*/ 195262 w 519112"/>
                    <a:gd name="connsiteY5" fmla="*/ 61913 h 173831"/>
                    <a:gd name="connsiteX6" fmla="*/ 240506 w 519112"/>
                    <a:gd name="connsiteY6" fmla="*/ 78581 h 173831"/>
                    <a:gd name="connsiteX7" fmla="*/ 264319 w 519112"/>
                    <a:gd name="connsiteY7" fmla="*/ 71438 h 173831"/>
                    <a:gd name="connsiteX8" fmla="*/ 311944 w 519112"/>
                    <a:gd name="connsiteY8" fmla="*/ 97631 h 173831"/>
                    <a:gd name="connsiteX9" fmla="*/ 350044 w 519112"/>
                    <a:gd name="connsiteY9" fmla="*/ 128588 h 173831"/>
                    <a:gd name="connsiteX10" fmla="*/ 373856 w 519112"/>
                    <a:gd name="connsiteY10" fmla="*/ 123825 h 173831"/>
                    <a:gd name="connsiteX11" fmla="*/ 397668 w 519112"/>
                    <a:gd name="connsiteY11" fmla="*/ 109538 h 173831"/>
                    <a:gd name="connsiteX12" fmla="*/ 438150 w 519112"/>
                    <a:gd name="connsiteY12" fmla="*/ 114300 h 173831"/>
                    <a:gd name="connsiteX13" fmla="*/ 459581 w 519112"/>
                    <a:gd name="connsiteY13" fmla="*/ 128588 h 173831"/>
                    <a:gd name="connsiteX14" fmla="*/ 478631 w 519112"/>
                    <a:gd name="connsiteY14" fmla="*/ 140494 h 173831"/>
                    <a:gd name="connsiteX15" fmla="*/ 478631 w 519112"/>
                    <a:gd name="connsiteY15" fmla="*/ 140494 h 173831"/>
                    <a:gd name="connsiteX16" fmla="*/ 509587 w 519112"/>
                    <a:gd name="connsiteY16" fmla="*/ 154781 h 173831"/>
                    <a:gd name="connsiteX17" fmla="*/ 519112 w 519112"/>
                    <a:gd name="connsiteY17" fmla="*/ 173831 h 173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19112" h="173831">
                      <a:moveTo>
                        <a:pt x="0" y="0"/>
                      </a:moveTo>
                      <a:lnTo>
                        <a:pt x="35719" y="50006"/>
                      </a:lnTo>
                      <a:lnTo>
                        <a:pt x="92869" y="57150"/>
                      </a:lnTo>
                      <a:lnTo>
                        <a:pt x="133350" y="66675"/>
                      </a:lnTo>
                      <a:lnTo>
                        <a:pt x="154781" y="73819"/>
                      </a:lnTo>
                      <a:lnTo>
                        <a:pt x="195262" y="61913"/>
                      </a:lnTo>
                      <a:lnTo>
                        <a:pt x="240506" y="78581"/>
                      </a:lnTo>
                      <a:lnTo>
                        <a:pt x="264319" y="71438"/>
                      </a:lnTo>
                      <a:lnTo>
                        <a:pt x="311944" y="97631"/>
                      </a:lnTo>
                      <a:lnTo>
                        <a:pt x="350044" y="128588"/>
                      </a:lnTo>
                      <a:lnTo>
                        <a:pt x="373856" y="123825"/>
                      </a:lnTo>
                      <a:lnTo>
                        <a:pt x="397668" y="109538"/>
                      </a:lnTo>
                      <a:lnTo>
                        <a:pt x="438150" y="114300"/>
                      </a:lnTo>
                      <a:lnTo>
                        <a:pt x="459581" y="128588"/>
                      </a:lnTo>
                      <a:lnTo>
                        <a:pt x="478631" y="140494"/>
                      </a:lnTo>
                      <a:lnTo>
                        <a:pt x="478631" y="140494"/>
                      </a:lnTo>
                      <a:lnTo>
                        <a:pt x="509587" y="154781"/>
                      </a:lnTo>
                      <a:lnTo>
                        <a:pt x="519112" y="173831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65" name="Freeform 264"/>
                <p:cNvSpPr/>
                <p:nvPr/>
              </p:nvSpPr>
              <p:spPr>
                <a:xfrm>
                  <a:off x="3524115" y="5391131"/>
                  <a:ext cx="740346" cy="783450"/>
                </a:xfrm>
                <a:custGeom>
                  <a:avLst/>
                  <a:gdLst>
                    <a:gd name="connsiteX0" fmla="*/ 466725 w 740569"/>
                    <a:gd name="connsiteY0" fmla="*/ 783431 h 783431"/>
                    <a:gd name="connsiteX1" fmla="*/ 428625 w 740569"/>
                    <a:gd name="connsiteY1" fmla="*/ 733425 h 783431"/>
                    <a:gd name="connsiteX2" fmla="*/ 376238 w 740569"/>
                    <a:gd name="connsiteY2" fmla="*/ 695325 h 783431"/>
                    <a:gd name="connsiteX3" fmla="*/ 326231 w 740569"/>
                    <a:gd name="connsiteY3" fmla="*/ 671513 h 783431"/>
                    <a:gd name="connsiteX4" fmla="*/ 283369 w 740569"/>
                    <a:gd name="connsiteY4" fmla="*/ 650081 h 783431"/>
                    <a:gd name="connsiteX5" fmla="*/ 240506 w 740569"/>
                    <a:gd name="connsiteY5" fmla="*/ 635794 h 783431"/>
                    <a:gd name="connsiteX6" fmla="*/ 192881 w 740569"/>
                    <a:gd name="connsiteY6" fmla="*/ 645319 h 783431"/>
                    <a:gd name="connsiteX7" fmla="*/ 183356 w 740569"/>
                    <a:gd name="connsiteY7" fmla="*/ 645319 h 783431"/>
                    <a:gd name="connsiteX8" fmla="*/ 154781 w 740569"/>
                    <a:gd name="connsiteY8" fmla="*/ 607219 h 783431"/>
                    <a:gd name="connsiteX9" fmla="*/ 135731 w 740569"/>
                    <a:gd name="connsiteY9" fmla="*/ 585788 h 783431"/>
                    <a:gd name="connsiteX10" fmla="*/ 123825 w 740569"/>
                    <a:gd name="connsiteY10" fmla="*/ 583406 h 783431"/>
                    <a:gd name="connsiteX11" fmla="*/ 109538 w 740569"/>
                    <a:gd name="connsiteY11" fmla="*/ 581025 h 783431"/>
                    <a:gd name="connsiteX12" fmla="*/ 80963 w 740569"/>
                    <a:gd name="connsiteY12" fmla="*/ 581025 h 783431"/>
                    <a:gd name="connsiteX13" fmla="*/ 35719 w 740569"/>
                    <a:gd name="connsiteY13" fmla="*/ 592931 h 783431"/>
                    <a:gd name="connsiteX14" fmla="*/ 7144 w 740569"/>
                    <a:gd name="connsiteY14" fmla="*/ 592931 h 783431"/>
                    <a:gd name="connsiteX15" fmla="*/ 7144 w 740569"/>
                    <a:gd name="connsiteY15" fmla="*/ 592931 h 783431"/>
                    <a:gd name="connsiteX16" fmla="*/ 0 w 740569"/>
                    <a:gd name="connsiteY16" fmla="*/ 573881 h 783431"/>
                    <a:gd name="connsiteX17" fmla="*/ 7144 w 740569"/>
                    <a:gd name="connsiteY17" fmla="*/ 554831 h 783431"/>
                    <a:gd name="connsiteX18" fmla="*/ 7144 w 740569"/>
                    <a:gd name="connsiteY18" fmla="*/ 554831 h 783431"/>
                    <a:gd name="connsiteX19" fmla="*/ 26194 w 740569"/>
                    <a:gd name="connsiteY19" fmla="*/ 521494 h 783431"/>
                    <a:gd name="connsiteX20" fmla="*/ 59531 w 740569"/>
                    <a:gd name="connsiteY20" fmla="*/ 511969 h 783431"/>
                    <a:gd name="connsiteX21" fmla="*/ 71438 w 740569"/>
                    <a:gd name="connsiteY21" fmla="*/ 509588 h 783431"/>
                    <a:gd name="connsiteX22" fmla="*/ 73819 w 740569"/>
                    <a:gd name="connsiteY22" fmla="*/ 490538 h 783431"/>
                    <a:gd name="connsiteX23" fmla="*/ 57150 w 740569"/>
                    <a:gd name="connsiteY23" fmla="*/ 461963 h 783431"/>
                    <a:gd name="connsiteX24" fmla="*/ 40481 w 740569"/>
                    <a:gd name="connsiteY24" fmla="*/ 433388 h 783431"/>
                    <a:gd name="connsiteX25" fmla="*/ 26194 w 740569"/>
                    <a:gd name="connsiteY25" fmla="*/ 402431 h 783431"/>
                    <a:gd name="connsiteX26" fmla="*/ 7144 w 740569"/>
                    <a:gd name="connsiteY26" fmla="*/ 381000 h 783431"/>
                    <a:gd name="connsiteX27" fmla="*/ 7144 w 740569"/>
                    <a:gd name="connsiteY27" fmla="*/ 376238 h 783431"/>
                    <a:gd name="connsiteX28" fmla="*/ 135731 w 740569"/>
                    <a:gd name="connsiteY28" fmla="*/ 216694 h 783431"/>
                    <a:gd name="connsiteX29" fmla="*/ 176213 w 740569"/>
                    <a:gd name="connsiteY29" fmla="*/ 223838 h 783431"/>
                    <a:gd name="connsiteX30" fmla="*/ 207169 w 740569"/>
                    <a:gd name="connsiteY30" fmla="*/ 254794 h 783431"/>
                    <a:gd name="connsiteX31" fmla="*/ 216694 w 740569"/>
                    <a:gd name="connsiteY31" fmla="*/ 290513 h 783431"/>
                    <a:gd name="connsiteX32" fmla="*/ 245269 w 740569"/>
                    <a:gd name="connsiteY32" fmla="*/ 300038 h 783431"/>
                    <a:gd name="connsiteX33" fmla="*/ 285750 w 740569"/>
                    <a:gd name="connsiteY33" fmla="*/ 288131 h 783431"/>
                    <a:gd name="connsiteX34" fmla="*/ 333375 w 740569"/>
                    <a:gd name="connsiteY34" fmla="*/ 266700 h 783431"/>
                    <a:gd name="connsiteX35" fmla="*/ 366713 w 740569"/>
                    <a:gd name="connsiteY35" fmla="*/ 252413 h 783431"/>
                    <a:gd name="connsiteX36" fmla="*/ 390525 w 740569"/>
                    <a:gd name="connsiteY36" fmla="*/ 238125 h 783431"/>
                    <a:gd name="connsiteX37" fmla="*/ 416719 w 740569"/>
                    <a:gd name="connsiteY37" fmla="*/ 233363 h 783431"/>
                    <a:gd name="connsiteX38" fmla="*/ 447675 w 740569"/>
                    <a:gd name="connsiteY38" fmla="*/ 235744 h 783431"/>
                    <a:gd name="connsiteX39" fmla="*/ 478631 w 740569"/>
                    <a:gd name="connsiteY39" fmla="*/ 235744 h 783431"/>
                    <a:gd name="connsiteX40" fmla="*/ 509588 w 740569"/>
                    <a:gd name="connsiteY40" fmla="*/ 207169 h 783431"/>
                    <a:gd name="connsiteX41" fmla="*/ 542925 w 740569"/>
                    <a:gd name="connsiteY41" fmla="*/ 164306 h 783431"/>
                    <a:gd name="connsiteX42" fmla="*/ 566738 w 740569"/>
                    <a:gd name="connsiteY42" fmla="*/ 135731 h 783431"/>
                    <a:gd name="connsiteX43" fmla="*/ 573881 w 740569"/>
                    <a:gd name="connsiteY43" fmla="*/ 119063 h 783431"/>
                    <a:gd name="connsiteX44" fmla="*/ 611981 w 740569"/>
                    <a:gd name="connsiteY44" fmla="*/ 73819 h 783431"/>
                    <a:gd name="connsiteX45" fmla="*/ 661988 w 740569"/>
                    <a:gd name="connsiteY45" fmla="*/ 69056 h 783431"/>
                    <a:gd name="connsiteX46" fmla="*/ 697706 w 740569"/>
                    <a:gd name="connsiteY46" fmla="*/ 52388 h 783431"/>
                    <a:gd name="connsiteX47" fmla="*/ 714375 w 740569"/>
                    <a:gd name="connsiteY47" fmla="*/ 33338 h 783431"/>
                    <a:gd name="connsiteX48" fmla="*/ 740569 w 740569"/>
                    <a:gd name="connsiteY48" fmla="*/ 0 h 78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740569" h="783431">
                      <a:moveTo>
                        <a:pt x="466725" y="783431"/>
                      </a:moveTo>
                      <a:lnTo>
                        <a:pt x="428625" y="733425"/>
                      </a:lnTo>
                      <a:lnTo>
                        <a:pt x="376238" y="695325"/>
                      </a:lnTo>
                      <a:lnTo>
                        <a:pt x="326231" y="671513"/>
                      </a:lnTo>
                      <a:lnTo>
                        <a:pt x="283369" y="650081"/>
                      </a:lnTo>
                      <a:lnTo>
                        <a:pt x="240506" y="635794"/>
                      </a:lnTo>
                      <a:lnTo>
                        <a:pt x="192881" y="645319"/>
                      </a:lnTo>
                      <a:lnTo>
                        <a:pt x="183356" y="645319"/>
                      </a:lnTo>
                      <a:lnTo>
                        <a:pt x="154781" y="607219"/>
                      </a:lnTo>
                      <a:lnTo>
                        <a:pt x="135731" y="585788"/>
                      </a:lnTo>
                      <a:lnTo>
                        <a:pt x="123825" y="583406"/>
                      </a:lnTo>
                      <a:lnTo>
                        <a:pt x="109538" y="581025"/>
                      </a:lnTo>
                      <a:lnTo>
                        <a:pt x="80963" y="581025"/>
                      </a:lnTo>
                      <a:lnTo>
                        <a:pt x="35719" y="592931"/>
                      </a:lnTo>
                      <a:lnTo>
                        <a:pt x="7144" y="592931"/>
                      </a:lnTo>
                      <a:lnTo>
                        <a:pt x="7144" y="592931"/>
                      </a:lnTo>
                      <a:lnTo>
                        <a:pt x="0" y="573881"/>
                      </a:lnTo>
                      <a:lnTo>
                        <a:pt x="7144" y="554831"/>
                      </a:lnTo>
                      <a:lnTo>
                        <a:pt x="7144" y="554831"/>
                      </a:lnTo>
                      <a:lnTo>
                        <a:pt x="26194" y="521494"/>
                      </a:lnTo>
                      <a:lnTo>
                        <a:pt x="59531" y="511969"/>
                      </a:lnTo>
                      <a:lnTo>
                        <a:pt x="71438" y="509588"/>
                      </a:lnTo>
                      <a:lnTo>
                        <a:pt x="73819" y="490538"/>
                      </a:lnTo>
                      <a:lnTo>
                        <a:pt x="57150" y="461963"/>
                      </a:lnTo>
                      <a:lnTo>
                        <a:pt x="40481" y="433388"/>
                      </a:lnTo>
                      <a:lnTo>
                        <a:pt x="26194" y="402431"/>
                      </a:lnTo>
                      <a:lnTo>
                        <a:pt x="7144" y="381000"/>
                      </a:lnTo>
                      <a:lnTo>
                        <a:pt x="7144" y="376238"/>
                      </a:lnTo>
                      <a:lnTo>
                        <a:pt x="135731" y="216694"/>
                      </a:lnTo>
                      <a:lnTo>
                        <a:pt x="176213" y="223838"/>
                      </a:lnTo>
                      <a:lnTo>
                        <a:pt x="207169" y="254794"/>
                      </a:lnTo>
                      <a:lnTo>
                        <a:pt x="216694" y="290513"/>
                      </a:lnTo>
                      <a:lnTo>
                        <a:pt x="245269" y="300038"/>
                      </a:lnTo>
                      <a:lnTo>
                        <a:pt x="285750" y="288131"/>
                      </a:lnTo>
                      <a:lnTo>
                        <a:pt x="333375" y="266700"/>
                      </a:lnTo>
                      <a:lnTo>
                        <a:pt x="366713" y="252413"/>
                      </a:lnTo>
                      <a:lnTo>
                        <a:pt x="390525" y="238125"/>
                      </a:lnTo>
                      <a:lnTo>
                        <a:pt x="416719" y="233363"/>
                      </a:lnTo>
                      <a:lnTo>
                        <a:pt x="447675" y="235744"/>
                      </a:lnTo>
                      <a:lnTo>
                        <a:pt x="478631" y="235744"/>
                      </a:lnTo>
                      <a:lnTo>
                        <a:pt x="509588" y="207169"/>
                      </a:lnTo>
                      <a:lnTo>
                        <a:pt x="542925" y="164306"/>
                      </a:lnTo>
                      <a:lnTo>
                        <a:pt x="566738" y="135731"/>
                      </a:lnTo>
                      <a:lnTo>
                        <a:pt x="573881" y="119063"/>
                      </a:lnTo>
                      <a:lnTo>
                        <a:pt x="611981" y="73819"/>
                      </a:lnTo>
                      <a:lnTo>
                        <a:pt x="661988" y="69056"/>
                      </a:lnTo>
                      <a:lnTo>
                        <a:pt x="697706" y="52388"/>
                      </a:lnTo>
                      <a:lnTo>
                        <a:pt x="714375" y="33338"/>
                      </a:lnTo>
                      <a:lnTo>
                        <a:pt x="740569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66" name="Freeform 265"/>
                <p:cNvSpPr/>
                <p:nvPr/>
              </p:nvSpPr>
              <p:spPr>
                <a:xfrm>
                  <a:off x="2908004" y="5155335"/>
                  <a:ext cx="1336173" cy="623718"/>
                </a:xfrm>
                <a:custGeom>
                  <a:avLst/>
                  <a:gdLst>
                    <a:gd name="connsiteX0" fmla="*/ 1335882 w 1335882"/>
                    <a:gd name="connsiteY0" fmla="*/ 264319 h 623888"/>
                    <a:gd name="connsiteX1" fmla="*/ 1269207 w 1335882"/>
                    <a:gd name="connsiteY1" fmla="*/ 285750 h 623888"/>
                    <a:gd name="connsiteX2" fmla="*/ 1271588 w 1335882"/>
                    <a:gd name="connsiteY2" fmla="*/ 261938 h 623888"/>
                    <a:gd name="connsiteX3" fmla="*/ 1250157 w 1335882"/>
                    <a:gd name="connsiteY3" fmla="*/ 276225 h 623888"/>
                    <a:gd name="connsiteX4" fmla="*/ 1212057 w 1335882"/>
                    <a:gd name="connsiteY4" fmla="*/ 307182 h 623888"/>
                    <a:gd name="connsiteX5" fmla="*/ 1183482 w 1335882"/>
                    <a:gd name="connsiteY5" fmla="*/ 357188 h 623888"/>
                    <a:gd name="connsiteX6" fmla="*/ 1181100 w 1335882"/>
                    <a:gd name="connsiteY6" fmla="*/ 338138 h 623888"/>
                    <a:gd name="connsiteX7" fmla="*/ 1154907 w 1335882"/>
                    <a:gd name="connsiteY7" fmla="*/ 319088 h 623888"/>
                    <a:gd name="connsiteX8" fmla="*/ 1109663 w 1335882"/>
                    <a:gd name="connsiteY8" fmla="*/ 295275 h 623888"/>
                    <a:gd name="connsiteX9" fmla="*/ 1059657 w 1335882"/>
                    <a:gd name="connsiteY9" fmla="*/ 266700 h 623888"/>
                    <a:gd name="connsiteX10" fmla="*/ 1016794 w 1335882"/>
                    <a:gd name="connsiteY10" fmla="*/ 240507 h 623888"/>
                    <a:gd name="connsiteX11" fmla="*/ 976313 w 1335882"/>
                    <a:gd name="connsiteY11" fmla="*/ 214313 h 623888"/>
                    <a:gd name="connsiteX12" fmla="*/ 954882 w 1335882"/>
                    <a:gd name="connsiteY12" fmla="*/ 173832 h 623888"/>
                    <a:gd name="connsiteX13" fmla="*/ 926307 w 1335882"/>
                    <a:gd name="connsiteY13" fmla="*/ 133350 h 623888"/>
                    <a:gd name="connsiteX14" fmla="*/ 900113 w 1335882"/>
                    <a:gd name="connsiteY14" fmla="*/ 100013 h 623888"/>
                    <a:gd name="connsiteX15" fmla="*/ 869157 w 1335882"/>
                    <a:gd name="connsiteY15" fmla="*/ 69057 h 623888"/>
                    <a:gd name="connsiteX16" fmla="*/ 840582 w 1335882"/>
                    <a:gd name="connsiteY16" fmla="*/ 50007 h 623888"/>
                    <a:gd name="connsiteX17" fmla="*/ 802482 w 1335882"/>
                    <a:gd name="connsiteY17" fmla="*/ 42863 h 623888"/>
                    <a:gd name="connsiteX18" fmla="*/ 769144 w 1335882"/>
                    <a:gd name="connsiteY18" fmla="*/ 47625 h 623888"/>
                    <a:gd name="connsiteX19" fmla="*/ 752475 w 1335882"/>
                    <a:gd name="connsiteY19" fmla="*/ 47625 h 623888"/>
                    <a:gd name="connsiteX20" fmla="*/ 728663 w 1335882"/>
                    <a:gd name="connsiteY20" fmla="*/ 42863 h 623888"/>
                    <a:gd name="connsiteX21" fmla="*/ 704850 w 1335882"/>
                    <a:gd name="connsiteY21" fmla="*/ 21432 h 623888"/>
                    <a:gd name="connsiteX22" fmla="*/ 661988 w 1335882"/>
                    <a:gd name="connsiteY22" fmla="*/ 9525 h 623888"/>
                    <a:gd name="connsiteX23" fmla="*/ 635794 w 1335882"/>
                    <a:gd name="connsiteY23" fmla="*/ 11907 h 623888"/>
                    <a:gd name="connsiteX24" fmla="*/ 600075 w 1335882"/>
                    <a:gd name="connsiteY24" fmla="*/ 16669 h 623888"/>
                    <a:gd name="connsiteX25" fmla="*/ 554832 w 1335882"/>
                    <a:gd name="connsiteY25" fmla="*/ 21432 h 623888"/>
                    <a:gd name="connsiteX26" fmla="*/ 521494 w 1335882"/>
                    <a:gd name="connsiteY26" fmla="*/ 21432 h 623888"/>
                    <a:gd name="connsiteX27" fmla="*/ 492919 w 1335882"/>
                    <a:gd name="connsiteY27" fmla="*/ 11907 h 623888"/>
                    <a:gd name="connsiteX28" fmla="*/ 469107 w 1335882"/>
                    <a:gd name="connsiteY28" fmla="*/ 11907 h 623888"/>
                    <a:gd name="connsiteX29" fmla="*/ 438150 w 1335882"/>
                    <a:gd name="connsiteY29" fmla="*/ 2382 h 623888"/>
                    <a:gd name="connsiteX30" fmla="*/ 388144 w 1335882"/>
                    <a:gd name="connsiteY30" fmla="*/ 0 h 623888"/>
                    <a:gd name="connsiteX31" fmla="*/ 345282 w 1335882"/>
                    <a:gd name="connsiteY31" fmla="*/ 2382 h 623888"/>
                    <a:gd name="connsiteX32" fmla="*/ 319088 w 1335882"/>
                    <a:gd name="connsiteY32" fmla="*/ 14288 h 623888"/>
                    <a:gd name="connsiteX33" fmla="*/ 292894 w 1335882"/>
                    <a:gd name="connsiteY33" fmla="*/ 28575 h 623888"/>
                    <a:gd name="connsiteX34" fmla="*/ 271463 w 1335882"/>
                    <a:gd name="connsiteY34" fmla="*/ 30957 h 623888"/>
                    <a:gd name="connsiteX35" fmla="*/ 228600 w 1335882"/>
                    <a:gd name="connsiteY35" fmla="*/ 28575 h 623888"/>
                    <a:gd name="connsiteX36" fmla="*/ 209550 w 1335882"/>
                    <a:gd name="connsiteY36" fmla="*/ 47625 h 623888"/>
                    <a:gd name="connsiteX37" fmla="*/ 154782 w 1335882"/>
                    <a:gd name="connsiteY37" fmla="*/ 88107 h 623888"/>
                    <a:gd name="connsiteX38" fmla="*/ 133350 w 1335882"/>
                    <a:gd name="connsiteY38" fmla="*/ 135732 h 623888"/>
                    <a:gd name="connsiteX39" fmla="*/ 128588 w 1335882"/>
                    <a:gd name="connsiteY39" fmla="*/ 197644 h 623888"/>
                    <a:gd name="connsiteX40" fmla="*/ 138113 w 1335882"/>
                    <a:gd name="connsiteY40" fmla="*/ 250032 h 623888"/>
                    <a:gd name="connsiteX41" fmla="*/ 171450 w 1335882"/>
                    <a:gd name="connsiteY41" fmla="*/ 297657 h 623888"/>
                    <a:gd name="connsiteX42" fmla="*/ 219075 w 1335882"/>
                    <a:gd name="connsiteY42" fmla="*/ 314325 h 623888"/>
                    <a:gd name="connsiteX43" fmla="*/ 228600 w 1335882"/>
                    <a:gd name="connsiteY43" fmla="*/ 333375 h 623888"/>
                    <a:gd name="connsiteX44" fmla="*/ 230982 w 1335882"/>
                    <a:gd name="connsiteY44" fmla="*/ 354807 h 623888"/>
                    <a:gd name="connsiteX45" fmla="*/ 221457 w 1335882"/>
                    <a:gd name="connsiteY45" fmla="*/ 383382 h 623888"/>
                    <a:gd name="connsiteX46" fmla="*/ 221457 w 1335882"/>
                    <a:gd name="connsiteY46" fmla="*/ 395288 h 623888"/>
                    <a:gd name="connsiteX47" fmla="*/ 219075 w 1335882"/>
                    <a:gd name="connsiteY47" fmla="*/ 400050 h 623888"/>
                    <a:gd name="connsiteX48" fmla="*/ 209550 w 1335882"/>
                    <a:gd name="connsiteY48" fmla="*/ 407194 h 623888"/>
                    <a:gd name="connsiteX49" fmla="*/ 121444 w 1335882"/>
                    <a:gd name="connsiteY49" fmla="*/ 495300 h 623888"/>
                    <a:gd name="connsiteX50" fmla="*/ 138113 w 1335882"/>
                    <a:gd name="connsiteY50" fmla="*/ 516732 h 623888"/>
                    <a:gd name="connsiteX51" fmla="*/ 133350 w 1335882"/>
                    <a:gd name="connsiteY51" fmla="*/ 597694 h 623888"/>
                    <a:gd name="connsiteX52" fmla="*/ 85725 w 1335882"/>
                    <a:gd name="connsiteY52" fmla="*/ 604838 h 623888"/>
                    <a:gd name="connsiteX53" fmla="*/ 33338 w 1335882"/>
                    <a:gd name="connsiteY53" fmla="*/ 616744 h 623888"/>
                    <a:gd name="connsiteX54" fmla="*/ 0 w 1335882"/>
                    <a:gd name="connsiteY54" fmla="*/ 623888 h 623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335882" h="623888">
                      <a:moveTo>
                        <a:pt x="1335882" y="264319"/>
                      </a:moveTo>
                      <a:lnTo>
                        <a:pt x="1269207" y="285750"/>
                      </a:lnTo>
                      <a:lnTo>
                        <a:pt x="1271588" y="261938"/>
                      </a:lnTo>
                      <a:lnTo>
                        <a:pt x="1250157" y="276225"/>
                      </a:lnTo>
                      <a:lnTo>
                        <a:pt x="1212057" y="307182"/>
                      </a:lnTo>
                      <a:lnTo>
                        <a:pt x="1183482" y="357188"/>
                      </a:lnTo>
                      <a:lnTo>
                        <a:pt x="1181100" y="338138"/>
                      </a:lnTo>
                      <a:lnTo>
                        <a:pt x="1154907" y="319088"/>
                      </a:lnTo>
                      <a:lnTo>
                        <a:pt x="1109663" y="295275"/>
                      </a:lnTo>
                      <a:lnTo>
                        <a:pt x="1059657" y="266700"/>
                      </a:lnTo>
                      <a:lnTo>
                        <a:pt x="1016794" y="240507"/>
                      </a:lnTo>
                      <a:lnTo>
                        <a:pt x="976313" y="214313"/>
                      </a:lnTo>
                      <a:lnTo>
                        <a:pt x="954882" y="173832"/>
                      </a:lnTo>
                      <a:lnTo>
                        <a:pt x="926307" y="133350"/>
                      </a:lnTo>
                      <a:lnTo>
                        <a:pt x="900113" y="100013"/>
                      </a:lnTo>
                      <a:lnTo>
                        <a:pt x="869157" y="69057"/>
                      </a:lnTo>
                      <a:lnTo>
                        <a:pt x="840582" y="50007"/>
                      </a:lnTo>
                      <a:lnTo>
                        <a:pt x="802482" y="42863"/>
                      </a:lnTo>
                      <a:lnTo>
                        <a:pt x="769144" y="47625"/>
                      </a:lnTo>
                      <a:lnTo>
                        <a:pt x="752475" y="47625"/>
                      </a:lnTo>
                      <a:lnTo>
                        <a:pt x="728663" y="42863"/>
                      </a:lnTo>
                      <a:lnTo>
                        <a:pt x="704850" y="21432"/>
                      </a:lnTo>
                      <a:lnTo>
                        <a:pt x="661988" y="9525"/>
                      </a:lnTo>
                      <a:lnTo>
                        <a:pt x="635794" y="11907"/>
                      </a:lnTo>
                      <a:lnTo>
                        <a:pt x="600075" y="16669"/>
                      </a:lnTo>
                      <a:lnTo>
                        <a:pt x="554832" y="21432"/>
                      </a:lnTo>
                      <a:lnTo>
                        <a:pt x="521494" y="21432"/>
                      </a:lnTo>
                      <a:lnTo>
                        <a:pt x="492919" y="11907"/>
                      </a:lnTo>
                      <a:lnTo>
                        <a:pt x="469107" y="11907"/>
                      </a:lnTo>
                      <a:lnTo>
                        <a:pt x="438150" y="2382"/>
                      </a:lnTo>
                      <a:lnTo>
                        <a:pt x="388144" y="0"/>
                      </a:lnTo>
                      <a:lnTo>
                        <a:pt x="345282" y="2382"/>
                      </a:lnTo>
                      <a:lnTo>
                        <a:pt x="319088" y="14288"/>
                      </a:lnTo>
                      <a:lnTo>
                        <a:pt x="292894" y="28575"/>
                      </a:lnTo>
                      <a:lnTo>
                        <a:pt x="271463" y="30957"/>
                      </a:lnTo>
                      <a:lnTo>
                        <a:pt x="228600" y="28575"/>
                      </a:lnTo>
                      <a:lnTo>
                        <a:pt x="209550" y="47625"/>
                      </a:lnTo>
                      <a:lnTo>
                        <a:pt x="154782" y="88107"/>
                      </a:lnTo>
                      <a:lnTo>
                        <a:pt x="133350" y="135732"/>
                      </a:lnTo>
                      <a:lnTo>
                        <a:pt x="128588" y="197644"/>
                      </a:lnTo>
                      <a:lnTo>
                        <a:pt x="138113" y="250032"/>
                      </a:lnTo>
                      <a:lnTo>
                        <a:pt x="171450" y="297657"/>
                      </a:lnTo>
                      <a:lnTo>
                        <a:pt x="219075" y="314325"/>
                      </a:lnTo>
                      <a:lnTo>
                        <a:pt x="228600" y="333375"/>
                      </a:lnTo>
                      <a:lnTo>
                        <a:pt x="230982" y="354807"/>
                      </a:lnTo>
                      <a:lnTo>
                        <a:pt x="221457" y="383382"/>
                      </a:lnTo>
                      <a:lnTo>
                        <a:pt x="221457" y="395288"/>
                      </a:lnTo>
                      <a:lnTo>
                        <a:pt x="219075" y="400050"/>
                      </a:lnTo>
                      <a:lnTo>
                        <a:pt x="209550" y="407194"/>
                      </a:lnTo>
                      <a:lnTo>
                        <a:pt x="121444" y="495300"/>
                      </a:lnTo>
                      <a:lnTo>
                        <a:pt x="138113" y="516732"/>
                      </a:lnTo>
                      <a:lnTo>
                        <a:pt x="133350" y="597694"/>
                      </a:lnTo>
                      <a:lnTo>
                        <a:pt x="85725" y="604838"/>
                      </a:lnTo>
                      <a:lnTo>
                        <a:pt x="33338" y="616744"/>
                      </a:lnTo>
                      <a:lnTo>
                        <a:pt x="0" y="623888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67" name="Freeform 266"/>
                <p:cNvSpPr/>
                <p:nvPr/>
              </p:nvSpPr>
              <p:spPr>
                <a:xfrm>
                  <a:off x="3039847" y="5388595"/>
                  <a:ext cx="593291" cy="380316"/>
                </a:xfrm>
                <a:custGeom>
                  <a:avLst/>
                  <a:gdLst>
                    <a:gd name="connsiteX0" fmla="*/ 0 w 592932"/>
                    <a:gd name="connsiteY0" fmla="*/ 361950 h 381000"/>
                    <a:gd name="connsiteX1" fmla="*/ 50007 w 592932"/>
                    <a:gd name="connsiteY1" fmla="*/ 350044 h 381000"/>
                    <a:gd name="connsiteX2" fmla="*/ 100013 w 592932"/>
                    <a:gd name="connsiteY2" fmla="*/ 376237 h 381000"/>
                    <a:gd name="connsiteX3" fmla="*/ 116682 w 592932"/>
                    <a:gd name="connsiteY3" fmla="*/ 381000 h 381000"/>
                    <a:gd name="connsiteX4" fmla="*/ 185738 w 592932"/>
                    <a:gd name="connsiteY4" fmla="*/ 371475 h 381000"/>
                    <a:gd name="connsiteX5" fmla="*/ 257175 w 592932"/>
                    <a:gd name="connsiteY5" fmla="*/ 352425 h 381000"/>
                    <a:gd name="connsiteX6" fmla="*/ 333375 w 592932"/>
                    <a:gd name="connsiteY6" fmla="*/ 333375 h 381000"/>
                    <a:gd name="connsiteX7" fmla="*/ 400050 w 592932"/>
                    <a:gd name="connsiteY7" fmla="*/ 328612 h 381000"/>
                    <a:gd name="connsiteX8" fmla="*/ 435769 w 592932"/>
                    <a:gd name="connsiteY8" fmla="*/ 345281 h 381000"/>
                    <a:gd name="connsiteX9" fmla="*/ 473869 w 592932"/>
                    <a:gd name="connsiteY9" fmla="*/ 369094 h 381000"/>
                    <a:gd name="connsiteX10" fmla="*/ 592932 w 592932"/>
                    <a:gd name="connsiteY10" fmla="*/ 226219 h 381000"/>
                    <a:gd name="connsiteX11" fmla="*/ 564357 w 592932"/>
                    <a:gd name="connsiteY11" fmla="*/ 219075 h 381000"/>
                    <a:gd name="connsiteX12" fmla="*/ 533400 w 592932"/>
                    <a:gd name="connsiteY12" fmla="*/ 192881 h 381000"/>
                    <a:gd name="connsiteX13" fmla="*/ 526257 w 592932"/>
                    <a:gd name="connsiteY13" fmla="*/ 147637 h 381000"/>
                    <a:gd name="connsiteX14" fmla="*/ 507207 w 592932"/>
                    <a:gd name="connsiteY14" fmla="*/ 97631 h 381000"/>
                    <a:gd name="connsiteX15" fmla="*/ 473869 w 592932"/>
                    <a:gd name="connsiteY15" fmla="*/ 64294 h 381000"/>
                    <a:gd name="connsiteX16" fmla="*/ 438150 w 592932"/>
                    <a:gd name="connsiteY16" fmla="*/ 35719 h 381000"/>
                    <a:gd name="connsiteX17" fmla="*/ 397669 w 592932"/>
                    <a:gd name="connsiteY17" fmla="*/ 21431 h 381000"/>
                    <a:gd name="connsiteX18" fmla="*/ 357188 w 592932"/>
                    <a:gd name="connsiteY18" fmla="*/ 7144 h 381000"/>
                    <a:gd name="connsiteX19" fmla="*/ 311944 w 592932"/>
                    <a:gd name="connsiteY19" fmla="*/ 0 h 381000"/>
                    <a:gd name="connsiteX20" fmla="*/ 285750 w 592932"/>
                    <a:gd name="connsiteY20" fmla="*/ 7144 h 381000"/>
                    <a:gd name="connsiteX21" fmla="*/ 254794 w 592932"/>
                    <a:gd name="connsiteY21" fmla="*/ 30956 h 381000"/>
                    <a:gd name="connsiteX22" fmla="*/ 221457 w 592932"/>
                    <a:gd name="connsiteY22" fmla="*/ 40481 h 381000"/>
                    <a:gd name="connsiteX23" fmla="*/ 180975 w 592932"/>
                    <a:gd name="connsiteY23" fmla="*/ 52387 h 381000"/>
                    <a:gd name="connsiteX24" fmla="*/ 150019 w 592932"/>
                    <a:gd name="connsiteY24" fmla="*/ 71437 h 381000"/>
                    <a:gd name="connsiteX25" fmla="*/ 123825 w 592932"/>
                    <a:gd name="connsiteY25" fmla="*/ 71437 h 381000"/>
                    <a:gd name="connsiteX26" fmla="*/ 100013 w 592932"/>
                    <a:gd name="connsiteY26" fmla="*/ 76200 h 381000"/>
                    <a:gd name="connsiteX27" fmla="*/ 102394 w 592932"/>
                    <a:gd name="connsiteY27" fmla="*/ 95250 h 381000"/>
                    <a:gd name="connsiteX28" fmla="*/ 100013 w 592932"/>
                    <a:gd name="connsiteY28" fmla="*/ 119062 h 381000"/>
                    <a:gd name="connsiteX29" fmla="*/ 121444 w 592932"/>
                    <a:gd name="connsiteY29" fmla="*/ 126206 h 381000"/>
                    <a:gd name="connsiteX30" fmla="*/ 119063 w 592932"/>
                    <a:gd name="connsiteY30" fmla="*/ 140494 h 381000"/>
                    <a:gd name="connsiteX31" fmla="*/ 104775 w 592932"/>
                    <a:gd name="connsiteY31" fmla="*/ 152400 h 381000"/>
                    <a:gd name="connsiteX32" fmla="*/ 104775 w 592932"/>
                    <a:gd name="connsiteY32" fmla="*/ 152400 h 381000"/>
                    <a:gd name="connsiteX33" fmla="*/ 88107 w 592932"/>
                    <a:gd name="connsiteY33" fmla="*/ 171450 h 381000"/>
                    <a:gd name="connsiteX34" fmla="*/ 97632 w 592932"/>
                    <a:gd name="connsiteY34" fmla="*/ 180975 h 381000"/>
                    <a:gd name="connsiteX35" fmla="*/ 95250 w 592932"/>
                    <a:gd name="connsiteY35" fmla="*/ 197644 h 381000"/>
                    <a:gd name="connsiteX36" fmla="*/ 95250 w 592932"/>
                    <a:gd name="connsiteY36" fmla="*/ 197644 h 381000"/>
                    <a:gd name="connsiteX37" fmla="*/ 97632 w 592932"/>
                    <a:gd name="connsiteY37" fmla="*/ 221456 h 381000"/>
                    <a:gd name="connsiteX38" fmla="*/ 92869 w 592932"/>
                    <a:gd name="connsiteY38" fmla="*/ 235744 h 381000"/>
                    <a:gd name="connsiteX39" fmla="*/ 85725 w 592932"/>
                    <a:gd name="connsiteY39" fmla="*/ 242887 h 381000"/>
                    <a:gd name="connsiteX40" fmla="*/ 59532 w 592932"/>
                    <a:gd name="connsiteY40" fmla="*/ 228600 h 381000"/>
                    <a:gd name="connsiteX41" fmla="*/ 59532 w 592932"/>
                    <a:gd name="connsiteY41" fmla="*/ 228600 h 381000"/>
                    <a:gd name="connsiteX42" fmla="*/ 50007 w 592932"/>
                    <a:gd name="connsiteY42" fmla="*/ 245269 h 381000"/>
                    <a:gd name="connsiteX43" fmla="*/ 50007 w 592932"/>
                    <a:gd name="connsiteY43" fmla="*/ 259556 h 381000"/>
                    <a:gd name="connsiteX44" fmla="*/ 50007 w 592932"/>
                    <a:gd name="connsiteY44" fmla="*/ 259556 h 381000"/>
                    <a:gd name="connsiteX45" fmla="*/ 26194 w 592932"/>
                    <a:gd name="connsiteY45" fmla="*/ 273844 h 381000"/>
                    <a:gd name="connsiteX46" fmla="*/ 7144 w 592932"/>
                    <a:gd name="connsiteY46" fmla="*/ 278606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592932" h="381000">
                      <a:moveTo>
                        <a:pt x="0" y="361950"/>
                      </a:moveTo>
                      <a:lnTo>
                        <a:pt x="50007" y="350044"/>
                      </a:lnTo>
                      <a:lnTo>
                        <a:pt x="100013" y="376237"/>
                      </a:lnTo>
                      <a:lnTo>
                        <a:pt x="116682" y="381000"/>
                      </a:lnTo>
                      <a:lnTo>
                        <a:pt x="185738" y="371475"/>
                      </a:lnTo>
                      <a:lnTo>
                        <a:pt x="257175" y="352425"/>
                      </a:lnTo>
                      <a:lnTo>
                        <a:pt x="333375" y="333375"/>
                      </a:lnTo>
                      <a:lnTo>
                        <a:pt x="400050" y="328612"/>
                      </a:lnTo>
                      <a:lnTo>
                        <a:pt x="435769" y="345281"/>
                      </a:lnTo>
                      <a:lnTo>
                        <a:pt x="473869" y="369094"/>
                      </a:lnTo>
                      <a:lnTo>
                        <a:pt x="592932" y="226219"/>
                      </a:lnTo>
                      <a:lnTo>
                        <a:pt x="564357" y="219075"/>
                      </a:lnTo>
                      <a:lnTo>
                        <a:pt x="533400" y="192881"/>
                      </a:lnTo>
                      <a:lnTo>
                        <a:pt x="526257" y="147637"/>
                      </a:lnTo>
                      <a:lnTo>
                        <a:pt x="507207" y="97631"/>
                      </a:lnTo>
                      <a:lnTo>
                        <a:pt x="473869" y="64294"/>
                      </a:lnTo>
                      <a:lnTo>
                        <a:pt x="438150" y="35719"/>
                      </a:lnTo>
                      <a:lnTo>
                        <a:pt x="397669" y="21431"/>
                      </a:lnTo>
                      <a:lnTo>
                        <a:pt x="357188" y="7144"/>
                      </a:lnTo>
                      <a:lnTo>
                        <a:pt x="311944" y="0"/>
                      </a:lnTo>
                      <a:lnTo>
                        <a:pt x="285750" y="7144"/>
                      </a:lnTo>
                      <a:lnTo>
                        <a:pt x="254794" y="30956"/>
                      </a:lnTo>
                      <a:lnTo>
                        <a:pt x="221457" y="40481"/>
                      </a:lnTo>
                      <a:lnTo>
                        <a:pt x="180975" y="52387"/>
                      </a:lnTo>
                      <a:lnTo>
                        <a:pt x="150019" y="71437"/>
                      </a:lnTo>
                      <a:lnTo>
                        <a:pt x="123825" y="71437"/>
                      </a:lnTo>
                      <a:lnTo>
                        <a:pt x="100013" y="76200"/>
                      </a:lnTo>
                      <a:lnTo>
                        <a:pt x="102394" y="95250"/>
                      </a:lnTo>
                      <a:lnTo>
                        <a:pt x="100013" y="119062"/>
                      </a:lnTo>
                      <a:lnTo>
                        <a:pt x="121444" y="126206"/>
                      </a:lnTo>
                      <a:lnTo>
                        <a:pt x="119063" y="140494"/>
                      </a:lnTo>
                      <a:lnTo>
                        <a:pt x="104775" y="152400"/>
                      </a:lnTo>
                      <a:lnTo>
                        <a:pt x="104775" y="152400"/>
                      </a:lnTo>
                      <a:lnTo>
                        <a:pt x="88107" y="171450"/>
                      </a:lnTo>
                      <a:lnTo>
                        <a:pt x="97632" y="180975"/>
                      </a:lnTo>
                      <a:lnTo>
                        <a:pt x="95250" y="197644"/>
                      </a:lnTo>
                      <a:lnTo>
                        <a:pt x="95250" y="197644"/>
                      </a:lnTo>
                      <a:lnTo>
                        <a:pt x="97632" y="221456"/>
                      </a:lnTo>
                      <a:lnTo>
                        <a:pt x="92869" y="235744"/>
                      </a:lnTo>
                      <a:lnTo>
                        <a:pt x="85725" y="242887"/>
                      </a:lnTo>
                      <a:lnTo>
                        <a:pt x="59532" y="228600"/>
                      </a:lnTo>
                      <a:lnTo>
                        <a:pt x="59532" y="228600"/>
                      </a:lnTo>
                      <a:lnTo>
                        <a:pt x="50007" y="245269"/>
                      </a:lnTo>
                      <a:lnTo>
                        <a:pt x="50007" y="259556"/>
                      </a:lnTo>
                      <a:lnTo>
                        <a:pt x="50007" y="259556"/>
                      </a:lnTo>
                      <a:lnTo>
                        <a:pt x="26194" y="273844"/>
                      </a:lnTo>
                      <a:lnTo>
                        <a:pt x="7144" y="278606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68" name="Freeform 267"/>
                <p:cNvSpPr/>
                <p:nvPr/>
              </p:nvSpPr>
              <p:spPr>
                <a:xfrm>
                  <a:off x="3399878" y="4901791"/>
                  <a:ext cx="499481" cy="268756"/>
                </a:xfrm>
                <a:custGeom>
                  <a:avLst/>
                  <a:gdLst>
                    <a:gd name="connsiteX0" fmla="*/ 500063 w 500063"/>
                    <a:gd name="connsiteY0" fmla="*/ 133350 h 269081"/>
                    <a:gd name="connsiteX1" fmla="*/ 492919 w 500063"/>
                    <a:gd name="connsiteY1" fmla="*/ 102393 h 269081"/>
                    <a:gd name="connsiteX2" fmla="*/ 476250 w 500063"/>
                    <a:gd name="connsiteY2" fmla="*/ 80962 h 269081"/>
                    <a:gd name="connsiteX3" fmla="*/ 442913 w 500063"/>
                    <a:gd name="connsiteY3" fmla="*/ 38100 h 269081"/>
                    <a:gd name="connsiteX4" fmla="*/ 404813 w 500063"/>
                    <a:gd name="connsiteY4" fmla="*/ 7143 h 269081"/>
                    <a:gd name="connsiteX5" fmla="*/ 357188 w 500063"/>
                    <a:gd name="connsiteY5" fmla="*/ 0 h 269081"/>
                    <a:gd name="connsiteX6" fmla="*/ 314325 w 500063"/>
                    <a:gd name="connsiteY6" fmla="*/ 0 h 269081"/>
                    <a:gd name="connsiteX7" fmla="*/ 264319 w 500063"/>
                    <a:gd name="connsiteY7" fmla="*/ 0 h 269081"/>
                    <a:gd name="connsiteX8" fmla="*/ 219075 w 500063"/>
                    <a:gd name="connsiteY8" fmla="*/ 0 h 269081"/>
                    <a:gd name="connsiteX9" fmla="*/ 192881 w 500063"/>
                    <a:gd name="connsiteY9" fmla="*/ 23812 h 269081"/>
                    <a:gd name="connsiteX10" fmla="*/ 173831 w 500063"/>
                    <a:gd name="connsiteY10" fmla="*/ 30956 h 269081"/>
                    <a:gd name="connsiteX11" fmla="*/ 171450 w 500063"/>
                    <a:gd name="connsiteY11" fmla="*/ 50006 h 269081"/>
                    <a:gd name="connsiteX12" fmla="*/ 166688 w 500063"/>
                    <a:gd name="connsiteY12" fmla="*/ 66675 h 269081"/>
                    <a:gd name="connsiteX13" fmla="*/ 164306 w 500063"/>
                    <a:gd name="connsiteY13" fmla="*/ 80962 h 269081"/>
                    <a:gd name="connsiteX14" fmla="*/ 145256 w 500063"/>
                    <a:gd name="connsiteY14" fmla="*/ 85725 h 269081"/>
                    <a:gd name="connsiteX15" fmla="*/ 130969 w 500063"/>
                    <a:gd name="connsiteY15" fmla="*/ 88106 h 269081"/>
                    <a:gd name="connsiteX16" fmla="*/ 92869 w 500063"/>
                    <a:gd name="connsiteY16" fmla="*/ 183356 h 269081"/>
                    <a:gd name="connsiteX17" fmla="*/ 97631 w 500063"/>
                    <a:gd name="connsiteY17" fmla="*/ 190500 h 269081"/>
                    <a:gd name="connsiteX18" fmla="*/ 107156 w 500063"/>
                    <a:gd name="connsiteY18" fmla="*/ 188118 h 269081"/>
                    <a:gd name="connsiteX19" fmla="*/ 116681 w 500063"/>
                    <a:gd name="connsiteY19" fmla="*/ 173831 h 269081"/>
                    <a:gd name="connsiteX20" fmla="*/ 130969 w 500063"/>
                    <a:gd name="connsiteY20" fmla="*/ 183356 h 269081"/>
                    <a:gd name="connsiteX21" fmla="*/ 142875 w 500063"/>
                    <a:gd name="connsiteY21" fmla="*/ 188118 h 269081"/>
                    <a:gd name="connsiteX22" fmla="*/ 150019 w 500063"/>
                    <a:gd name="connsiteY22" fmla="*/ 207168 h 269081"/>
                    <a:gd name="connsiteX23" fmla="*/ 138113 w 500063"/>
                    <a:gd name="connsiteY23" fmla="*/ 214312 h 269081"/>
                    <a:gd name="connsiteX24" fmla="*/ 111919 w 500063"/>
                    <a:gd name="connsiteY24" fmla="*/ 209550 h 269081"/>
                    <a:gd name="connsiteX25" fmla="*/ 97631 w 500063"/>
                    <a:gd name="connsiteY25" fmla="*/ 209550 h 269081"/>
                    <a:gd name="connsiteX26" fmla="*/ 85725 w 500063"/>
                    <a:gd name="connsiteY26" fmla="*/ 202406 h 269081"/>
                    <a:gd name="connsiteX27" fmla="*/ 64294 w 500063"/>
                    <a:gd name="connsiteY27" fmla="*/ 202406 h 269081"/>
                    <a:gd name="connsiteX28" fmla="*/ 64294 w 500063"/>
                    <a:gd name="connsiteY28" fmla="*/ 202406 h 269081"/>
                    <a:gd name="connsiteX29" fmla="*/ 40481 w 500063"/>
                    <a:gd name="connsiteY29" fmla="*/ 214312 h 269081"/>
                    <a:gd name="connsiteX30" fmla="*/ 21431 w 500063"/>
                    <a:gd name="connsiteY30" fmla="*/ 219075 h 269081"/>
                    <a:gd name="connsiteX31" fmla="*/ 9525 w 500063"/>
                    <a:gd name="connsiteY31" fmla="*/ 228600 h 269081"/>
                    <a:gd name="connsiteX32" fmla="*/ 7144 w 500063"/>
                    <a:gd name="connsiteY32" fmla="*/ 238125 h 269081"/>
                    <a:gd name="connsiteX33" fmla="*/ 0 w 500063"/>
                    <a:gd name="connsiteY33" fmla="*/ 269081 h 269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500063" h="269081">
                      <a:moveTo>
                        <a:pt x="500063" y="133350"/>
                      </a:moveTo>
                      <a:lnTo>
                        <a:pt x="492919" y="102393"/>
                      </a:lnTo>
                      <a:lnTo>
                        <a:pt x="476250" y="80962"/>
                      </a:lnTo>
                      <a:lnTo>
                        <a:pt x="442913" y="38100"/>
                      </a:lnTo>
                      <a:lnTo>
                        <a:pt x="404813" y="7143"/>
                      </a:lnTo>
                      <a:lnTo>
                        <a:pt x="357188" y="0"/>
                      </a:lnTo>
                      <a:lnTo>
                        <a:pt x="314325" y="0"/>
                      </a:lnTo>
                      <a:lnTo>
                        <a:pt x="264319" y="0"/>
                      </a:lnTo>
                      <a:lnTo>
                        <a:pt x="219075" y="0"/>
                      </a:lnTo>
                      <a:lnTo>
                        <a:pt x="192881" y="23812"/>
                      </a:lnTo>
                      <a:lnTo>
                        <a:pt x="173831" y="30956"/>
                      </a:lnTo>
                      <a:lnTo>
                        <a:pt x="171450" y="50006"/>
                      </a:lnTo>
                      <a:lnTo>
                        <a:pt x="166688" y="66675"/>
                      </a:lnTo>
                      <a:lnTo>
                        <a:pt x="164306" y="80962"/>
                      </a:lnTo>
                      <a:lnTo>
                        <a:pt x="145256" y="85725"/>
                      </a:lnTo>
                      <a:lnTo>
                        <a:pt x="130969" y="88106"/>
                      </a:lnTo>
                      <a:lnTo>
                        <a:pt x="92869" y="183356"/>
                      </a:lnTo>
                      <a:lnTo>
                        <a:pt x="97631" y="190500"/>
                      </a:lnTo>
                      <a:lnTo>
                        <a:pt x="107156" y="188118"/>
                      </a:lnTo>
                      <a:lnTo>
                        <a:pt x="116681" y="173831"/>
                      </a:lnTo>
                      <a:lnTo>
                        <a:pt x="130969" y="183356"/>
                      </a:lnTo>
                      <a:lnTo>
                        <a:pt x="142875" y="188118"/>
                      </a:lnTo>
                      <a:lnTo>
                        <a:pt x="150019" y="207168"/>
                      </a:lnTo>
                      <a:lnTo>
                        <a:pt x="138113" y="214312"/>
                      </a:lnTo>
                      <a:lnTo>
                        <a:pt x="111919" y="209550"/>
                      </a:lnTo>
                      <a:lnTo>
                        <a:pt x="97631" y="209550"/>
                      </a:lnTo>
                      <a:lnTo>
                        <a:pt x="85725" y="202406"/>
                      </a:lnTo>
                      <a:lnTo>
                        <a:pt x="64294" y="202406"/>
                      </a:lnTo>
                      <a:lnTo>
                        <a:pt x="64294" y="202406"/>
                      </a:lnTo>
                      <a:lnTo>
                        <a:pt x="40481" y="214312"/>
                      </a:lnTo>
                      <a:lnTo>
                        <a:pt x="21431" y="219075"/>
                      </a:lnTo>
                      <a:lnTo>
                        <a:pt x="9525" y="228600"/>
                      </a:lnTo>
                      <a:lnTo>
                        <a:pt x="7144" y="238125"/>
                      </a:lnTo>
                      <a:lnTo>
                        <a:pt x="0" y="269081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69" name="Freeform 268"/>
                <p:cNvSpPr/>
                <p:nvPr/>
              </p:nvSpPr>
              <p:spPr>
                <a:xfrm>
                  <a:off x="3379594" y="4960107"/>
                  <a:ext cx="131842" cy="202835"/>
                </a:xfrm>
                <a:custGeom>
                  <a:avLst/>
                  <a:gdLst>
                    <a:gd name="connsiteX0" fmla="*/ 128587 w 133350"/>
                    <a:gd name="connsiteY0" fmla="*/ 0 h 202406"/>
                    <a:gd name="connsiteX1" fmla="*/ 133350 w 133350"/>
                    <a:gd name="connsiteY1" fmla="*/ 28575 h 202406"/>
                    <a:gd name="connsiteX2" fmla="*/ 100012 w 133350"/>
                    <a:gd name="connsiteY2" fmla="*/ 114300 h 202406"/>
                    <a:gd name="connsiteX3" fmla="*/ 64294 w 133350"/>
                    <a:gd name="connsiteY3" fmla="*/ 130969 h 202406"/>
                    <a:gd name="connsiteX4" fmla="*/ 30956 w 133350"/>
                    <a:gd name="connsiteY4" fmla="*/ 140494 h 202406"/>
                    <a:gd name="connsiteX5" fmla="*/ 19050 w 133350"/>
                    <a:gd name="connsiteY5" fmla="*/ 150019 h 202406"/>
                    <a:gd name="connsiteX6" fmla="*/ 9525 w 133350"/>
                    <a:gd name="connsiteY6" fmla="*/ 169069 h 202406"/>
                    <a:gd name="connsiteX7" fmla="*/ 7144 w 133350"/>
                    <a:gd name="connsiteY7" fmla="*/ 190500 h 202406"/>
                    <a:gd name="connsiteX8" fmla="*/ 0 w 133350"/>
                    <a:gd name="connsiteY8" fmla="*/ 202406 h 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3350" h="202406">
                      <a:moveTo>
                        <a:pt x="128587" y="0"/>
                      </a:moveTo>
                      <a:lnTo>
                        <a:pt x="133350" y="28575"/>
                      </a:lnTo>
                      <a:lnTo>
                        <a:pt x="100012" y="114300"/>
                      </a:lnTo>
                      <a:lnTo>
                        <a:pt x="64294" y="130969"/>
                      </a:lnTo>
                      <a:lnTo>
                        <a:pt x="30956" y="140494"/>
                      </a:lnTo>
                      <a:lnTo>
                        <a:pt x="19050" y="150019"/>
                      </a:lnTo>
                      <a:lnTo>
                        <a:pt x="9525" y="169069"/>
                      </a:lnTo>
                      <a:lnTo>
                        <a:pt x="7144" y="190500"/>
                      </a:lnTo>
                      <a:lnTo>
                        <a:pt x="0" y="202406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70" name="Freeform 269"/>
                <p:cNvSpPr/>
                <p:nvPr/>
              </p:nvSpPr>
              <p:spPr>
                <a:xfrm>
                  <a:off x="4244177" y="5424091"/>
                  <a:ext cx="91276" cy="167339"/>
                </a:xfrm>
                <a:custGeom>
                  <a:avLst/>
                  <a:gdLst>
                    <a:gd name="connsiteX0" fmla="*/ 0 w 92868"/>
                    <a:gd name="connsiteY0" fmla="*/ 0 h 166687"/>
                    <a:gd name="connsiteX1" fmla="*/ 2381 w 92868"/>
                    <a:gd name="connsiteY1" fmla="*/ 59531 h 166687"/>
                    <a:gd name="connsiteX2" fmla="*/ 16668 w 92868"/>
                    <a:gd name="connsiteY2" fmla="*/ 83343 h 166687"/>
                    <a:gd name="connsiteX3" fmla="*/ 57150 w 92868"/>
                    <a:gd name="connsiteY3" fmla="*/ 111918 h 166687"/>
                    <a:gd name="connsiteX4" fmla="*/ 76200 w 92868"/>
                    <a:gd name="connsiteY4" fmla="*/ 126206 h 166687"/>
                    <a:gd name="connsiteX5" fmla="*/ 92868 w 92868"/>
                    <a:gd name="connsiteY5" fmla="*/ 140493 h 166687"/>
                    <a:gd name="connsiteX6" fmla="*/ 92868 w 92868"/>
                    <a:gd name="connsiteY6" fmla="*/ 166687 h 166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868" h="166687">
                      <a:moveTo>
                        <a:pt x="0" y="0"/>
                      </a:moveTo>
                      <a:cubicBezTo>
                        <a:pt x="794" y="19844"/>
                        <a:pt x="1587" y="39687"/>
                        <a:pt x="2381" y="59531"/>
                      </a:cubicBezTo>
                      <a:lnTo>
                        <a:pt x="16668" y="83343"/>
                      </a:lnTo>
                      <a:lnTo>
                        <a:pt x="57150" y="111918"/>
                      </a:lnTo>
                      <a:lnTo>
                        <a:pt x="76200" y="126206"/>
                      </a:lnTo>
                      <a:lnTo>
                        <a:pt x="92868" y="140493"/>
                      </a:lnTo>
                      <a:lnTo>
                        <a:pt x="92868" y="166687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71" name="Freeform 270"/>
                <p:cNvSpPr/>
                <p:nvPr/>
              </p:nvSpPr>
              <p:spPr>
                <a:xfrm>
                  <a:off x="3625532" y="4980390"/>
                  <a:ext cx="73527" cy="55780"/>
                </a:xfrm>
                <a:custGeom>
                  <a:avLst/>
                  <a:gdLst>
                    <a:gd name="connsiteX0" fmla="*/ 71437 w 71437"/>
                    <a:gd name="connsiteY0" fmla="*/ 0 h 57150"/>
                    <a:gd name="connsiteX1" fmla="*/ 28575 w 71437"/>
                    <a:gd name="connsiteY1" fmla="*/ 30956 h 57150"/>
                    <a:gd name="connsiteX2" fmla="*/ 14287 w 71437"/>
                    <a:gd name="connsiteY2" fmla="*/ 40481 h 57150"/>
                    <a:gd name="connsiteX3" fmla="*/ 7144 w 71437"/>
                    <a:gd name="connsiteY3" fmla="*/ 47625 h 57150"/>
                    <a:gd name="connsiteX4" fmla="*/ 0 w 71437"/>
                    <a:gd name="connsiteY4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437" h="57150">
                      <a:moveTo>
                        <a:pt x="71437" y="0"/>
                      </a:moveTo>
                      <a:lnTo>
                        <a:pt x="28575" y="30956"/>
                      </a:lnTo>
                      <a:lnTo>
                        <a:pt x="14287" y="40481"/>
                      </a:lnTo>
                      <a:lnTo>
                        <a:pt x="7144" y="47625"/>
                      </a:lnTo>
                      <a:lnTo>
                        <a:pt x="0" y="5715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72" name="Freeform 271"/>
                <p:cNvSpPr/>
                <p:nvPr/>
              </p:nvSpPr>
              <p:spPr>
                <a:xfrm>
                  <a:off x="3622996" y="5036170"/>
                  <a:ext cx="0" cy="0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73" name="Freeform 272"/>
                <p:cNvSpPr/>
                <p:nvPr/>
              </p:nvSpPr>
              <p:spPr>
                <a:xfrm>
                  <a:off x="4459688" y="4985461"/>
                  <a:ext cx="177480" cy="121701"/>
                </a:xfrm>
                <a:custGeom>
                  <a:avLst/>
                  <a:gdLst>
                    <a:gd name="connsiteX0" fmla="*/ 176213 w 176213"/>
                    <a:gd name="connsiteY0" fmla="*/ 121443 h 121443"/>
                    <a:gd name="connsiteX1" fmla="*/ 90488 w 176213"/>
                    <a:gd name="connsiteY1" fmla="*/ 100012 h 121443"/>
                    <a:gd name="connsiteX2" fmla="*/ 47625 w 176213"/>
                    <a:gd name="connsiteY2" fmla="*/ 78581 h 121443"/>
                    <a:gd name="connsiteX3" fmla="*/ 26194 w 176213"/>
                    <a:gd name="connsiteY3" fmla="*/ 64293 h 121443"/>
                    <a:gd name="connsiteX4" fmla="*/ 7144 w 176213"/>
                    <a:gd name="connsiteY4" fmla="*/ 50006 h 121443"/>
                    <a:gd name="connsiteX5" fmla="*/ 0 w 176213"/>
                    <a:gd name="connsiteY5" fmla="*/ 28575 h 121443"/>
                    <a:gd name="connsiteX6" fmla="*/ 7144 w 176213"/>
                    <a:gd name="connsiteY6" fmla="*/ 0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6213" h="121443">
                      <a:moveTo>
                        <a:pt x="176213" y="121443"/>
                      </a:moveTo>
                      <a:lnTo>
                        <a:pt x="90488" y="100012"/>
                      </a:lnTo>
                      <a:lnTo>
                        <a:pt x="47625" y="78581"/>
                      </a:lnTo>
                      <a:lnTo>
                        <a:pt x="26194" y="64293"/>
                      </a:lnTo>
                      <a:lnTo>
                        <a:pt x="7144" y="50006"/>
                      </a:lnTo>
                      <a:lnTo>
                        <a:pt x="0" y="28575"/>
                      </a:lnTo>
                      <a:lnTo>
                        <a:pt x="7144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74" name="Freeform 273"/>
                <p:cNvSpPr/>
                <p:nvPr/>
              </p:nvSpPr>
              <p:spPr>
                <a:xfrm>
                  <a:off x="4036272" y="4744594"/>
                  <a:ext cx="864581" cy="240867"/>
                </a:xfrm>
                <a:custGeom>
                  <a:avLst/>
                  <a:gdLst>
                    <a:gd name="connsiteX0" fmla="*/ 864394 w 864394"/>
                    <a:gd name="connsiteY0" fmla="*/ 45244 h 240507"/>
                    <a:gd name="connsiteX1" fmla="*/ 769144 w 864394"/>
                    <a:gd name="connsiteY1" fmla="*/ 88107 h 240507"/>
                    <a:gd name="connsiteX2" fmla="*/ 726281 w 864394"/>
                    <a:gd name="connsiteY2" fmla="*/ 97632 h 240507"/>
                    <a:gd name="connsiteX3" fmla="*/ 676275 w 864394"/>
                    <a:gd name="connsiteY3" fmla="*/ 116682 h 240507"/>
                    <a:gd name="connsiteX4" fmla="*/ 628650 w 864394"/>
                    <a:gd name="connsiteY4" fmla="*/ 138113 h 240507"/>
                    <a:gd name="connsiteX5" fmla="*/ 585787 w 864394"/>
                    <a:gd name="connsiteY5" fmla="*/ 145257 h 240507"/>
                    <a:gd name="connsiteX6" fmla="*/ 559594 w 864394"/>
                    <a:gd name="connsiteY6" fmla="*/ 157163 h 240507"/>
                    <a:gd name="connsiteX7" fmla="*/ 540544 w 864394"/>
                    <a:gd name="connsiteY7" fmla="*/ 161925 h 240507"/>
                    <a:gd name="connsiteX8" fmla="*/ 511969 w 864394"/>
                    <a:gd name="connsiteY8" fmla="*/ 166688 h 240507"/>
                    <a:gd name="connsiteX9" fmla="*/ 511969 w 864394"/>
                    <a:gd name="connsiteY9" fmla="*/ 166688 h 240507"/>
                    <a:gd name="connsiteX10" fmla="*/ 481012 w 864394"/>
                    <a:gd name="connsiteY10" fmla="*/ 176213 h 240507"/>
                    <a:gd name="connsiteX11" fmla="*/ 454819 w 864394"/>
                    <a:gd name="connsiteY11" fmla="*/ 209550 h 240507"/>
                    <a:gd name="connsiteX12" fmla="*/ 433387 w 864394"/>
                    <a:gd name="connsiteY12" fmla="*/ 240507 h 240507"/>
                    <a:gd name="connsiteX13" fmla="*/ 411956 w 864394"/>
                    <a:gd name="connsiteY13" fmla="*/ 240507 h 240507"/>
                    <a:gd name="connsiteX14" fmla="*/ 390525 w 864394"/>
                    <a:gd name="connsiteY14" fmla="*/ 216694 h 240507"/>
                    <a:gd name="connsiteX15" fmla="*/ 373856 w 864394"/>
                    <a:gd name="connsiteY15" fmla="*/ 188119 h 240507"/>
                    <a:gd name="connsiteX16" fmla="*/ 350044 w 864394"/>
                    <a:gd name="connsiteY16" fmla="*/ 171450 h 240507"/>
                    <a:gd name="connsiteX17" fmla="*/ 330994 w 864394"/>
                    <a:gd name="connsiteY17" fmla="*/ 164307 h 240507"/>
                    <a:gd name="connsiteX18" fmla="*/ 309562 w 864394"/>
                    <a:gd name="connsiteY18" fmla="*/ 157163 h 240507"/>
                    <a:gd name="connsiteX19" fmla="*/ 285750 w 864394"/>
                    <a:gd name="connsiteY19" fmla="*/ 166688 h 240507"/>
                    <a:gd name="connsiteX20" fmla="*/ 276225 w 864394"/>
                    <a:gd name="connsiteY20" fmla="*/ 159544 h 240507"/>
                    <a:gd name="connsiteX21" fmla="*/ 254794 w 864394"/>
                    <a:gd name="connsiteY21" fmla="*/ 130969 h 240507"/>
                    <a:gd name="connsiteX22" fmla="*/ 228600 w 864394"/>
                    <a:gd name="connsiteY22" fmla="*/ 114300 h 240507"/>
                    <a:gd name="connsiteX23" fmla="*/ 204787 w 864394"/>
                    <a:gd name="connsiteY23" fmla="*/ 114300 h 240507"/>
                    <a:gd name="connsiteX24" fmla="*/ 173831 w 864394"/>
                    <a:gd name="connsiteY24" fmla="*/ 104775 h 240507"/>
                    <a:gd name="connsiteX25" fmla="*/ 135731 w 864394"/>
                    <a:gd name="connsiteY25" fmla="*/ 90488 h 240507"/>
                    <a:gd name="connsiteX26" fmla="*/ 102394 w 864394"/>
                    <a:gd name="connsiteY26" fmla="*/ 83344 h 240507"/>
                    <a:gd name="connsiteX27" fmla="*/ 73819 w 864394"/>
                    <a:gd name="connsiteY27" fmla="*/ 76200 h 240507"/>
                    <a:gd name="connsiteX28" fmla="*/ 54769 w 864394"/>
                    <a:gd name="connsiteY28" fmla="*/ 64294 h 240507"/>
                    <a:gd name="connsiteX29" fmla="*/ 38100 w 864394"/>
                    <a:gd name="connsiteY29" fmla="*/ 45244 h 240507"/>
                    <a:gd name="connsiteX30" fmla="*/ 33337 w 864394"/>
                    <a:gd name="connsiteY30" fmla="*/ 26194 h 240507"/>
                    <a:gd name="connsiteX31" fmla="*/ 23812 w 864394"/>
                    <a:gd name="connsiteY31" fmla="*/ 14288 h 240507"/>
                    <a:gd name="connsiteX32" fmla="*/ 7144 w 864394"/>
                    <a:gd name="connsiteY32" fmla="*/ 7144 h 240507"/>
                    <a:gd name="connsiteX33" fmla="*/ 0 w 864394"/>
                    <a:gd name="connsiteY33" fmla="*/ 0 h 240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864394" h="240507">
                      <a:moveTo>
                        <a:pt x="864394" y="45244"/>
                      </a:moveTo>
                      <a:lnTo>
                        <a:pt x="769144" y="88107"/>
                      </a:lnTo>
                      <a:lnTo>
                        <a:pt x="726281" y="97632"/>
                      </a:lnTo>
                      <a:lnTo>
                        <a:pt x="676275" y="116682"/>
                      </a:lnTo>
                      <a:lnTo>
                        <a:pt x="628650" y="138113"/>
                      </a:lnTo>
                      <a:lnTo>
                        <a:pt x="585787" y="145257"/>
                      </a:lnTo>
                      <a:lnTo>
                        <a:pt x="559594" y="157163"/>
                      </a:lnTo>
                      <a:lnTo>
                        <a:pt x="540544" y="161925"/>
                      </a:lnTo>
                      <a:lnTo>
                        <a:pt x="511969" y="166688"/>
                      </a:lnTo>
                      <a:lnTo>
                        <a:pt x="511969" y="166688"/>
                      </a:lnTo>
                      <a:lnTo>
                        <a:pt x="481012" y="176213"/>
                      </a:lnTo>
                      <a:lnTo>
                        <a:pt x="454819" y="209550"/>
                      </a:lnTo>
                      <a:lnTo>
                        <a:pt x="433387" y="240507"/>
                      </a:lnTo>
                      <a:lnTo>
                        <a:pt x="411956" y="240507"/>
                      </a:lnTo>
                      <a:lnTo>
                        <a:pt x="390525" y="216694"/>
                      </a:lnTo>
                      <a:lnTo>
                        <a:pt x="373856" y="188119"/>
                      </a:lnTo>
                      <a:lnTo>
                        <a:pt x="350044" y="171450"/>
                      </a:lnTo>
                      <a:lnTo>
                        <a:pt x="330994" y="164307"/>
                      </a:lnTo>
                      <a:lnTo>
                        <a:pt x="309562" y="157163"/>
                      </a:lnTo>
                      <a:lnTo>
                        <a:pt x="285750" y="166688"/>
                      </a:lnTo>
                      <a:lnTo>
                        <a:pt x="276225" y="159544"/>
                      </a:lnTo>
                      <a:lnTo>
                        <a:pt x="254794" y="130969"/>
                      </a:lnTo>
                      <a:lnTo>
                        <a:pt x="228600" y="114300"/>
                      </a:lnTo>
                      <a:lnTo>
                        <a:pt x="204787" y="114300"/>
                      </a:lnTo>
                      <a:lnTo>
                        <a:pt x="173831" y="104775"/>
                      </a:lnTo>
                      <a:lnTo>
                        <a:pt x="135731" y="90488"/>
                      </a:lnTo>
                      <a:lnTo>
                        <a:pt x="102394" y="83344"/>
                      </a:lnTo>
                      <a:lnTo>
                        <a:pt x="73819" y="76200"/>
                      </a:lnTo>
                      <a:lnTo>
                        <a:pt x="54769" y="64294"/>
                      </a:lnTo>
                      <a:lnTo>
                        <a:pt x="38100" y="45244"/>
                      </a:lnTo>
                      <a:lnTo>
                        <a:pt x="33337" y="26194"/>
                      </a:lnTo>
                      <a:lnTo>
                        <a:pt x="23812" y="14288"/>
                      </a:lnTo>
                      <a:lnTo>
                        <a:pt x="7144" y="7144"/>
                      </a:lnTo>
                      <a:lnTo>
                        <a:pt x="0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75" name="Freeform 274"/>
                <p:cNvSpPr/>
                <p:nvPr/>
              </p:nvSpPr>
              <p:spPr>
                <a:xfrm>
                  <a:off x="3625532" y="4982925"/>
                  <a:ext cx="109023" cy="58316"/>
                </a:xfrm>
                <a:custGeom>
                  <a:avLst/>
                  <a:gdLst>
                    <a:gd name="connsiteX0" fmla="*/ 0 w 107156"/>
                    <a:gd name="connsiteY0" fmla="*/ 52388 h 57150"/>
                    <a:gd name="connsiteX1" fmla="*/ 28575 w 107156"/>
                    <a:gd name="connsiteY1" fmla="*/ 50007 h 57150"/>
                    <a:gd name="connsiteX2" fmla="*/ 54769 w 107156"/>
                    <a:gd name="connsiteY2" fmla="*/ 54769 h 57150"/>
                    <a:gd name="connsiteX3" fmla="*/ 85725 w 107156"/>
                    <a:gd name="connsiteY3" fmla="*/ 57150 h 57150"/>
                    <a:gd name="connsiteX4" fmla="*/ 85725 w 107156"/>
                    <a:gd name="connsiteY4" fmla="*/ 57150 h 57150"/>
                    <a:gd name="connsiteX5" fmla="*/ 107156 w 107156"/>
                    <a:gd name="connsiteY5" fmla="*/ 40482 h 57150"/>
                    <a:gd name="connsiteX6" fmla="*/ 95250 w 107156"/>
                    <a:gd name="connsiteY6" fmla="*/ 26194 h 57150"/>
                    <a:gd name="connsiteX7" fmla="*/ 85725 w 107156"/>
                    <a:gd name="connsiteY7" fmla="*/ 9525 h 57150"/>
                    <a:gd name="connsiteX8" fmla="*/ 73819 w 107156"/>
                    <a:gd name="connsiteY8" fmla="*/ 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156" h="57150">
                      <a:moveTo>
                        <a:pt x="0" y="52388"/>
                      </a:moveTo>
                      <a:lnTo>
                        <a:pt x="28575" y="50007"/>
                      </a:lnTo>
                      <a:lnTo>
                        <a:pt x="54769" y="54769"/>
                      </a:lnTo>
                      <a:lnTo>
                        <a:pt x="85725" y="57150"/>
                      </a:lnTo>
                      <a:lnTo>
                        <a:pt x="85725" y="57150"/>
                      </a:lnTo>
                      <a:lnTo>
                        <a:pt x="107156" y="40482"/>
                      </a:lnTo>
                      <a:lnTo>
                        <a:pt x="95250" y="26194"/>
                      </a:lnTo>
                      <a:lnTo>
                        <a:pt x="85725" y="9525"/>
                      </a:lnTo>
                      <a:lnTo>
                        <a:pt x="73819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76" name="Freeform 275"/>
                <p:cNvSpPr/>
                <p:nvPr/>
              </p:nvSpPr>
              <p:spPr>
                <a:xfrm>
                  <a:off x="3830901" y="5097020"/>
                  <a:ext cx="50709" cy="126772"/>
                </a:xfrm>
                <a:custGeom>
                  <a:avLst/>
                  <a:gdLst>
                    <a:gd name="connsiteX0" fmla="*/ 0 w 50007"/>
                    <a:gd name="connsiteY0" fmla="*/ 0 h 126207"/>
                    <a:gd name="connsiteX1" fmla="*/ 28575 w 50007"/>
                    <a:gd name="connsiteY1" fmla="*/ 59532 h 126207"/>
                    <a:gd name="connsiteX2" fmla="*/ 35719 w 50007"/>
                    <a:gd name="connsiteY2" fmla="*/ 66675 h 126207"/>
                    <a:gd name="connsiteX3" fmla="*/ 45244 w 50007"/>
                    <a:gd name="connsiteY3" fmla="*/ 88107 h 126207"/>
                    <a:gd name="connsiteX4" fmla="*/ 50007 w 50007"/>
                    <a:gd name="connsiteY4" fmla="*/ 116682 h 126207"/>
                    <a:gd name="connsiteX5" fmla="*/ 40482 w 50007"/>
                    <a:gd name="connsiteY5" fmla="*/ 126207 h 126207"/>
                    <a:gd name="connsiteX6" fmla="*/ 28575 w 50007"/>
                    <a:gd name="connsiteY6" fmla="*/ 123825 h 126207"/>
                    <a:gd name="connsiteX7" fmla="*/ 21432 w 50007"/>
                    <a:gd name="connsiteY7" fmla="*/ 104775 h 126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007" h="126207">
                      <a:moveTo>
                        <a:pt x="0" y="0"/>
                      </a:moveTo>
                      <a:lnTo>
                        <a:pt x="28575" y="59532"/>
                      </a:lnTo>
                      <a:lnTo>
                        <a:pt x="35719" y="66675"/>
                      </a:lnTo>
                      <a:lnTo>
                        <a:pt x="45244" y="88107"/>
                      </a:lnTo>
                      <a:lnTo>
                        <a:pt x="50007" y="116682"/>
                      </a:lnTo>
                      <a:lnTo>
                        <a:pt x="40482" y="126207"/>
                      </a:lnTo>
                      <a:lnTo>
                        <a:pt x="28575" y="123825"/>
                      </a:lnTo>
                      <a:lnTo>
                        <a:pt x="21432" y="104775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77" name="Freeform 276"/>
                <p:cNvSpPr/>
                <p:nvPr/>
              </p:nvSpPr>
              <p:spPr>
                <a:xfrm>
                  <a:off x="3800476" y="5097020"/>
                  <a:ext cx="53245" cy="109023"/>
                </a:xfrm>
                <a:custGeom>
                  <a:avLst/>
                  <a:gdLst>
                    <a:gd name="connsiteX0" fmla="*/ 52388 w 52388"/>
                    <a:gd name="connsiteY0" fmla="*/ 107157 h 107157"/>
                    <a:gd name="connsiteX1" fmla="*/ 23813 w 52388"/>
                    <a:gd name="connsiteY1" fmla="*/ 54769 h 107157"/>
                    <a:gd name="connsiteX2" fmla="*/ 7144 w 52388"/>
                    <a:gd name="connsiteY2" fmla="*/ 30957 h 107157"/>
                    <a:gd name="connsiteX3" fmla="*/ 0 w 52388"/>
                    <a:gd name="connsiteY3" fmla="*/ 14288 h 107157"/>
                    <a:gd name="connsiteX4" fmla="*/ 9525 w 52388"/>
                    <a:gd name="connsiteY4" fmla="*/ 2382 h 107157"/>
                    <a:gd name="connsiteX5" fmla="*/ 26194 w 52388"/>
                    <a:gd name="connsiteY5" fmla="*/ 0 h 107157"/>
                    <a:gd name="connsiteX6" fmla="*/ 26194 w 52388"/>
                    <a:gd name="connsiteY6" fmla="*/ 0 h 107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8" h="107157">
                      <a:moveTo>
                        <a:pt x="52388" y="107157"/>
                      </a:moveTo>
                      <a:lnTo>
                        <a:pt x="23813" y="54769"/>
                      </a:lnTo>
                      <a:lnTo>
                        <a:pt x="7144" y="30957"/>
                      </a:lnTo>
                      <a:lnTo>
                        <a:pt x="0" y="14288"/>
                      </a:lnTo>
                      <a:lnTo>
                        <a:pt x="9525" y="2382"/>
                      </a:lnTo>
                      <a:lnTo>
                        <a:pt x="26194" y="0"/>
                      </a:lnTo>
                      <a:lnTo>
                        <a:pt x="26194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78" name="Freeform 277"/>
                <p:cNvSpPr/>
                <p:nvPr/>
              </p:nvSpPr>
              <p:spPr>
                <a:xfrm>
                  <a:off x="3691453" y="5137587"/>
                  <a:ext cx="68456" cy="30425"/>
                </a:xfrm>
                <a:custGeom>
                  <a:avLst/>
                  <a:gdLst>
                    <a:gd name="connsiteX0" fmla="*/ 69056 w 69056"/>
                    <a:gd name="connsiteY0" fmla="*/ 11907 h 30957"/>
                    <a:gd name="connsiteX1" fmla="*/ 16668 w 69056"/>
                    <a:gd name="connsiteY1" fmla="*/ 0 h 30957"/>
                    <a:gd name="connsiteX2" fmla="*/ 0 w 69056"/>
                    <a:gd name="connsiteY2" fmla="*/ 9525 h 30957"/>
                    <a:gd name="connsiteX3" fmla="*/ 0 w 69056"/>
                    <a:gd name="connsiteY3" fmla="*/ 21432 h 30957"/>
                    <a:gd name="connsiteX4" fmla="*/ 9525 w 69056"/>
                    <a:gd name="connsiteY4" fmla="*/ 30957 h 30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30957">
                      <a:moveTo>
                        <a:pt x="69056" y="11907"/>
                      </a:moveTo>
                      <a:lnTo>
                        <a:pt x="16668" y="0"/>
                      </a:lnTo>
                      <a:lnTo>
                        <a:pt x="0" y="9525"/>
                      </a:lnTo>
                      <a:lnTo>
                        <a:pt x="0" y="21432"/>
                      </a:lnTo>
                      <a:lnTo>
                        <a:pt x="9525" y="30957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79" name="Freeform 278"/>
                <p:cNvSpPr/>
                <p:nvPr/>
              </p:nvSpPr>
              <p:spPr>
                <a:xfrm>
                  <a:off x="3699059" y="5147729"/>
                  <a:ext cx="58316" cy="22818"/>
                </a:xfrm>
                <a:custGeom>
                  <a:avLst/>
                  <a:gdLst>
                    <a:gd name="connsiteX0" fmla="*/ 0 w 59532"/>
                    <a:gd name="connsiteY0" fmla="*/ 16668 h 21431"/>
                    <a:gd name="connsiteX1" fmla="*/ 45244 w 59532"/>
                    <a:gd name="connsiteY1" fmla="*/ 21431 h 21431"/>
                    <a:gd name="connsiteX2" fmla="*/ 45244 w 59532"/>
                    <a:gd name="connsiteY2" fmla="*/ 21431 h 21431"/>
                    <a:gd name="connsiteX3" fmla="*/ 59532 w 59532"/>
                    <a:gd name="connsiteY3" fmla="*/ 0 h 21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532" h="21431">
                      <a:moveTo>
                        <a:pt x="0" y="16668"/>
                      </a:moveTo>
                      <a:lnTo>
                        <a:pt x="45244" y="21431"/>
                      </a:lnTo>
                      <a:lnTo>
                        <a:pt x="45244" y="21431"/>
                      </a:lnTo>
                      <a:lnTo>
                        <a:pt x="59532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80" name="Freeform 279"/>
                <p:cNvSpPr/>
                <p:nvPr/>
              </p:nvSpPr>
              <p:spPr>
                <a:xfrm>
                  <a:off x="3622996" y="5147729"/>
                  <a:ext cx="55779" cy="35496"/>
                </a:xfrm>
                <a:custGeom>
                  <a:avLst/>
                  <a:gdLst>
                    <a:gd name="connsiteX0" fmla="*/ 69056 w 69056"/>
                    <a:gd name="connsiteY0" fmla="*/ 11907 h 30957"/>
                    <a:gd name="connsiteX1" fmla="*/ 16668 w 69056"/>
                    <a:gd name="connsiteY1" fmla="*/ 0 h 30957"/>
                    <a:gd name="connsiteX2" fmla="*/ 0 w 69056"/>
                    <a:gd name="connsiteY2" fmla="*/ 9525 h 30957"/>
                    <a:gd name="connsiteX3" fmla="*/ 0 w 69056"/>
                    <a:gd name="connsiteY3" fmla="*/ 21432 h 30957"/>
                    <a:gd name="connsiteX4" fmla="*/ 9525 w 69056"/>
                    <a:gd name="connsiteY4" fmla="*/ 30957 h 30957"/>
                    <a:gd name="connsiteX0" fmla="*/ 54769 w 54769"/>
                    <a:gd name="connsiteY0" fmla="*/ 16669 h 30957"/>
                    <a:gd name="connsiteX1" fmla="*/ 16668 w 54769"/>
                    <a:gd name="connsiteY1" fmla="*/ 0 h 30957"/>
                    <a:gd name="connsiteX2" fmla="*/ 0 w 54769"/>
                    <a:gd name="connsiteY2" fmla="*/ 9525 h 30957"/>
                    <a:gd name="connsiteX3" fmla="*/ 0 w 54769"/>
                    <a:gd name="connsiteY3" fmla="*/ 21432 h 30957"/>
                    <a:gd name="connsiteX4" fmla="*/ 9525 w 54769"/>
                    <a:gd name="connsiteY4" fmla="*/ 30957 h 30957"/>
                    <a:gd name="connsiteX0" fmla="*/ 54769 w 54769"/>
                    <a:gd name="connsiteY0" fmla="*/ 23813 h 30957"/>
                    <a:gd name="connsiteX1" fmla="*/ 16668 w 54769"/>
                    <a:gd name="connsiteY1" fmla="*/ 0 h 30957"/>
                    <a:gd name="connsiteX2" fmla="*/ 0 w 54769"/>
                    <a:gd name="connsiteY2" fmla="*/ 9525 h 30957"/>
                    <a:gd name="connsiteX3" fmla="*/ 0 w 54769"/>
                    <a:gd name="connsiteY3" fmla="*/ 21432 h 30957"/>
                    <a:gd name="connsiteX4" fmla="*/ 9525 w 54769"/>
                    <a:gd name="connsiteY4" fmla="*/ 30957 h 30957"/>
                    <a:gd name="connsiteX0" fmla="*/ 54769 w 54769"/>
                    <a:gd name="connsiteY0" fmla="*/ 23813 h 35719"/>
                    <a:gd name="connsiteX1" fmla="*/ 16668 w 54769"/>
                    <a:gd name="connsiteY1" fmla="*/ 0 h 35719"/>
                    <a:gd name="connsiteX2" fmla="*/ 0 w 54769"/>
                    <a:gd name="connsiteY2" fmla="*/ 9525 h 35719"/>
                    <a:gd name="connsiteX3" fmla="*/ 0 w 54769"/>
                    <a:gd name="connsiteY3" fmla="*/ 21432 h 35719"/>
                    <a:gd name="connsiteX4" fmla="*/ 16669 w 54769"/>
                    <a:gd name="connsiteY4" fmla="*/ 35719 h 3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769" h="35719">
                      <a:moveTo>
                        <a:pt x="54769" y="23813"/>
                      </a:moveTo>
                      <a:lnTo>
                        <a:pt x="16668" y="0"/>
                      </a:lnTo>
                      <a:lnTo>
                        <a:pt x="0" y="9525"/>
                      </a:lnTo>
                      <a:lnTo>
                        <a:pt x="0" y="21432"/>
                      </a:lnTo>
                      <a:lnTo>
                        <a:pt x="16669" y="35719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81" name="Freeform 280"/>
                <p:cNvSpPr/>
                <p:nvPr/>
              </p:nvSpPr>
              <p:spPr>
                <a:xfrm>
                  <a:off x="3638208" y="5175618"/>
                  <a:ext cx="45638" cy="15213"/>
                </a:xfrm>
                <a:custGeom>
                  <a:avLst/>
                  <a:gdLst>
                    <a:gd name="connsiteX0" fmla="*/ 0 w 78581"/>
                    <a:gd name="connsiteY0" fmla="*/ 4762 h 11906"/>
                    <a:gd name="connsiteX1" fmla="*/ 54769 w 78581"/>
                    <a:gd name="connsiteY1" fmla="*/ 9525 h 11906"/>
                    <a:gd name="connsiteX2" fmla="*/ 78581 w 78581"/>
                    <a:gd name="connsiteY2" fmla="*/ 11906 h 11906"/>
                    <a:gd name="connsiteX3" fmla="*/ 78581 w 78581"/>
                    <a:gd name="connsiteY3" fmla="*/ 0 h 11906"/>
                    <a:gd name="connsiteX0" fmla="*/ 0 w 78581"/>
                    <a:gd name="connsiteY0" fmla="*/ 4762 h 11906"/>
                    <a:gd name="connsiteX1" fmla="*/ 26194 w 78581"/>
                    <a:gd name="connsiteY1" fmla="*/ 9525 h 11906"/>
                    <a:gd name="connsiteX2" fmla="*/ 78581 w 78581"/>
                    <a:gd name="connsiteY2" fmla="*/ 11906 h 11906"/>
                    <a:gd name="connsiteX3" fmla="*/ 78581 w 78581"/>
                    <a:gd name="connsiteY3" fmla="*/ 0 h 11906"/>
                    <a:gd name="connsiteX0" fmla="*/ 0 w 78581"/>
                    <a:gd name="connsiteY0" fmla="*/ 7144 h 14288"/>
                    <a:gd name="connsiteX1" fmla="*/ 26194 w 78581"/>
                    <a:gd name="connsiteY1" fmla="*/ 11907 h 14288"/>
                    <a:gd name="connsiteX2" fmla="*/ 78581 w 78581"/>
                    <a:gd name="connsiteY2" fmla="*/ 14288 h 14288"/>
                    <a:gd name="connsiteX3" fmla="*/ 38100 w 78581"/>
                    <a:gd name="connsiteY3" fmla="*/ 0 h 14288"/>
                    <a:gd name="connsiteX0" fmla="*/ 0 w 45243"/>
                    <a:gd name="connsiteY0" fmla="*/ 7144 h 14288"/>
                    <a:gd name="connsiteX1" fmla="*/ 26194 w 45243"/>
                    <a:gd name="connsiteY1" fmla="*/ 11907 h 14288"/>
                    <a:gd name="connsiteX2" fmla="*/ 45243 w 45243"/>
                    <a:gd name="connsiteY2" fmla="*/ 14288 h 14288"/>
                    <a:gd name="connsiteX3" fmla="*/ 38100 w 45243"/>
                    <a:gd name="connsiteY3" fmla="*/ 0 h 1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243" h="14288">
                      <a:moveTo>
                        <a:pt x="0" y="7144"/>
                      </a:moveTo>
                      <a:lnTo>
                        <a:pt x="26194" y="11907"/>
                      </a:lnTo>
                      <a:lnTo>
                        <a:pt x="45243" y="14288"/>
                      </a:lnTo>
                      <a:lnTo>
                        <a:pt x="38100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82" name="Freeform 281"/>
                <p:cNvSpPr/>
                <p:nvPr/>
              </p:nvSpPr>
              <p:spPr>
                <a:xfrm>
                  <a:off x="2411060" y="5761305"/>
                  <a:ext cx="502015" cy="408205"/>
                </a:xfrm>
                <a:custGeom>
                  <a:avLst/>
                  <a:gdLst>
                    <a:gd name="connsiteX0" fmla="*/ 502444 w 502444"/>
                    <a:gd name="connsiteY0" fmla="*/ 23812 h 409575"/>
                    <a:gd name="connsiteX1" fmla="*/ 450057 w 502444"/>
                    <a:gd name="connsiteY1" fmla="*/ 16669 h 409575"/>
                    <a:gd name="connsiteX2" fmla="*/ 397669 w 502444"/>
                    <a:gd name="connsiteY2" fmla="*/ 2381 h 409575"/>
                    <a:gd name="connsiteX3" fmla="*/ 347663 w 502444"/>
                    <a:gd name="connsiteY3" fmla="*/ 0 h 409575"/>
                    <a:gd name="connsiteX4" fmla="*/ 333375 w 502444"/>
                    <a:gd name="connsiteY4" fmla="*/ 7144 h 409575"/>
                    <a:gd name="connsiteX5" fmla="*/ 266700 w 502444"/>
                    <a:gd name="connsiteY5" fmla="*/ 40481 h 409575"/>
                    <a:gd name="connsiteX6" fmla="*/ 200025 w 502444"/>
                    <a:gd name="connsiteY6" fmla="*/ 85725 h 409575"/>
                    <a:gd name="connsiteX7" fmla="*/ 150019 w 502444"/>
                    <a:gd name="connsiteY7" fmla="*/ 119062 h 409575"/>
                    <a:gd name="connsiteX8" fmla="*/ 107157 w 502444"/>
                    <a:gd name="connsiteY8" fmla="*/ 140494 h 409575"/>
                    <a:gd name="connsiteX9" fmla="*/ 45244 w 502444"/>
                    <a:gd name="connsiteY9" fmla="*/ 185737 h 409575"/>
                    <a:gd name="connsiteX10" fmla="*/ 14288 w 502444"/>
                    <a:gd name="connsiteY10" fmla="*/ 211931 h 409575"/>
                    <a:gd name="connsiteX11" fmla="*/ 0 w 502444"/>
                    <a:gd name="connsiteY11" fmla="*/ 252412 h 409575"/>
                    <a:gd name="connsiteX12" fmla="*/ 0 w 502444"/>
                    <a:gd name="connsiteY12" fmla="*/ 280987 h 409575"/>
                    <a:gd name="connsiteX13" fmla="*/ 23813 w 502444"/>
                    <a:gd name="connsiteY13" fmla="*/ 311944 h 409575"/>
                    <a:gd name="connsiteX14" fmla="*/ 64294 w 502444"/>
                    <a:gd name="connsiteY14" fmla="*/ 342900 h 409575"/>
                    <a:gd name="connsiteX15" fmla="*/ 119063 w 502444"/>
                    <a:gd name="connsiteY15" fmla="*/ 385762 h 409575"/>
                    <a:gd name="connsiteX16" fmla="*/ 152400 w 502444"/>
                    <a:gd name="connsiteY16" fmla="*/ 409575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2444" h="409575">
                      <a:moveTo>
                        <a:pt x="502444" y="23812"/>
                      </a:moveTo>
                      <a:lnTo>
                        <a:pt x="450057" y="16669"/>
                      </a:lnTo>
                      <a:lnTo>
                        <a:pt x="397669" y="2381"/>
                      </a:lnTo>
                      <a:lnTo>
                        <a:pt x="347663" y="0"/>
                      </a:lnTo>
                      <a:lnTo>
                        <a:pt x="333375" y="7144"/>
                      </a:lnTo>
                      <a:lnTo>
                        <a:pt x="266700" y="40481"/>
                      </a:lnTo>
                      <a:lnTo>
                        <a:pt x="200025" y="85725"/>
                      </a:lnTo>
                      <a:lnTo>
                        <a:pt x="150019" y="119062"/>
                      </a:lnTo>
                      <a:lnTo>
                        <a:pt x="107157" y="140494"/>
                      </a:lnTo>
                      <a:lnTo>
                        <a:pt x="45244" y="185737"/>
                      </a:lnTo>
                      <a:lnTo>
                        <a:pt x="14288" y="211931"/>
                      </a:lnTo>
                      <a:lnTo>
                        <a:pt x="0" y="252412"/>
                      </a:lnTo>
                      <a:lnTo>
                        <a:pt x="0" y="280987"/>
                      </a:lnTo>
                      <a:lnTo>
                        <a:pt x="23813" y="311944"/>
                      </a:lnTo>
                      <a:lnTo>
                        <a:pt x="64294" y="342900"/>
                      </a:lnTo>
                      <a:lnTo>
                        <a:pt x="119063" y="385762"/>
                      </a:lnTo>
                      <a:lnTo>
                        <a:pt x="152400" y="409575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83" name="Freeform 282"/>
                <p:cNvSpPr/>
                <p:nvPr/>
              </p:nvSpPr>
              <p:spPr>
                <a:xfrm>
                  <a:off x="4753798" y="4267931"/>
                  <a:ext cx="423418" cy="238331"/>
                </a:xfrm>
                <a:custGeom>
                  <a:avLst/>
                  <a:gdLst>
                    <a:gd name="connsiteX0" fmla="*/ 0 w 423863"/>
                    <a:gd name="connsiteY0" fmla="*/ 238125 h 238125"/>
                    <a:gd name="connsiteX1" fmla="*/ 71438 w 423863"/>
                    <a:gd name="connsiteY1" fmla="*/ 219075 h 238125"/>
                    <a:gd name="connsiteX2" fmla="*/ 85725 w 423863"/>
                    <a:gd name="connsiteY2" fmla="*/ 176213 h 238125"/>
                    <a:gd name="connsiteX3" fmla="*/ 128588 w 423863"/>
                    <a:gd name="connsiteY3" fmla="*/ 166688 h 238125"/>
                    <a:gd name="connsiteX4" fmla="*/ 166688 w 423863"/>
                    <a:gd name="connsiteY4" fmla="*/ 85725 h 238125"/>
                    <a:gd name="connsiteX5" fmla="*/ 176213 w 423863"/>
                    <a:gd name="connsiteY5" fmla="*/ 61913 h 238125"/>
                    <a:gd name="connsiteX6" fmla="*/ 214313 w 423863"/>
                    <a:gd name="connsiteY6" fmla="*/ 71438 h 238125"/>
                    <a:gd name="connsiteX7" fmla="*/ 257175 w 423863"/>
                    <a:gd name="connsiteY7" fmla="*/ 19050 h 238125"/>
                    <a:gd name="connsiteX8" fmla="*/ 314325 w 423863"/>
                    <a:gd name="connsiteY8" fmla="*/ 0 h 238125"/>
                    <a:gd name="connsiteX9" fmla="*/ 342900 w 423863"/>
                    <a:gd name="connsiteY9" fmla="*/ 61913 h 238125"/>
                    <a:gd name="connsiteX10" fmla="*/ 381000 w 423863"/>
                    <a:gd name="connsiteY10" fmla="*/ 42863 h 238125"/>
                    <a:gd name="connsiteX11" fmla="*/ 423863 w 423863"/>
                    <a:gd name="connsiteY11" fmla="*/ 104775 h 238125"/>
                    <a:gd name="connsiteX12" fmla="*/ 400050 w 423863"/>
                    <a:gd name="connsiteY12" fmla="*/ 171450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3863" h="238125">
                      <a:moveTo>
                        <a:pt x="0" y="238125"/>
                      </a:moveTo>
                      <a:lnTo>
                        <a:pt x="71438" y="219075"/>
                      </a:lnTo>
                      <a:lnTo>
                        <a:pt x="85725" y="176213"/>
                      </a:lnTo>
                      <a:lnTo>
                        <a:pt x="128588" y="166688"/>
                      </a:lnTo>
                      <a:lnTo>
                        <a:pt x="166688" y="85725"/>
                      </a:lnTo>
                      <a:lnTo>
                        <a:pt x="176213" y="61913"/>
                      </a:lnTo>
                      <a:lnTo>
                        <a:pt x="214313" y="71438"/>
                      </a:lnTo>
                      <a:lnTo>
                        <a:pt x="257175" y="19050"/>
                      </a:lnTo>
                      <a:lnTo>
                        <a:pt x="314325" y="0"/>
                      </a:lnTo>
                      <a:lnTo>
                        <a:pt x="342900" y="61913"/>
                      </a:lnTo>
                      <a:lnTo>
                        <a:pt x="381000" y="42863"/>
                      </a:lnTo>
                      <a:lnTo>
                        <a:pt x="423863" y="104775"/>
                      </a:lnTo>
                      <a:lnTo>
                        <a:pt x="400050" y="171450"/>
                      </a:lnTo>
                    </a:path>
                  </a:pathLst>
                </a:cu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84" name="Freeform 283"/>
                <p:cNvSpPr/>
                <p:nvPr/>
              </p:nvSpPr>
              <p:spPr>
                <a:xfrm>
                  <a:off x="4728443" y="4501191"/>
                  <a:ext cx="534977" cy="157197"/>
                </a:xfrm>
                <a:custGeom>
                  <a:avLst/>
                  <a:gdLst>
                    <a:gd name="connsiteX0" fmla="*/ 0 w 533400"/>
                    <a:gd name="connsiteY0" fmla="*/ 157162 h 157162"/>
                    <a:gd name="connsiteX1" fmla="*/ 33337 w 533400"/>
                    <a:gd name="connsiteY1" fmla="*/ 123825 h 157162"/>
                    <a:gd name="connsiteX2" fmla="*/ 33337 w 533400"/>
                    <a:gd name="connsiteY2" fmla="*/ 123825 h 157162"/>
                    <a:gd name="connsiteX3" fmla="*/ 14287 w 533400"/>
                    <a:gd name="connsiteY3" fmla="*/ 76200 h 157162"/>
                    <a:gd name="connsiteX4" fmla="*/ 71437 w 533400"/>
                    <a:gd name="connsiteY4" fmla="*/ 76200 h 157162"/>
                    <a:gd name="connsiteX5" fmla="*/ 90487 w 533400"/>
                    <a:gd name="connsiteY5" fmla="*/ 114300 h 157162"/>
                    <a:gd name="connsiteX6" fmla="*/ 171450 w 533400"/>
                    <a:gd name="connsiteY6" fmla="*/ 123825 h 157162"/>
                    <a:gd name="connsiteX7" fmla="*/ 204787 w 533400"/>
                    <a:gd name="connsiteY7" fmla="*/ 85725 h 157162"/>
                    <a:gd name="connsiteX8" fmla="*/ 266700 w 533400"/>
                    <a:gd name="connsiteY8" fmla="*/ 119062 h 157162"/>
                    <a:gd name="connsiteX9" fmla="*/ 266700 w 533400"/>
                    <a:gd name="connsiteY9" fmla="*/ 119062 h 157162"/>
                    <a:gd name="connsiteX10" fmla="*/ 261937 w 533400"/>
                    <a:gd name="connsiteY10" fmla="*/ 142875 h 157162"/>
                    <a:gd name="connsiteX11" fmla="*/ 381000 w 533400"/>
                    <a:gd name="connsiteY11" fmla="*/ 157162 h 157162"/>
                    <a:gd name="connsiteX12" fmla="*/ 423862 w 533400"/>
                    <a:gd name="connsiteY12" fmla="*/ 114300 h 157162"/>
                    <a:gd name="connsiteX13" fmla="*/ 523875 w 533400"/>
                    <a:gd name="connsiteY13" fmla="*/ 119062 h 157162"/>
                    <a:gd name="connsiteX14" fmla="*/ 533400 w 533400"/>
                    <a:gd name="connsiteY14" fmla="*/ 71437 h 157162"/>
                    <a:gd name="connsiteX15" fmla="*/ 514350 w 533400"/>
                    <a:gd name="connsiteY15" fmla="*/ 71437 h 157162"/>
                    <a:gd name="connsiteX16" fmla="*/ 495300 w 533400"/>
                    <a:gd name="connsiteY16" fmla="*/ 0 h 157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33400" h="157162">
                      <a:moveTo>
                        <a:pt x="0" y="157162"/>
                      </a:moveTo>
                      <a:lnTo>
                        <a:pt x="33337" y="123825"/>
                      </a:lnTo>
                      <a:lnTo>
                        <a:pt x="33337" y="123825"/>
                      </a:lnTo>
                      <a:lnTo>
                        <a:pt x="14287" y="76200"/>
                      </a:lnTo>
                      <a:lnTo>
                        <a:pt x="71437" y="76200"/>
                      </a:lnTo>
                      <a:lnTo>
                        <a:pt x="90487" y="114300"/>
                      </a:lnTo>
                      <a:lnTo>
                        <a:pt x="171450" y="123825"/>
                      </a:lnTo>
                      <a:lnTo>
                        <a:pt x="204787" y="85725"/>
                      </a:lnTo>
                      <a:lnTo>
                        <a:pt x="266700" y="119062"/>
                      </a:lnTo>
                      <a:lnTo>
                        <a:pt x="266700" y="119062"/>
                      </a:lnTo>
                      <a:lnTo>
                        <a:pt x="261937" y="142875"/>
                      </a:lnTo>
                      <a:lnTo>
                        <a:pt x="381000" y="157162"/>
                      </a:lnTo>
                      <a:lnTo>
                        <a:pt x="423862" y="114300"/>
                      </a:lnTo>
                      <a:lnTo>
                        <a:pt x="523875" y="119062"/>
                      </a:lnTo>
                      <a:lnTo>
                        <a:pt x="533400" y="71437"/>
                      </a:lnTo>
                      <a:lnTo>
                        <a:pt x="514350" y="71437"/>
                      </a:lnTo>
                      <a:lnTo>
                        <a:pt x="495300" y="0"/>
                      </a:lnTo>
                    </a:path>
                  </a:pathLst>
                </a:cu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5496680" y="738600"/>
                  <a:ext cx="45638" cy="45638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5227924" y="642254"/>
                  <a:ext cx="48172" cy="45638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4119940" y="4034671"/>
                  <a:ext cx="45638" cy="456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2380635" y="5981888"/>
                  <a:ext cx="45638" cy="456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  <p:sp>
            <p:nvSpPr>
              <p:cNvPr id="233" name="Rectangle 232"/>
              <p:cNvSpPr/>
              <p:nvPr/>
            </p:nvSpPr>
            <p:spPr>
              <a:xfrm>
                <a:off x="5275922" y="3882572"/>
                <a:ext cx="638629" cy="114662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91" name="TextBox 190"/>
          <p:cNvSpPr txBox="1">
            <a:spLocks noChangeArrowheads="1"/>
          </p:cNvSpPr>
          <p:nvPr/>
        </p:nvSpPr>
        <p:spPr bwMode="auto">
          <a:xfrm>
            <a:off x="157907" y="4343773"/>
            <a:ext cx="641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April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292" name="TextBox 190"/>
          <p:cNvSpPr txBox="1">
            <a:spLocks noChangeArrowheads="1"/>
          </p:cNvSpPr>
          <p:nvPr/>
        </p:nvSpPr>
        <p:spPr bwMode="auto">
          <a:xfrm>
            <a:off x="977951" y="4343773"/>
            <a:ext cx="550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July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293" name="TextBox 190"/>
          <p:cNvSpPr txBox="1">
            <a:spLocks noChangeArrowheads="1"/>
          </p:cNvSpPr>
          <p:nvPr/>
        </p:nvSpPr>
        <p:spPr bwMode="auto">
          <a:xfrm>
            <a:off x="1812509" y="4343773"/>
            <a:ext cx="577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Oct.</a:t>
            </a:r>
            <a:endParaRPr lang="en-GB" b="1" dirty="0">
              <a:latin typeface="Calibri" pitchFamily="34" charset="0"/>
            </a:endParaRPr>
          </a:p>
        </p:txBody>
      </p:sp>
      <p:grpSp>
        <p:nvGrpSpPr>
          <p:cNvPr id="206" name="Group 205"/>
          <p:cNvGrpSpPr/>
          <p:nvPr/>
        </p:nvGrpSpPr>
        <p:grpSpPr>
          <a:xfrm>
            <a:off x="247878" y="2525706"/>
            <a:ext cx="496265" cy="1200150"/>
            <a:chOff x="5951993" y="3135313"/>
            <a:chExt cx="496265" cy="1200150"/>
          </a:xfrm>
        </p:grpSpPr>
        <p:sp>
          <p:nvSpPr>
            <p:cNvPr id="207" name="Oval 219"/>
            <p:cNvSpPr>
              <a:spLocks noChangeArrowheads="1"/>
            </p:cNvSpPr>
            <p:nvPr/>
          </p:nvSpPr>
          <p:spPr bwMode="auto">
            <a:xfrm>
              <a:off x="5956755" y="3140075"/>
              <a:ext cx="85725" cy="952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220"/>
            <p:cNvSpPr>
              <a:spLocks noEditPoints="1"/>
            </p:cNvSpPr>
            <p:nvPr/>
          </p:nvSpPr>
          <p:spPr bwMode="auto">
            <a:xfrm>
              <a:off x="5951993" y="3135313"/>
              <a:ext cx="95250" cy="104775"/>
            </a:xfrm>
            <a:custGeom>
              <a:avLst/>
              <a:gdLst/>
              <a:ahLst/>
              <a:cxnLst>
                <a:cxn ang="0">
                  <a:pos x="160" y="90"/>
                </a:cxn>
                <a:cxn ang="0">
                  <a:pos x="153" y="123"/>
                </a:cxn>
                <a:cxn ang="0">
                  <a:pos x="136" y="152"/>
                </a:cxn>
                <a:cxn ang="0">
                  <a:pos x="110" y="170"/>
                </a:cxn>
                <a:cxn ang="0">
                  <a:pos x="79" y="176"/>
                </a:cxn>
                <a:cxn ang="0">
                  <a:pos x="48" y="169"/>
                </a:cxn>
                <a:cxn ang="0">
                  <a:pos x="23" y="149"/>
                </a:cxn>
                <a:cxn ang="0">
                  <a:pos x="7" y="121"/>
                </a:cxn>
                <a:cxn ang="0">
                  <a:pos x="1" y="87"/>
                </a:cxn>
                <a:cxn ang="0">
                  <a:pos x="8" y="53"/>
                </a:cxn>
                <a:cxn ang="0">
                  <a:pos x="25" y="26"/>
                </a:cxn>
                <a:cxn ang="0">
                  <a:pos x="51" y="7"/>
                </a:cxn>
                <a:cxn ang="0">
                  <a:pos x="82" y="1"/>
                </a:cxn>
                <a:cxn ang="0">
                  <a:pos x="113" y="8"/>
                </a:cxn>
                <a:cxn ang="0">
                  <a:pos x="138" y="28"/>
                </a:cxn>
                <a:cxn ang="0">
                  <a:pos x="154" y="56"/>
                </a:cxn>
                <a:cxn ang="0">
                  <a:pos x="139" y="59"/>
                </a:cxn>
                <a:cxn ang="0">
                  <a:pos x="125" y="37"/>
                </a:cxn>
                <a:cxn ang="0">
                  <a:pos x="104" y="21"/>
                </a:cxn>
                <a:cxn ang="0">
                  <a:pos x="79" y="16"/>
                </a:cxn>
                <a:cxn ang="0">
                  <a:pos x="54" y="22"/>
                </a:cxn>
                <a:cxn ang="0">
                  <a:pos x="34" y="39"/>
                </a:cxn>
                <a:cxn ang="0">
                  <a:pos x="21" y="62"/>
                </a:cxn>
                <a:cxn ang="0">
                  <a:pos x="16" y="90"/>
                </a:cxn>
                <a:cxn ang="0">
                  <a:pos x="22" y="118"/>
                </a:cxn>
                <a:cxn ang="0">
                  <a:pos x="36" y="141"/>
                </a:cxn>
                <a:cxn ang="0">
                  <a:pos x="57" y="156"/>
                </a:cxn>
                <a:cxn ang="0">
                  <a:pos x="82" y="161"/>
                </a:cxn>
                <a:cxn ang="0">
                  <a:pos x="107" y="155"/>
                </a:cxn>
                <a:cxn ang="0">
                  <a:pos x="127" y="139"/>
                </a:cxn>
                <a:cxn ang="0">
                  <a:pos x="140" y="115"/>
                </a:cxn>
                <a:cxn ang="0">
                  <a:pos x="145" y="87"/>
                </a:cxn>
                <a:cxn ang="0">
                  <a:pos x="139" y="59"/>
                </a:cxn>
              </a:cxnLst>
              <a:rect l="0" t="0" r="r" b="b"/>
              <a:pathLst>
                <a:path w="161" h="177">
                  <a:moveTo>
                    <a:pt x="160" y="87"/>
                  </a:moveTo>
                  <a:cubicBezTo>
                    <a:pt x="161" y="88"/>
                    <a:pt x="161" y="89"/>
                    <a:pt x="160" y="90"/>
                  </a:cubicBezTo>
                  <a:lnTo>
                    <a:pt x="154" y="121"/>
                  </a:lnTo>
                  <a:cubicBezTo>
                    <a:pt x="154" y="122"/>
                    <a:pt x="154" y="123"/>
                    <a:pt x="153" y="123"/>
                  </a:cubicBezTo>
                  <a:lnTo>
                    <a:pt x="138" y="149"/>
                  </a:lnTo>
                  <a:cubicBezTo>
                    <a:pt x="138" y="150"/>
                    <a:pt x="137" y="151"/>
                    <a:pt x="136" y="152"/>
                  </a:cubicBezTo>
                  <a:lnTo>
                    <a:pt x="113" y="169"/>
                  </a:lnTo>
                  <a:cubicBezTo>
                    <a:pt x="112" y="170"/>
                    <a:pt x="111" y="170"/>
                    <a:pt x="110" y="170"/>
                  </a:cubicBezTo>
                  <a:lnTo>
                    <a:pt x="82" y="176"/>
                  </a:lnTo>
                  <a:cubicBezTo>
                    <a:pt x="81" y="177"/>
                    <a:pt x="80" y="177"/>
                    <a:pt x="79" y="176"/>
                  </a:cubicBezTo>
                  <a:lnTo>
                    <a:pt x="51" y="170"/>
                  </a:lnTo>
                  <a:cubicBezTo>
                    <a:pt x="50" y="170"/>
                    <a:pt x="49" y="170"/>
                    <a:pt x="48" y="169"/>
                  </a:cubicBezTo>
                  <a:lnTo>
                    <a:pt x="25" y="152"/>
                  </a:lnTo>
                  <a:cubicBezTo>
                    <a:pt x="24" y="151"/>
                    <a:pt x="23" y="150"/>
                    <a:pt x="23" y="149"/>
                  </a:cubicBezTo>
                  <a:lnTo>
                    <a:pt x="8" y="123"/>
                  </a:lnTo>
                  <a:cubicBezTo>
                    <a:pt x="7" y="123"/>
                    <a:pt x="7" y="122"/>
                    <a:pt x="7" y="121"/>
                  </a:cubicBezTo>
                  <a:lnTo>
                    <a:pt x="1" y="90"/>
                  </a:lnTo>
                  <a:cubicBezTo>
                    <a:pt x="0" y="89"/>
                    <a:pt x="0" y="88"/>
                    <a:pt x="1" y="87"/>
                  </a:cubicBezTo>
                  <a:lnTo>
                    <a:pt x="7" y="56"/>
                  </a:lnTo>
                  <a:cubicBezTo>
                    <a:pt x="7" y="55"/>
                    <a:pt x="7" y="54"/>
                    <a:pt x="8" y="53"/>
                  </a:cubicBezTo>
                  <a:lnTo>
                    <a:pt x="23" y="28"/>
                  </a:lnTo>
                  <a:cubicBezTo>
                    <a:pt x="23" y="28"/>
                    <a:pt x="24" y="27"/>
                    <a:pt x="25" y="26"/>
                  </a:cubicBezTo>
                  <a:lnTo>
                    <a:pt x="48" y="8"/>
                  </a:lnTo>
                  <a:cubicBezTo>
                    <a:pt x="48" y="7"/>
                    <a:pt x="50" y="7"/>
                    <a:pt x="51" y="7"/>
                  </a:cubicBezTo>
                  <a:lnTo>
                    <a:pt x="79" y="1"/>
                  </a:lnTo>
                  <a:cubicBezTo>
                    <a:pt x="80" y="0"/>
                    <a:pt x="81" y="0"/>
                    <a:pt x="82" y="1"/>
                  </a:cubicBezTo>
                  <a:lnTo>
                    <a:pt x="110" y="7"/>
                  </a:lnTo>
                  <a:cubicBezTo>
                    <a:pt x="111" y="7"/>
                    <a:pt x="112" y="7"/>
                    <a:pt x="113" y="8"/>
                  </a:cubicBezTo>
                  <a:lnTo>
                    <a:pt x="136" y="26"/>
                  </a:lnTo>
                  <a:cubicBezTo>
                    <a:pt x="137" y="27"/>
                    <a:pt x="138" y="28"/>
                    <a:pt x="138" y="28"/>
                  </a:cubicBezTo>
                  <a:lnTo>
                    <a:pt x="153" y="53"/>
                  </a:lnTo>
                  <a:cubicBezTo>
                    <a:pt x="154" y="54"/>
                    <a:pt x="154" y="55"/>
                    <a:pt x="154" y="56"/>
                  </a:cubicBezTo>
                  <a:lnTo>
                    <a:pt x="160" y="87"/>
                  </a:lnTo>
                  <a:close/>
                  <a:moveTo>
                    <a:pt x="139" y="59"/>
                  </a:moveTo>
                  <a:lnTo>
                    <a:pt x="140" y="62"/>
                  </a:lnTo>
                  <a:lnTo>
                    <a:pt x="125" y="37"/>
                  </a:lnTo>
                  <a:lnTo>
                    <a:pt x="127" y="39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79" y="16"/>
                  </a:lnTo>
                  <a:lnTo>
                    <a:pt x="82" y="16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34" y="39"/>
                  </a:lnTo>
                  <a:lnTo>
                    <a:pt x="36" y="37"/>
                  </a:lnTo>
                  <a:lnTo>
                    <a:pt x="21" y="62"/>
                  </a:lnTo>
                  <a:lnTo>
                    <a:pt x="22" y="59"/>
                  </a:lnTo>
                  <a:lnTo>
                    <a:pt x="16" y="90"/>
                  </a:lnTo>
                  <a:lnTo>
                    <a:pt x="16" y="87"/>
                  </a:lnTo>
                  <a:lnTo>
                    <a:pt x="22" y="118"/>
                  </a:lnTo>
                  <a:lnTo>
                    <a:pt x="21" y="115"/>
                  </a:lnTo>
                  <a:lnTo>
                    <a:pt x="36" y="141"/>
                  </a:lnTo>
                  <a:lnTo>
                    <a:pt x="34" y="139"/>
                  </a:lnTo>
                  <a:lnTo>
                    <a:pt x="57" y="156"/>
                  </a:lnTo>
                  <a:lnTo>
                    <a:pt x="54" y="155"/>
                  </a:lnTo>
                  <a:lnTo>
                    <a:pt x="82" y="161"/>
                  </a:lnTo>
                  <a:lnTo>
                    <a:pt x="79" y="161"/>
                  </a:lnTo>
                  <a:lnTo>
                    <a:pt x="107" y="155"/>
                  </a:lnTo>
                  <a:lnTo>
                    <a:pt x="104" y="156"/>
                  </a:lnTo>
                  <a:lnTo>
                    <a:pt x="127" y="139"/>
                  </a:lnTo>
                  <a:lnTo>
                    <a:pt x="125" y="141"/>
                  </a:lnTo>
                  <a:lnTo>
                    <a:pt x="140" y="115"/>
                  </a:lnTo>
                  <a:lnTo>
                    <a:pt x="139" y="118"/>
                  </a:lnTo>
                  <a:lnTo>
                    <a:pt x="145" y="87"/>
                  </a:lnTo>
                  <a:lnTo>
                    <a:pt x="145" y="90"/>
                  </a:lnTo>
                  <a:lnTo>
                    <a:pt x="139" y="59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Rectangle 223"/>
            <p:cNvSpPr>
              <a:spLocks noChangeArrowheads="1"/>
            </p:cNvSpPr>
            <p:nvPr/>
          </p:nvSpPr>
          <p:spPr bwMode="auto">
            <a:xfrm>
              <a:off x="6145290" y="3272742"/>
              <a:ext cx="30296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&lt;-1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Oval 224"/>
            <p:cNvSpPr>
              <a:spLocks noChangeArrowheads="1"/>
            </p:cNvSpPr>
            <p:nvPr/>
          </p:nvSpPr>
          <p:spPr bwMode="auto">
            <a:xfrm>
              <a:off x="5966280" y="3340100"/>
              <a:ext cx="66675" cy="6667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225"/>
            <p:cNvSpPr>
              <a:spLocks noEditPoints="1"/>
            </p:cNvSpPr>
            <p:nvPr/>
          </p:nvSpPr>
          <p:spPr bwMode="auto">
            <a:xfrm>
              <a:off x="5961518" y="3335338"/>
              <a:ext cx="76200" cy="76200"/>
            </a:xfrm>
            <a:custGeom>
              <a:avLst/>
              <a:gdLst/>
              <a:ahLst/>
              <a:cxnLst>
                <a:cxn ang="0">
                  <a:pos x="128" y="66"/>
                </a:cxn>
                <a:cxn ang="0">
                  <a:pos x="123" y="91"/>
                </a:cxn>
                <a:cxn ang="0">
                  <a:pos x="109" y="111"/>
                </a:cxn>
                <a:cxn ang="0">
                  <a:pos x="88" y="124"/>
                </a:cxn>
                <a:cxn ang="0">
                  <a:pos x="63" y="128"/>
                </a:cxn>
                <a:cxn ang="0">
                  <a:pos x="39" y="123"/>
                </a:cxn>
                <a:cxn ang="0">
                  <a:pos x="19" y="109"/>
                </a:cxn>
                <a:cxn ang="0">
                  <a:pos x="6" y="88"/>
                </a:cxn>
                <a:cxn ang="0">
                  <a:pos x="1" y="63"/>
                </a:cxn>
                <a:cxn ang="0">
                  <a:pos x="7" y="39"/>
                </a:cxn>
                <a:cxn ang="0">
                  <a:pos x="21" y="19"/>
                </a:cxn>
                <a:cxn ang="0">
                  <a:pos x="42" y="6"/>
                </a:cxn>
                <a:cxn ang="0">
                  <a:pos x="66" y="1"/>
                </a:cxn>
                <a:cxn ang="0">
                  <a:pos x="91" y="7"/>
                </a:cxn>
                <a:cxn ang="0">
                  <a:pos x="111" y="21"/>
                </a:cxn>
                <a:cxn ang="0">
                  <a:pos x="124" y="42"/>
                </a:cxn>
                <a:cxn ang="0">
                  <a:pos x="109" y="45"/>
                </a:cxn>
                <a:cxn ang="0">
                  <a:pos x="98" y="30"/>
                </a:cxn>
                <a:cxn ang="0">
                  <a:pos x="82" y="20"/>
                </a:cxn>
                <a:cxn ang="0">
                  <a:pos x="63" y="16"/>
                </a:cxn>
                <a:cxn ang="0">
                  <a:pos x="45" y="21"/>
                </a:cxn>
                <a:cxn ang="0">
                  <a:pos x="30" y="32"/>
                </a:cxn>
                <a:cxn ang="0">
                  <a:pos x="20" y="48"/>
                </a:cxn>
                <a:cxn ang="0">
                  <a:pos x="16" y="66"/>
                </a:cxn>
                <a:cxn ang="0">
                  <a:pos x="21" y="85"/>
                </a:cxn>
                <a:cxn ang="0">
                  <a:pos x="32" y="100"/>
                </a:cxn>
                <a:cxn ang="0">
                  <a:pos x="48" y="110"/>
                </a:cxn>
                <a:cxn ang="0">
                  <a:pos x="66" y="113"/>
                </a:cxn>
                <a:cxn ang="0">
                  <a:pos x="85" y="109"/>
                </a:cxn>
                <a:cxn ang="0">
                  <a:pos x="100" y="98"/>
                </a:cxn>
                <a:cxn ang="0">
                  <a:pos x="110" y="82"/>
                </a:cxn>
                <a:cxn ang="0">
                  <a:pos x="113" y="63"/>
                </a:cxn>
                <a:cxn ang="0">
                  <a:pos x="109" y="45"/>
                </a:cxn>
              </a:cxnLst>
              <a:rect l="0" t="0" r="r" b="b"/>
              <a:pathLst>
                <a:path w="129" h="129">
                  <a:moveTo>
                    <a:pt x="128" y="63"/>
                  </a:moveTo>
                  <a:cubicBezTo>
                    <a:pt x="129" y="64"/>
                    <a:pt x="129" y="65"/>
                    <a:pt x="128" y="66"/>
                  </a:cubicBezTo>
                  <a:lnTo>
                    <a:pt x="124" y="88"/>
                  </a:lnTo>
                  <a:cubicBezTo>
                    <a:pt x="124" y="89"/>
                    <a:pt x="124" y="90"/>
                    <a:pt x="123" y="91"/>
                  </a:cubicBezTo>
                  <a:lnTo>
                    <a:pt x="111" y="109"/>
                  </a:lnTo>
                  <a:cubicBezTo>
                    <a:pt x="111" y="110"/>
                    <a:pt x="110" y="111"/>
                    <a:pt x="109" y="111"/>
                  </a:cubicBezTo>
                  <a:lnTo>
                    <a:pt x="91" y="123"/>
                  </a:lnTo>
                  <a:cubicBezTo>
                    <a:pt x="90" y="124"/>
                    <a:pt x="89" y="124"/>
                    <a:pt x="88" y="124"/>
                  </a:cubicBezTo>
                  <a:lnTo>
                    <a:pt x="66" y="128"/>
                  </a:lnTo>
                  <a:cubicBezTo>
                    <a:pt x="65" y="129"/>
                    <a:pt x="64" y="129"/>
                    <a:pt x="63" y="128"/>
                  </a:cubicBezTo>
                  <a:lnTo>
                    <a:pt x="42" y="124"/>
                  </a:lnTo>
                  <a:cubicBezTo>
                    <a:pt x="41" y="124"/>
                    <a:pt x="40" y="124"/>
                    <a:pt x="39" y="123"/>
                  </a:cubicBezTo>
                  <a:lnTo>
                    <a:pt x="21" y="111"/>
                  </a:lnTo>
                  <a:cubicBezTo>
                    <a:pt x="20" y="111"/>
                    <a:pt x="19" y="110"/>
                    <a:pt x="19" y="109"/>
                  </a:cubicBezTo>
                  <a:lnTo>
                    <a:pt x="7" y="91"/>
                  </a:lnTo>
                  <a:cubicBezTo>
                    <a:pt x="6" y="90"/>
                    <a:pt x="6" y="89"/>
                    <a:pt x="6" y="88"/>
                  </a:cubicBezTo>
                  <a:lnTo>
                    <a:pt x="1" y="66"/>
                  </a:lnTo>
                  <a:cubicBezTo>
                    <a:pt x="0" y="65"/>
                    <a:pt x="0" y="64"/>
                    <a:pt x="1" y="63"/>
                  </a:cubicBezTo>
                  <a:lnTo>
                    <a:pt x="6" y="42"/>
                  </a:lnTo>
                  <a:cubicBezTo>
                    <a:pt x="6" y="41"/>
                    <a:pt x="6" y="40"/>
                    <a:pt x="7" y="39"/>
                  </a:cubicBezTo>
                  <a:lnTo>
                    <a:pt x="19" y="21"/>
                  </a:lnTo>
                  <a:cubicBezTo>
                    <a:pt x="19" y="20"/>
                    <a:pt x="20" y="19"/>
                    <a:pt x="21" y="19"/>
                  </a:cubicBezTo>
                  <a:lnTo>
                    <a:pt x="39" y="7"/>
                  </a:lnTo>
                  <a:cubicBezTo>
                    <a:pt x="40" y="6"/>
                    <a:pt x="41" y="6"/>
                    <a:pt x="42" y="6"/>
                  </a:cubicBezTo>
                  <a:lnTo>
                    <a:pt x="63" y="1"/>
                  </a:lnTo>
                  <a:cubicBezTo>
                    <a:pt x="64" y="0"/>
                    <a:pt x="65" y="0"/>
                    <a:pt x="66" y="1"/>
                  </a:cubicBezTo>
                  <a:lnTo>
                    <a:pt x="88" y="6"/>
                  </a:lnTo>
                  <a:cubicBezTo>
                    <a:pt x="89" y="6"/>
                    <a:pt x="90" y="6"/>
                    <a:pt x="91" y="7"/>
                  </a:cubicBezTo>
                  <a:lnTo>
                    <a:pt x="109" y="19"/>
                  </a:lnTo>
                  <a:cubicBezTo>
                    <a:pt x="110" y="19"/>
                    <a:pt x="111" y="20"/>
                    <a:pt x="111" y="21"/>
                  </a:cubicBezTo>
                  <a:lnTo>
                    <a:pt x="123" y="39"/>
                  </a:lnTo>
                  <a:cubicBezTo>
                    <a:pt x="124" y="40"/>
                    <a:pt x="124" y="41"/>
                    <a:pt x="124" y="42"/>
                  </a:cubicBezTo>
                  <a:lnTo>
                    <a:pt x="128" y="63"/>
                  </a:lnTo>
                  <a:close/>
                  <a:moveTo>
                    <a:pt x="109" y="45"/>
                  </a:moveTo>
                  <a:lnTo>
                    <a:pt x="110" y="48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82" y="20"/>
                  </a:lnTo>
                  <a:lnTo>
                    <a:pt x="85" y="21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20" y="48"/>
                  </a:lnTo>
                  <a:lnTo>
                    <a:pt x="21" y="45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21" y="85"/>
                  </a:lnTo>
                  <a:lnTo>
                    <a:pt x="20" y="82"/>
                  </a:lnTo>
                  <a:lnTo>
                    <a:pt x="32" y="100"/>
                  </a:lnTo>
                  <a:lnTo>
                    <a:pt x="30" y="98"/>
                  </a:lnTo>
                  <a:lnTo>
                    <a:pt x="48" y="110"/>
                  </a:lnTo>
                  <a:lnTo>
                    <a:pt x="45" y="109"/>
                  </a:lnTo>
                  <a:lnTo>
                    <a:pt x="66" y="113"/>
                  </a:lnTo>
                  <a:lnTo>
                    <a:pt x="63" y="113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100" y="98"/>
                  </a:lnTo>
                  <a:lnTo>
                    <a:pt x="98" y="100"/>
                  </a:lnTo>
                  <a:lnTo>
                    <a:pt x="110" y="82"/>
                  </a:lnTo>
                  <a:lnTo>
                    <a:pt x="109" y="85"/>
                  </a:lnTo>
                  <a:lnTo>
                    <a:pt x="113" y="63"/>
                  </a:lnTo>
                  <a:lnTo>
                    <a:pt x="113" y="66"/>
                  </a:lnTo>
                  <a:lnTo>
                    <a:pt x="109" y="45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Oval 230"/>
            <p:cNvSpPr>
              <a:spLocks noChangeArrowheads="1"/>
            </p:cNvSpPr>
            <p:nvPr/>
          </p:nvSpPr>
          <p:spPr bwMode="auto">
            <a:xfrm>
              <a:off x="5985330" y="3540125"/>
              <a:ext cx="28575" cy="2857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231"/>
            <p:cNvSpPr>
              <a:spLocks noEditPoints="1"/>
            </p:cNvSpPr>
            <p:nvPr/>
          </p:nvSpPr>
          <p:spPr bwMode="auto">
            <a:xfrm>
              <a:off x="5980568" y="3535363"/>
              <a:ext cx="38100" cy="38100"/>
            </a:xfrm>
            <a:custGeom>
              <a:avLst/>
              <a:gdLst/>
              <a:ahLst/>
              <a:cxnLst>
                <a:cxn ang="0">
                  <a:pos x="64" y="29"/>
                </a:cxn>
                <a:cxn ang="0">
                  <a:pos x="64" y="36"/>
                </a:cxn>
                <a:cxn ang="0">
                  <a:pos x="57" y="53"/>
                </a:cxn>
                <a:cxn ang="0">
                  <a:pos x="53" y="57"/>
                </a:cxn>
                <a:cxn ang="0">
                  <a:pos x="36" y="64"/>
                </a:cxn>
                <a:cxn ang="0">
                  <a:pos x="29" y="64"/>
                </a:cxn>
                <a:cxn ang="0">
                  <a:pos x="12" y="57"/>
                </a:cxn>
                <a:cxn ang="0">
                  <a:pos x="8" y="53"/>
                </a:cxn>
                <a:cxn ang="0">
                  <a:pos x="1" y="36"/>
                </a:cxn>
                <a:cxn ang="0">
                  <a:pos x="1" y="29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29" y="1"/>
                </a:cxn>
                <a:cxn ang="0">
                  <a:pos x="36" y="1"/>
                </a:cxn>
                <a:cxn ang="0">
                  <a:pos x="53" y="8"/>
                </a:cxn>
                <a:cxn ang="0">
                  <a:pos x="57" y="12"/>
                </a:cxn>
                <a:cxn ang="0">
                  <a:pos x="64" y="29"/>
                </a:cxn>
                <a:cxn ang="0">
                  <a:pos x="42" y="19"/>
                </a:cxn>
                <a:cxn ang="0">
                  <a:pos x="46" y="23"/>
                </a:cxn>
                <a:cxn ang="0">
                  <a:pos x="29" y="16"/>
                </a:cxn>
                <a:cxn ang="0">
                  <a:pos x="36" y="16"/>
                </a:cxn>
                <a:cxn ang="0">
                  <a:pos x="19" y="23"/>
                </a:cxn>
                <a:cxn ang="0">
                  <a:pos x="23" y="19"/>
                </a:cxn>
                <a:cxn ang="0">
                  <a:pos x="16" y="36"/>
                </a:cxn>
                <a:cxn ang="0">
                  <a:pos x="16" y="29"/>
                </a:cxn>
                <a:cxn ang="0">
                  <a:pos x="23" y="46"/>
                </a:cxn>
                <a:cxn ang="0">
                  <a:pos x="19" y="42"/>
                </a:cxn>
                <a:cxn ang="0">
                  <a:pos x="36" y="49"/>
                </a:cxn>
                <a:cxn ang="0">
                  <a:pos x="29" y="49"/>
                </a:cxn>
                <a:cxn ang="0">
                  <a:pos x="46" y="42"/>
                </a:cxn>
                <a:cxn ang="0">
                  <a:pos x="42" y="46"/>
                </a:cxn>
                <a:cxn ang="0">
                  <a:pos x="49" y="29"/>
                </a:cxn>
                <a:cxn ang="0">
                  <a:pos x="49" y="36"/>
                </a:cxn>
                <a:cxn ang="0">
                  <a:pos x="42" y="19"/>
                </a:cxn>
              </a:cxnLst>
              <a:rect l="0" t="0" r="r" b="b"/>
              <a:pathLst>
                <a:path w="65" h="65">
                  <a:moveTo>
                    <a:pt x="64" y="29"/>
                  </a:moveTo>
                  <a:cubicBezTo>
                    <a:pt x="65" y="31"/>
                    <a:pt x="65" y="34"/>
                    <a:pt x="64" y="36"/>
                  </a:cubicBezTo>
                  <a:lnTo>
                    <a:pt x="57" y="53"/>
                  </a:lnTo>
                  <a:cubicBezTo>
                    <a:pt x="56" y="54"/>
                    <a:pt x="54" y="56"/>
                    <a:pt x="53" y="57"/>
                  </a:cubicBezTo>
                  <a:lnTo>
                    <a:pt x="36" y="64"/>
                  </a:lnTo>
                  <a:cubicBezTo>
                    <a:pt x="34" y="65"/>
                    <a:pt x="31" y="65"/>
                    <a:pt x="29" y="64"/>
                  </a:cubicBezTo>
                  <a:lnTo>
                    <a:pt x="12" y="57"/>
                  </a:lnTo>
                  <a:cubicBezTo>
                    <a:pt x="10" y="56"/>
                    <a:pt x="9" y="54"/>
                    <a:pt x="8" y="53"/>
                  </a:cubicBezTo>
                  <a:lnTo>
                    <a:pt x="1" y="36"/>
                  </a:lnTo>
                  <a:cubicBezTo>
                    <a:pt x="0" y="34"/>
                    <a:pt x="0" y="31"/>
                    <a:pt x="1" y="29"/>
                  </a:cubicBezTo>
                  <a:lnTo>
                    <a:pt x="8" y="12"/>
                  </a:lnTo>
                  <a:cubicBezTo>
                    <a:pt x="9" y="10"/>
                    <a:pt x="10" y="9"/>
                    <a:pt x="12" y="8"/>
                  </a:cubicBezTo>
                  <a:lnTo>
                    <a:pt x="29" y="1"/>
                  </a:lnTo>
                  <a:cubicBezTo>
                    <a:pt x="31" y="0"/>
                    <a:pt x="34" y="0"/>
                    <a:pt x="36" y="1"/>
                  </a:cubicBezTo>
                  <a:lnTo>
                    <a:pt x="53" y="8"/>
                  </a:lnTo>
                  <a:cubicBezTo>
                    <a:pt x="54" y="9"/>
                    <a:pt x="56" y="10"/>
                    <a:pt x="57" y="12"/>
                  </a:cubicBezTo>
                  <a:lnTo>
                    <a:pt x="64" y="29"/>
                  </a:lnTo>
                  <a:close/>
                  <a:moveTo>
                    <a:pt x="42" y="19"/>
                  </a:moveTo>
                  <a:lnTo>
                    <a:pt x="46" y="23"/>
                  </a:lnTo>
                  <a:lnTo>
                    <a:pt x="29" y="16"/>
                  </a:lnTo>
                  <a:lnTo>
                    <a:pt x="36" y="16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16" y="36"/>
                  </a:lnTo>
                  <a:lnTo>
                    <a:pt x="16" y="29"/>
                  </a:lnTo>
                  <a:lnTo>
                    <a:pt x="23" y="46"/>
                  </a:lnTo>
                  <a:lnTo>
                    <a:pt x="19" y="42"/>
                  </a:lnTo>
                  <a:lnTo>
                    <a:pt x="36" y="49"/>
                  </a:lnTo>
                  <a:lnTo>
                    <a:pt x="29" y="49"/>
                  </a:lnTo>
                  <a:lnTo>
                    <a:pt x="46" y="42"/>
                  </a:lnTo>
                  <a:lnTo>
                    <a:pt x="42" y="46"/>
                  </a:lnTo>
                  <a:lnTo>
                    <a:pt x="49" y="29"/>
                  </a:lnTo>
                  <a:lnTo>
                    <a:pt x="49" y="36"/>
                  </a:lnTo>
                  <a:lnTo>
                    <a:pt x="42" y="19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236"/>
            <p:cNvSpPr>
              <a:spLocks noChangeArrowheads="1"/>
            </p:cNvSpPr>
            <p:nvPr/>
          </p:nvSpPr>
          <p:spPr bwMode="auto">
            <a:xfrm>
              <a:off x="5985330" y="3721100"/>
              <a:ext cx="28575" cy="28575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237"/>
            <p:cNvSpPr>
              <a:spLocks noEditPoints="1"/>
            </p:cNvSpPr>
            <p:nvPr/>
          </p:nvSpPr>
          <p:spPr bwMode="auto">
            <a:xfrm>
              <a:off x="5980568" y="3716338"/>
              <a:ext cx="38100" cy="38100"/>
            </a:xfrm>
            <a:custGeom>
              <a:avLst/>
              <a:gdLst/>
              <a:ahLst/>
              <a:cxnLst>
                <a:cxn ang="0">
                  <a:pos x="64" y="29"/>
                </a:cxn>
                <a:cxn ang="0">
                  <a:pos x="64" y="36"/>
                </a:cxn>
                <a:cxn ang="0">
                  <a:pos x="57" y="53"/>
                </a:cxn>
                <a:cxn ang="0">
                  <a:pos x="53" y="57"/>
                </a:cxn>
                <a:cxn ang="0">
                  <a:pos x="36" y="64"/>
                </a:cxn>
                <a:cxn ang="0">
                  <a:pos x="29" y="64"/>
                </a:cxn>
                <a:cxn ang="0">
                  <a:pos x="12" y="57"/>
                </a:cxn>
                <a:cxn ang="0">
                  <a:pos x="8" y="53"/>
                </a:cxn>
                <a:cxn ang="0">
                  <a:pos x="1" y="36"/>
                </a:cxn>
                <a:cxn ang="0">
                  <a:pos x="1" y="29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29" y="1"/>
                </a:cxn>
                <a:cxn ang="0">
                  <a:pos x="36" y="1"/>
                </a:cxn>
                <a:cxn ang="0">
                  <a:pos x="53" y="8"/>
                </a:cxn>
                <a:cxn ang="0">
                  <a:pos x="57" y="12"/>
                </a:cxn>
                <a:cxn ang="0">
                  <a:pos x="64" y="29"/>
                </a:cxn>
                <a:cxn ang="0">
                  <a:pos x="42" y="19"/>
                </a:cxn>
                <a:cxn ang="0">
                  <a:pos x="46" y="23"/>
                </a:cxn>
                <a:cxn ang="0">
                  <a:pos x="29" y="16"/>
                </a:cxn>
                <a:cxn ang="0">
                  <a:pos x="36" y="16"/>
                </a:cxn>
                <a:cxn ang="0">
                  <a:pos x="19" y="23"/>
                </a:cxn>
                <a:cxn ang="0">
                  <a:pos x="23" y="19"/>
                </a:cxn>
                <a:cxn ang="0">
                  <a:pos x="16" y="36"/>
                </a:cxn>
                <a:cxn ang="0">
                  <a:pos x="16" y="29"/>
                </a:cxn>
                <a:cxn ang="0">
                  <a:pos x="23" y="46"/>
                </a:cxn>
                <a:cxn ang="0">
                  <a:pos x="19" y="42"/>
                </a:cxn>
                <a:cxn ang="0">
                  <a:pos x="36" y="49"/>
                </a:cxn>
                <a:cxn ang="0">
                  <a:pos x="29" y="49"/>
                </a:cxn>
                <a:cxn ang="0">
                  <a:pos x="46" y="42"/>
                </a:cxn>
                <a:cxn ang="0">
                  <a:pos x="42" y="46"/>
                </a:cxn>
                <a:cxn ang="0">
                  <a:pos x="49" y="29"/>
                </a:cxn>
                <a:cxn ang="0">
                  <a:pos x="49" y="36"/>
                </a:cxn>
                <a:cxn ang="0">
                  <a:pos x="42" y="19"/>
                </a:cxn>
              </a:cxnLst>
              <a:rect l="0" t="0" r="r" b="b"/>
              <a:pathLst>
                <a:path w="65" h="65">
                  <a:moveTo>
                    <a:pt x="64" y="29"/>
                  </a:moveTo>
                  <a:cubicBezTo>
                    <a:pt x="65" y="31"/>
                    <a:pt x="65" y="34"/>
                    <a:pt x="64" y="36"/>
                  </a:cubicBezTo>
                  <a:lnTo>
                    <a:pt x="57" y="53"/>
                  </a:lnTo>
                  <a:cubicBezTo>
                    <a:pt x="56" y="54"/>
                    <a:pt x="54" y="56"/>
                    <a:pt x="53" y="57"/>
                  </a:cubicBezTo>
                  <a:lnTo>
                    <a:pt x="36" y="64"/>
                  </a:lnTo>
                  <a:cubicBezTo>
                    <a:pt x="34" y="65"/>
                    <a:pt x="31" y="65"/>
                    <a:pt x="29" y="64"/>
                  </a:cubicBezTo>
                  <a:lnTo>
                    <a:pt x="12" y="57"/>
                  </a:lnTo>
                  <a:cubicBezTo>
                    <a:pt x="10" y="56"/>
                    <a:pt x="9" y="54"/>
                    <a:pt x="8" y="53"/>
                  </a:cubicBezTo>
                  <a:lnTo>
                    <a:pt x="1" y="36"/>
                  </a:lnTo>
                  <a:cubicBezTo>
                    <a:pt x="0" y="34"/>
                    <a:pt x="0" y="31"/>
                    <a:pt x="1" y="29"/>
                  </a:cubicBezTo>
                  <a:lnTo>
                    <a:pt x="8" y="12"/>
                  </a:lnTo>
                  <a:cubicBezTo>
                    <a:pt x="9" y="10"/>
                    <a:pt x="10" y="9"/>
                    <a:pt x="12" y="8"/>
                  </a:cubicBezTo>
                  <a:lnTo>
                    <a:pt x="29" y="1"/>
                  </a:lnTo>
                  <a:cubicBezTo>
                    <a:pt x="31" y="0"/>
                    <a:pt x="34" y="0"/>
                    <a:pt x="36" y="1"/>
                  </a:cubicBezTo>
                  <a:lnTo>
                    <a:pt x="53" y="8"/>
                  </a:lnTo>
                  <a:cubicBezTo>
                    <a:pt x="54" y="9"/>
                    <a:pt x="56" y="10"/>
                    <a:pt x="57" y="12"/>
                  </a:cubicBezTo>
                  <a:lnTo>
                    <a:pt x="64" y="29"/>
                  </a:lnTo>
                  <a:close/>
                  <a:moveTo>
                    <a:pt x="42" y="19"/>
                  </a:moveTo>
                  <a:lnTo>
                    <a:pt x="46" y="23"/>
                  </a:lnTo>
                  <a:lnTo>
                    <a:pt x="29" y="16"/>
                  </a:lnTo>
                  <a:lnTo>
                    <a:pt x="36" y="16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16" y="36"/>
                  </a:lnTo>
                  <a:lnTo>
                    <a:pt x="16" y="29"/>
                  </a:lnTo>
                  <a:lnTo>
                    <a:pt x="23" y="46"/>
                  </a:lnTo>
                  <a:lnTo>
                    <a:pt x="19" y="42"/>
                  </a:lnTo>
                  <a:lnTo>
                    <a:pt x="36" y="49"/>
                  </a:lnTo>
                  <a:lnTo>
                    <a:pt x="29" y="49"/>
                  </a:lnTo>
                  <a:lnTo>
                    <a:pt x="46" y="42"/>
                  </a:lnTo>
                  <a:lnTo>
                    <a:pt x="42" y="46"/>
                  </a:lnTo>
                  <a:lnTo>
                    <a:pt x="49" y="29"/>
                  </a:lnTo>
                  <a:lnTo>
                    <a:pt x="49" y="36"/>
                  </a:lnTo>
                  <a:lnTo>
                    <a:pt x="42" y="19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Rectangle 239"/>
            <p:cNvSpPr>
              <a:spLocks noChangeArrowheads="1"/>
            </p:cNvSpPr>
            <p:nvPr/>
          </p:nvSpPr>
          <p:spPr bwMode="auto">
            <a:xfrm>
              <a:off x="6239865" y="3675289"/>
              <a:ext cx="1138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rgbClr val="000000"/>
                  </a:solidFill>
                  <a:cs typeface="Arial" pitchFamily="34" charset="0"/>
                </a:rPr>
                <a:t>0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Oval 240"/>
            <p:cNvSpPr>
              <a:spLocks noChangeArrowheads="1"/>
            </p:cNvSpPr>
            <p:nvPr/>
          </p:nvSpPr>
          <p:spPr bwMode="auto">
            <a:xfrm>
              <a:off x="5985330" y="3902075"/>
              <a:ext cx="28575" cy="28575"/>
            </a:xfrm>
            <a:prstGeom prst="ellipse">
              <a:avLst/>
            </a:pr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241"/>
            <p:cNvSpPr>
              <a:spLocks noEditPoints="1"/>
            </p:cNvSpPr>
            <p:nvPr/>
          </p:nvSpPr>
          <p:spPr bwMode="auto">
            <a:xfrm>
              <a:off x="5980568" y="3897313"/>
              <a:ext cx="38100" cy="38100"/>
            </a:xfrm>
            <a:custGeom>
              <a:avLst/>
              <a:gdLst/>
              <a:ahLst/>
              <a:cxnLst>
                <a:cxn ang="0">
                  <a:pos x="64" y="29"/>
                </a:cxn>
                <a:cxn ang="0">
                  <a:pos x="64" y="36"/>
                </a:cxn>
                <a:cxn ang="0">
                  <a:pos x="57" y="53"/>
                </a:cxn>
                <a:cxn ang="0">
                  <a:pos x="53" y="57"/>
                </a:cxn>
                <a:cxn ang="0">
                  <a:pos x="36" y="64"/>
                </a:cxn>
                <a:cxn ang="0">
                  <a:pos x="29" y="64"/>
                </a:cxn>
                <a:cxn ang="0">
                  <a:pos x="12" y="57"/>
                </a:cxn>
                <a:cxn ang="0">
                  <a:pos x="8" y="53"/>
                </a:cxn>
                <a:cxn ang="0">
                  <a:pos x="1" y="36"/>
                </a:cxn>
                <a:cxn ang="0">
                  <a:pos x="1" y="29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29" y="1"/>
                </a:cxn>
                <a:cxn ang="0">
                  <a:pos x="36" y="1"/>
                </a:cxn>
                <a:cxn ang="0">
                  <a:pos x="53" y="8"/>
                </a:cxn>
                <a:cxn ang="0">
                  <a:pos x="57" y="12"/>
                </a:cxn>
                <a:cxn ang="0">
                  <a:pos x="64" y="29"/>
                </a:cxn>
                <a:cxn ang="0">
                  <a:pos x="42" y="19"/>
                </a:cxn>
                <a:cxn ang="0">
                  <a:pos x="46" y="23"/>
                </a:cxn>
                <a:cxn ang="0">
                  <a:pos x="29" y="16"/>
                </a:cxn>
                <a:cxn ang="0">
                  <a:pos x="36" y="16"/>
                </a:cxn>
                <a:cxn ang="0">
                  <a:pos x="19" y="23"/>
                </a:cxn>
                <a:cxn ang="0">
                  <a:pos x="23" y="19"/>
                </a:cxn>
                <a:cxn ang="0">
                  <a:pos x="16" y="36"/>
                </a:cxn>
                <a:cxn ang="0">
                  <a:pos x="16" y="29"/>
                </a:cxn>
                <a:cxn ang="0">
                  <a:pos x="23" y="46"/>
                </a:cxn>
                <a:cxn ang="0">
                  <a:pos x="19" y="42"/>
                </a:cxn>
                <a:cxn ang="0">
                  <a:pos x="36" y="49"/>
                </a:cxn>
                <a:cxn ang="0">
                  <a:pos x="29" y="49"/>
                </a:cxn>
                <a:cxn ang="0">
                  <a:pos x="46" y="42"/>
                </a:cxn>
                <a:cxn ang="0">
                  <a:pos x="42" y="46"/>
                </a:cxn>
                <a:cxn ang="0">
                  <a:pos x="49" y="29"/>
                </a:cxn>
                <a:cxn ang="0">
                  <a:pos x="49" y="36"/>
                </a:cxn>
                <a:cxn ang="0">
                  <a:pos x="42" y="19"/>
                </a:cxn>
              </a:cxnLst>
              <a:rect l="0" t="0" r="r" b="b"/>
              <a:pathLst>
                <a:path w="65" h="65">
                  <a:moveTo>
                    <a:pt x="64" y="29"/>
                  </a:moveTo>
                  <a:cubicBezTo>
                    <a:pt x="65" y="31"/>
                    <a:pt x="65" y="34"/>
                    <a:pt x="64" y="36"/>
                  </a:cubicBezTo>
                  <a:lnTo>
                    <a:pt x="57" y="53"/>
                  </a:lnTo>
                  <a:cubicBezTo>
                    <a:pt x="56" y="54"/>
                    <a:pt x="54" y="56"/>
                    <a:pt x="53" y="57"/>
                  </a:cubicBezTo>
                  <a:lnTo>
                    <a:pt x="36" y="64"/>
                  </a:lnTo>
                  <a:cubicBezTo>
                    <a:pt x="34" y="65"/>
                    <a:pt x="31" y="65"/>
                    <a:pt x="29" y="64"/>
                  </a:cubicBezTo>
                  <a:lnTo>
                    <a:pt x="12" y="57"/>
                  </a:lnTo>
                  <a:cubicBezTo>
                    <a:pt x="10" y="56"/>
                    <a:pt x="9" y="54"/>
                    <a:pt x="8" y="53"/>
                  </a:cubicBezTo>
                  <a:lnTo>
                    <a:pt x="1" y="36"/>
                  </a:lnTo>
                  <a:cubicBezTo>
                    <a:pt x="0" y="34"/>
                    <a:pt x="0" y="31"/>
                    <a:pt x="1" y="29"/>
                  </a:cubicBezTo>
                  <a:lnTo>
                    <a:pt x="8" y="12"/>
                  </a:lnTo>
                  <a:cubicBezTo>
                    <a:pt x="9" y="10"/>
                    <a:pt x="10" y="9"/>
                    <a:pt x="12" y="8"/>
                  </a:cubicBezTo>
                  <a:lnTo>
                    <a:pt x="29" y="1"/>
                  </a:lnTo>
                  <a:cubicBezTo>
                    <a:pt x="31" y="0"/>
                    <a:pt x="34" y="0"/>
                    <a:pt x="36" y="1"/>
                  </a:cubicBezTo>
                  <a:lnTo>
                    <a:pt x="53" y="8"/>
                  </a:lnTo>
                  <a:cubicBezTo>
                    <a:pt x="54" y="9"/>
                    <a:pt x="56" y="10"/>
                    <a:pt x="57" y="12"/>
                  </a:cubicBezTo>
                  <a:lnTo>
                    <a:pt x="64" y="29"/>
                  </a:lnTo>
                  <a:close/>
                  <a:moveTo>
                    <a:pt x="42" y="19"/>
                  </a:moveTo>
                  <a:lnTo>
                    <a:pt x="46" y="23"/>
                  </a:lnTo>
                  <a:lnTo>
                    <a:pt x="29" y="16"/>
                  </a:lnTo>
                  <a:lnTo>
                    <a:pt x="36" y="16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16" y="36"/>
                  </a:lnTo>
                  <a:lnTo>
                    <a:pt x="16" y="29"/>
                  </a:lnTo>
                  <a:lnTo>
                    <a:pt x="23" y="46"/>
                  </a:lnTo>
                  <a:lnTo>
                    <a:pt x="19" y="42"/>
                  </a:lnTo>
                  <a:lnTo>
                    <a:pt x="36" y="49"/>
                  </a:lnTo>
                  <a:lnTo>
                    <a:pt x="29" y="49"/>
                  </a:lnTo>
                  <a:lnTo>
                    <a:pt x="46" y="42"/>
                  </a:lnTo>
                  <a:lnTo>
                    <a:pt x="42" y="46"/>
                  </a:lnTo>
                  <a:lnTo>
                    <a:pt x="49" y="29"/>
                  </a:lnTo>
                  <a:lnTo>
                    <a:pt x="49" y="36"/>
                  </a:lnTo>
                  <a:lnTo>
                    <a:pt x="42" y="19"/>
                  </a:lnTo>
                  <a:close/>
                </a:path>
              </a:pathLst>
            </a:custGeom>
            <a:solidFill>
              <a:srgbClr val="00FF00"/>
            </a:solidFill>
            <a:ln w="9525" cap="flat">
              <a:solidFill>
                <a:srgbClr val="00FF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243"/>
            <p:cNvSpPr>
              <a:spLocks noChangeArrowheads="1"/>
            </p:cNvSpPr>
            <p:nvPr/>
          </p:nvSpPr>
          <p:spPr bwMode="auto">
            <a:xfrm>
              <a:off x="5966280" y="4064000"/>
              <a:ext cx="66675" cy="66675"/>
            </a:xfrm>
            <a:prstGeom prst="ellipse">
              <a:avLst/>
            </a:pr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244"/>
            <p:cNvSpPr>
              <a:spLocks noEditPoints="1"/>
            </p:cNvSpPr>
            <p:nvPr/>
          </p:nvSpPr>
          <p:spPr bwMode="auto">
            <a:xfrm>
              <a:off x="5961518" y="4059238"/>
              <a:ext cx="76200" cy="76200"/>
            </a:xfrm>
            <a:custGeom>
              <a:avLst/>
              <a:gdLst/>
              <a:ahLst/>
              <a:cxnLst>
                <a:cxn ang="0">
                  <a:pos x="128" y="66"/>
                </a:cxn>
                <a:cxn ang="0">
                  <a:pos x="123" y="91"/>
                </a:cxn>
                <a:cxn ang="0">
                  <a:pos x="109" y="111"/>
                </a:cxn>
                <a:cxn ang="0">
                  <a:pos x="88" y="124"/>
                </a:cxn>
                <a:cxn ang="0">
                  <a:pos x="63" y="128"/>
                </a:cxn>
                <a:cxn ang="0">
                  <a:pos x="39" y="123"/>
                </a:cxn>
                <a:cxn ang="0">
                  <a:pos x="19" y="109"/>
                </a:cxn>
                <a:cxn ang="0">
                  <a:pos x="6" y="88"/>
                </a:cxn>
                <a:cxn ang="0">
                  <a:pos x="1" y="63"/>
                </a:cxn>
                <a:cxn ang="0">
                  <a:pos x="7" y="39"/>
                </a:cxn>
                <a:cxn ang="0">
                  <a:pos x="21" y="19"/>
                </a:cxn>
                <a:cxn ang="0">
                  <a:pos x="42" y="6"/>
                </a:cxn>
                <a:cxn ang="0">
                  <a:pos x="66" y="1"/>
                </a:cxn>
                <a:cxn ang="0">
                  <a:pos x="91" y="7"/>
                </a:cxn>
                <a:cxn ang="0">
                  <a:pos x="111" y="21"/>
                </a:cxn>
                <a:cxn ang="0">
                  <a:pos x="124" y="42"/>
                </a:cxn>
                <a:cxn ang="0">
                  <a:pos x="109" y="45"/>
                </a:cxn>
                <a:cxn ang="0">
                  <a:pos x="98" y="30"/>
                </a:cxn>
                <a:cxn ang="0">
                  <a:pos x="82" y="20"/>
                </a:cxn>
                <a:cxn ang="0">
                  <a:pos x="63" y="16"/>
                </a:cxn>
                <a:cxn ang="0">
                  <a:pos x="45" y="21"/>
                </a:cxn>
                <a:cxn ang="0">
                  <a:pos x="30" y="32"/>
                </a:cxn>
                <a:cxn ang="0">
                  <a:pos x="20" y="48"/>
                </a:cxn>
                <a:cxn ang="0">
                  <a:pos x="16" y="66"/>
                </a:cxn>
                <a:cxn ang="0">
                  <a:pos x="21" y="85"/>
                </a:cxn>
                <a:cxn ang="0">
                  <a:pos x="32" y="100"/>
                </a:cxn>
                <a:cxn ang="0">
                  <a:pos x="48" y="110"/>
                </a:cxn>
                <a:cxn ang="0">
                  <a:pos x="66" y="113"/>
                </a:cxn>
                <a:cxn ang="0">
                  <a:pos x="85" y="109"/>
                </a:cxn>
                <a:cxn ang="0">
                  <a:pos x="100" y="98"/>
                </a:cxn>
                <a:cxn ang="0">
                  <a:pos x="110" y="82"/>
                </a:cxn>
                <a:cxn ang="0">
                  <a:pos x="113" y="63"/>
                </a:cxn>
                <a:cxn ang="0">
                  <a:pos x="109" y="45"/>
                </a:cxn>
              </a:cxnLst>
              <a:rect l="0" t="0" r="r" b="b"/>
              <a:pathLst>
                <a:path w="129" h="129">
                  <a:moveTo>
                    <a:pt x="128" y="63"/>
                  </a:moveTo>
                  <a:cubicBezTo>
                    <a:pt x="129" y="64"/>
                    <a:pt x="129" y="65"/>
                    <a:pt x="128" y="66"/>
                  </a:cubicBezTo>
                  <a:lnTo>
                    <a:pt x="124" y="88"/>
                  </a:lnTo>
                  <a:cubicBezTo>
                    <a:pt x="124" y="89"/>
                    <a:pt x="124" y="90"/>
                    <a:pt x="123" y="91"/>
                  </a:cubicBezTo>
                  <a:lnTo>
                    <a:pt x="111" y="109"/>
                  </a:lnTo>
                  <a:cubicBezTo>
                    <a:pt x="111" y="110"/>
                    <a:pt x="110" y="111"/>
                    <a:pt x="109" y="111"/>
                  </a:cubicBezTo>
                  <a:lnTo>
                    <a:pt x="91" y="123"/>
                  </a:lnTo>
                  <a:cubicBezTo>
                    <a:pt x="90" y="124"/>
                    <a:pt x="89" y="124"/>
                    <a:pt x="88" y="124"/>
                  </a:cubicBezTo>
                  <a:lnTo>
                    <a:pt x="66" y="128"/>
                  </a:lnTo>
                  <a:cubicBezTo>
                    <a:pt x="65" y="129"/>
                    <a:pt x="64" y="129"/>
                    <a:pt x="63" y="128"/>
                  </a:cubicBezTo>
                  <a:lnTo>
                    <a:pt x="42" y="124"/>
                  </a:lnTo>
                  <a:cubicBezTo>
                    <a:pt x="41" y="124"/>
                    <a:pt x="40" y="124"/>
                    <a:pt x="39" y="123"/>
                  </a:cubicBezTo>
                  <a:lnTo>
                    <a:pt x="21" y="111"/>
                  </a:lnTo>
                  <a:cubicBezTo>
                    <a:pt x="20" y="111"/>
                    <a:pt x="19" y="110"/>
                    <a:pt x="19" y="109"/>
                  </a:cubicBezTo>
                  <a:lnTo>
                    <a:pt x="7" y="91"/>
                  </a:lnTo>
                  <a:cubicBezTo>
                    <a:pt x="6" y="90"/>
                    <a:pt x="6" y="89"/>
                    <a:pt x="6" y="88"/>
                  </a:cubicBezTo>
                  <a:lnTo>
                    <a:pt x="1" y="66"/>
                  </a:lnTo>
                  <a:cubicBezTo>
                    <a:pt x="0" y="65"/>
                    <a:pt x="0" y="64"/>
                    <a:pt x="1" y="63"/>
                  </a:cubicBezTo>
                  <a:lnTo>
                    <a:pt x="6" y="42"/>
                  </a:lnTo>
                  <a:cubicBezTo>
                    <a:pt x="6" y="41"/>
                    <a:pt x="6" y="40"/>
                    <a:pt x="7" y="39"/>
                  </a:cubicBezTo>
                  <a:lnTo>
                    <a:pt x="19" y="21"/>
                  </a:lnTo>
                  <a:cubicBezTo>
                    <a:pt x="19" y="20"/>
                    <a:pt x="20" y="19"/>
                    <a:pt x="21" y="19"/>
                  </a:cubicBezTo>
                  <a:lnTo>
                    <a:pt x="39" y="7"/>
                  </a:lnTo>
                  <a:cubicBezTo>
                    <a:pt x="40" y="6"/>
                    <a:pt x="41" y="6"/>
                    <a:pt x="42" y="6"/>
                  </a:cubicBezTo>
                  <a:lnTo>
                    <a:pt x="63" y="1"/>
                  </a:lnTo>
                  <a:cubicBezTo>
                    <a:pt x="64" y="0"/>
                    <a:pt x="65" y="0"/>
                    <a:pt x="66" y="1"/>
                  </a:cubicBezTo>
                  <a:lnTo>
                    <a:pt x="88" y="6"/>
                  </a:lnTo>
                  <a:cubicBezTo>
                    <a:pt x="89" y="6"/>
                    <a:pt x="90" y="6"/>
                    <a:pt x="91" y="7"/>
                  </a:cubicBezTo>
                  <a:lnTo>
                    <a:pt x="109" y="19"/>
                  </a:lnTo>
                  <a:cubicBezTo>
                    <a:pt x="110" y="19"/>
                    <a:pt x="111" y="20"/>
                    <a:pt x="111" y="21"/>
                  </a:cubicBezTo>
                  <a:lnTo>
                    <a:pt x="123" y="39"/>
                  </a:lnTo>
                  <a:cubicBezTo>
                    <a:pt x="124" y="40"/>
                    <a:pt x="124" y="41"/>
                    <a:pt x="124" y="42"/>
                  </a:cubicBezTo>
                  <a:lnTo>
                    <a:pt x="128" y="63"/>
                  </a:lnTo>
                  <a:close/>
                  <a:moveTo>
                    <a:pt x="109" y="45"/>
                  </a:moveTo>
                  <a:lnTo>
                    <a:pt x="110" y="48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82" y="20"/>
                  </a:lnTo>
                  <a:lnTo>
                    <a:pt x="85" y="21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20" y="48"/>
                  </a:lnTo>
                  <a:lnTo>
                    <a:pt x="21" y="45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21" y="85"/>
                  </a:lnTo>
                  <a:lnTo>
                    <a:pt x="20" y="82"/>
                  </a:lnTo>
                  <a:lnTo>
                    <a:pt x="32" y="100"/>
                  </a:lnTo>
                  <a:lnTo>
                    <a:pt x="30" y="98"/>
                  </a:lnTo>
                  <a:lnTo>
                    <a:pt x="48" y="110"/>
                  </a:lnTo>
                  <a:lnTo>
                    <a:pt x="45" y="109"/>
                  </a:lnTo>
                  <a:lnTo>
                    <a:pt x="66" y="113"/>
                  </a:lnTo>
                  <a:lnTo>
                    <a:pt x="63" y="113"/>
                  </a:lnTo>
                  <a:lnTo>
                    <a:pt x="85" y="109"/>
                  </a:lnTo>
                  <a:lnTo>
                    <a:pt x="82" y="110"/>
                  </a:lnTo>
                  <a:lnTo>
                    <a:pt x="100" y="98"/>
                  </a:lnTo>
                  <a:lnTo>
                    <a:pt x="98" y="100"/>
                  </a:lnTo>
                  <a:lnTo>
                    <a:pt x="110" y="82"/>
                  </a:lnTo>
                  <a:lnTo>
                    <a:pt x="109" y="85"/>
                  </a:lnTo>
                  <a:lnTo>
                    <a:pt x="113" y="63"/>
                  </a:lnTo>
                  <a:lnTo>
                    <a:pt x="113" y="66"/>
                  </a:lnTo>
                  <a:lnTo>
                    <a:pt x="109" y="45"/>
                  </a:lnTo>
                  <a:close/>
                </a:path>
              </a:pathLst>
            </a:custGeom>
            <a:solidFill>
              <a:srgbClr val="00FF00"/>
            </a:solidFill>
            <a:ln w="9525" cap="flat">
              <a:solidFill>
                <a:srgbClr val="00FF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246"/>
            <p:cNvSpPr>
              <a:spLocks noChangeArrowheads="1"/>
            </p:cNvSpPr>
            <p:nvPr/>
          </p:nvSpPr>
          <p:spPr bwMode="auto">
            <a:xfrm>
              <a:off x="5956755" y="4235450"/>
              <a:ext cx="85725" cy="95250"/>
            </a:xfrm>
            <a:prstGeom prst="ellipse">
              <a:avLst/>
            </a:pr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247"/>
            <p:cNvSpPr>
              <a:spLocks noEditPoints="1"/>
            </p:cNvSpPr>
            <p:nvPr/>
          </p:nvSpPr>
          <p:spPr bwMode="auto">
            <a:xfrm>
              <a:off x="5951993" y="4230688"/>
              <a:ext cx="95250" cy="104775"/>
            </a:xfrm>
            <a:custGeom>
              <a:avLst/>
              <a:gdLst/>
              <a:ahLst/>
              <a:cxnLst>
                <a:cxn ang="0">
                  <a:pos x="160" y="90"/>
                </a:cxn>
                <a:cxn ang="0">
                  <a:pos x="153" y="123"/>
                </a:cxn>
                <a:cxn ang="0">
                  <a:pos x="136" y="152"/>
                </a:cxn>
                <a:cxn ang="0">
                  <a:pos x="110" y="170"/>
                </a:cxn>
                <a:cxn ang="0">
                  <a:pos x="79" y="176"/>
                </a:cxn>
                <a:cxn ang="0">
                  <a:pos x="48" y="169"/>
                </a:cxn>
                <a:cxn ang="0">
                  <a:pos x="23" y="149"/>
                </a:cxn>
                <a:cxn ang="0">
                  <a:pos x="7" y="121"/>
                </a:cxn>
                <a:cxn ang="0">
                  <a:pos x="1" y="87"/>
                </a:cxn>
                <a:cxn ang="0">
                  <a:pos x="8" y="53"/>
                </a:cxn>
                <a:cxn ang="0">
                  <a:pos x="25" y="26"/>
                </a:cxn>
                <a:cxn ang="0">
                  <a:pos x="51" y="7"/>
                </a:cxn>
                <a:cxn ang="0">
                  <a:pos x="82" y="1"/>
                </a:cxn>
                <a:cxn ang="0">
                  <a:pos x="113" y="8"/>
                </a:cxn>
                <a:cxn ang="0">
                  <a:pos x="138" y="28"/>
                </a:cxn>
                <a:cxn ang="0">
                  <a:pos x="154" y="56"/>
                </a:cxn>
                <a:cxn ang="0">
                  <a:pos x="139" y="59"/>
                </a:cxn>
                <a:cxn ang="0">
                  <a:pos x="125" y="37"/>
                </a:cxn>
                <a:cxn ang="0">
                  <a:pos x="104" y="21"/>
                </a:cxn>
                <a:cxn ang="0">
                  <a:pos x="79" y="16"/>
                </a:cxn>
                <a:cxn ang="0">
                  <a:pos x="54" y="22"/>
                </a:cxn>
                <a:cxn ang="0">
                  <a:pos x="34" y="39"/>
                </a:cxn>
                <a:cxn ang="0">
                  <a:pos x="21" y="62"/>
                </a:cxn>
                <a:cxn ang="0">
                  <a:pos x="16" y="90"/>
                </a:cxn>
                <a:cxn ang="0">
                  <a:pos x="22" y="118"/>
                </a:cxn>
                <a:cxn ang="0">
                  <a:pos x="36" y="141"/>
                </a:cxn>
                <a:cxn ang="0">
                  <a:pos x="57" y="156"/>
                </a:cxn>
                <a:cxn ang="0">
                  <a:pos x="82" y="161"/>
                </a:cxn>
                <a:cxn ang="0">
                  <a:pos x="107" y="155"/>
                </a:cxn>
                <a:cxn ang="0">
                  <a:pos x="127" y="139"/>
                </a:cxn>
                <a:cxn ang="0">
                  <a:pos x="140" y="115"/>
                </a:cxn>
                <a:cxn ang="0">
                  <a:pos x="145" y="87"/>
                </a:cxn>
                <a:cxn ang="0">
                  <a:pos x="139" y="59"/>
                </a:cxn>
              </a:cxnLst>
              <a:rect l="0" t="0" r="r" b="b"/>
              <a:pathLst>
                <a:path w="161" h="177">
                  <a:moveTo>
                    <a:pt x="160" y="87"/>
                  </a:moveTo>
                  <a:cubicBezTo>
                    <a:pt x="161" y="88"/>
                    <a:pt x="161" y="89"/>
                    <a:pt x="160" y="90"/>
                  </a:cubicBezTo>
                  <a:lnTo>
                    <a:pt x="154" y="121"/>
                  </a:lnTo>
                  <a:cubicBezTo>
                    <a:pt x="154" y="122"/>
                    <a:pt x="154" y="123"/>
                    <a:pt x="153" y="123"/>
                  </a:cubicBezTo>
                  <a:lnTo>
                    <a:pt x="138" y="149"/>
                  </a:lnTo>
                  <a:cubicBezTo>
                    <a:pt x="138" y="150"/>
                    <a:pt x="137" y="151"/>
                    <a:pt x="136" y="152"/>
                  </a:cubicBezTo>
                  <a:lnTo>
                    <a:pt x="113" y="169"/>
                  </a:lnTo>
                  <a:cubicBezTo>
                    <a:pt x="112" y="170"/>
                    <a:pt x="111" y="170"/>
                    <a:pt x="110" y="170"/>
                  </a:cubicBezTo>
                  <a:lnTo>
                    <a:pt x="82" y="176"/>
                  </a:lnTo>
                  <a:cubicBezTo>
                    <a:pt x="81" y="177"/>
                    <a:pt x="80" y="177"/>
                    <a:pt x="79" y="176"/>
                  </a:cubicBezTo>
                  <a:lnTo>
                    <a:pt x="51" y="170"/>
                  </a:lnTo>
                  <a:cubicBezTo>
                    <a:pt x="50" y="170"/>
                    <a:pt x="49" y="170"/>
                    <a:pt x="48" y="169"/>
                  </a:cubicBezTo>
                  <a:lnTo>
                    <a:pt x="25" y="152"/>
                  </a:lnTo>
                  <a:cubicBezTo>
                    <a:pt x="24" y="151"/>
                    <a:pt x="23" y="150"/>
                    <a:pt x="23" y="149"/>
                  </a:cubicBezTo>
                  <a:lnTo>
                    <a:pt x="8" y="123"/>
                  </a:lnTo>
                  <a:cubicBezTo>
                    <a:pt x="7" y="123"/>
                    <a:pt x="7" y="122"/>
                    <a:pt x="7" y="121"/>
                  </a:cubicBezTo>
                  <a:lnTo>
                    <a:pt x="1" y="90"/>
                  </a:lnTo>
                  <a:cubicBezTo>
                    <a:pt x="0" y="89"/>
                    <a:pt x="0" y="88"/>
                    <a:pt x="1" y="87"/>
                  </a:cubicBezTo>
                  <a:lnTo>
                    <a:pt x="7" y="56"/>
                  </a:lnTo>
                  <a:cubicBezTo>
                    <a:pt x="7" y="55"/>
                    <a:pt x="7" y="54"/>
                    <a:pt x="8" y="53"/>
                  </a:cubicBezTo>
                  <a:lnTo>
                    <a:pt x="23" y="28"/>
                  </a:lnTo>
                  <a:cubicBezTo>
                    <a:pt x="23" y="28"/>
                    <a:pt x="24" y="27"/>
                    <a:pt x="25" y="26"/>
                  </a:cubicBezTo>
                  <a:lnTo>
                    <a:pt x="48" y="8"/>
                  </a:lnTo>
                  <a:cubicBezTo>
                    <a:pt x="48" y="7"/>
                    <a:pt x="50" y="7"/>
                    <a:pt x="51" y="7"/>
                  </a:cubicBezTo>
                  <a:lnTo>
                    <a:pt x="79" y="1"/>
                  </a:lnTo>
                  <a:cubicBezTo>
                    <a:pt x="80" y="0"/>
                    <a:pt x="81" y="0"/>
                    <a:pt x="82" y="1"/>
                  </a:cubicBezTo>
                  <a:lnTo>
                    <a:pt x="110" y="7"/>
                  </a:lnTo>
                  <a:cubicBezTo>
                    <a:pt x="111" y="7"/>
                    <a:pt x="112" y="7"/>
                    <a:pt x="113" y="8"/>
                  </a:cubicBezTo>
                  <a:lnTo>
                    <a:pt x="136" y="26"/>
                  </a:lnTo>
                  <a:cubicBezTo>
                    <a:pt x="137" y="27"/>
                    <a:pt x="138" y="28"/>
                    <a:pt x="138" y="28"/>
                  </a:cubicBezTo>
                  <a:lnTo>
                    <a:pt x="153" y="53"/>
                  </a:lnTo>
                  <a:cubicBezTo>
                    <a:pt x="154" y="54"/>
                    <a:pt x="154" y="55"/>
                    <a:pt x="154" y="56"/>
                  </a:cubicBezTo>
                  <a:lnTo>
                    <a:pt x="160" y="87"/>
                  </a:lnTo>
                  <a:close/>
                  <a:moveTo>
                    <a:pt x="139" y="59"/>
                  </a:moveTo>
                  <a:lnTo>
                    <a:pt x="140" y="62"/>
                  </a:lnTo>
                  <a:lnTo>
                    <a:pt x="125" y="37"/>
                  </a:lnTo>
                  <a:lnTo>
                    <a:pt x="127" y="39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79" y="16"/>
                  </a:lnTo>
                  <a:lnTo>
                    <a:pt x="82" y="16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34" y="39"/>
                  </a:lnTo>
                  <a:lnTo>
                    <a:pt x="36" y="37"/>
                  </a:lnTo>
                  <a:lnTo>
                    <a:pt x="21" y="62"/>
                  </a:lnTo>
                  <a:lnTo>
                    <a:pt x="22" y="59"/>
                  </a:lnTo>
                  <a:lnTo>
                    <a:pt x="16" y="90"/>
                  </a:lnTo>
                  <a:lnTo>
                    <a:pt x="16" y="87"/>
                  </a:lnTo>
                  <a:lnTo>
                    <a:pt x="22" y="118"/>
                  </a:lnTo>
                  <a:lnTo>
                    <a:pt x="21" y="115"/>
                  </a:lnTo>
                  <a:lnTo>
                    <a:pt x="36" y="141"/>
                  </a:lnTo>
                  <a:lnTo>
                    <a:pt x="34" y="139"/>
                  </a:lnTo>
                  <a:lnTo>
                    <a:pt x="57" y="156"/>
                  </a:lnTo>
                  <a:lnTo>
                    <a:pt x="54" y="155"/>
                  </a:lnTo>
                  <a:lnTo>
                    <a:pt x="82" y="161"/>
                  </a:lnTo>
                  <a:lnTo>
                    <a:pt x="79" y="161"/>
                  </a:lnTo>
                  <a:lnTo>
                    <a:pt x="107" y="155"/>
                  </a:lnTo>
                  <a:lnTo>
                    <a:pt x="104" y="156"/>
                  </a:lnTo>
                  <a:lnTo>
                    <a:pt x="127" y="139"/>
                  </a:lnTo>
                  <a:lnTo>
                    <a:pt x="125" y="141"/>
                  </a:lnTo>
                  <a:lnTo>
                    <a:pt x="140" y="115"/>
                  </a:lnTo>
                  <a:lnTo>
                    <a:pt x="139" y="118"/>
                  </a:lnTo>
                  <a:lnTo>
                    <a:pt x="145" y="87"/>
                  </a:lnTo>
                  <a:lnTo>
                    <a:pt x="145" y="90"/>
                  </a:lnTo>
                  <a:lnTo>
                    <a:pt x="139" y="59"/>
                  </a:lnTo>
                  <a:close/>
                </a:path>
              </a:pathLst>
            </a:custGeom>
            <a:solidFill>
              <a:srgbClr val="00FF00"/>
            </a:solidFill>
            <a:ln w="9525" cap="flat">
              <a:solidFill>
                <a:srgbClr val="00FF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248"/>
            <p:cNvSpPr>
              <a:spLocks noChangeArrowheads="1"/>
            </p:cNvSpPr>
            <p:nvPr/>
          </p:nvSpPr>
          <p:spPr bwMode="auto">
            <a:xfrm>
              <a:off x="6179754" y="4032707"/>
              <a:ext cx="23403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&gt;1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6148938" y="4074368"/>
            <a:ext cx="2983854" cy="2294812"/>
            <a:chOff x="6160146" y="4245822"/>
            <a:chExt cx="2983854" cy="2294812"/>
          </a:xfrm>
        </p:grpSpPr>
        <p:sp>
          <p:nvSpPr>
            <p:cNvPr id="308" name="Rectangle 307"/>
            <p:cNvSpPr/>
            <p:nvPr/>
          </p:nvSpPr>
          <p:spPr>
            <a:xfrm>
              <a:off x="6776380" y="4245822"/>
              <a:ext cx="1418689" cy="227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i="1" dirty="0" err="1" smtClean="0"/>
                <a:t>Buglossidium</a:t>
              </a:r>
              <a:r>
                <a:rPr lang="en-GB" sz="1400" i="1" dirty="0" smtClean="0"/>
                <a:t> </a:t>
              </a:r>
              <a:r>
                <a:rPr lang="en-GB" sz="1400" i="1" dirty="0" err="1" smtClean="0"/>
                <a:t>luteum</a:t>
              </a:r>
              <a:endParaRPr lang="en-GB" sz="1400" i="1" dirty="0"/>
            </a:p>
          </p:txBody>
        </p:sp>
        <p:grpSp>
          <p:nvGrpSpPr>
            <p:cNvPr id="309" name="Group 298"/>
            <p:cNvGrpSpPr/>
            <p:nvPr/>
          </p:nvGrpSpPr>
          <p:grpSpPr>
            <a:xfrm>
              <a:off x="6160146" y="4311557"/>
              <a:ext cx="2983854" cy="2229077"/>
              <a:chOff x="4860472" y="1508806"/>
              <a:chExt cx="3864428" cy="3019425"/>
            </a:xfrm>
          </p:grpSpPr>
          <p:pic>
            <p:nvPicPr>
              <p:cNvPr id="310" name="Picture 9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4860472" y="1508806"/>
                <a:ext cx="2209800" cy="3019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1" name="Picture 10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687786" y="1508806"/>
                <a:ext cx="2209800" cy="3019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2" name="Picture 11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6515100" y="1508806"/>
                <a:ext cx="2209800" cy="3019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333" name="Group 332"/>
          <p:cNvGrpSpPr/>
          <p:nvPr/>
        </p:nvGrpSpPr>
        <p:grpSpPr>
          <a:xfrm>
            <a:off x="3588383" y="4074368"/>
            <a:ext cx="2918014" cy="2282890"/>
            <a:chOff x="3396344" y="4146940"/>
            <a:chExt cx="2918014" cy="2282890"/>
          </a:xfrm>
        </p:grpSpPr>
        <p:sp>
          <p:nvSpPr>
            <p:cNvPr id="314" name="Rectangle 313"/>
            <p:cNvSpPr/>
            <p:nvPr/>
          </p:nvSpPr>
          <p:spPr>
            <a:xfrm>
              <a:off x="4270983" y="4146940"/>
              <a:ext cx="1194659" cy="227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i="1" dirty="0" err="1" smtClean="0"/>
                <a:t>Limanda</a:t>
              </a:r>
              <a:r>
                <a:rPr lang="en-GB" sz="1400" i="1" dirty="0" smtClean="0"/>
                <a:t> </a:t>
              </a:r>
              <a:r>
                <a:rPr lang="en-GB" sz="1400" i="1" dirty="0" err="1" smtClean="0"/>
                <a:t>limanda</a:t>
              </a:r>
              <a:endParaRPr lang="en-GB" sz="1400" i="1" dirty="0"/>
            </a:p>
          </p:txBody>
        </p:sp>
        <p:grpSp>
          <p:nvGrpSpPr>
            <p:cNvPr id="332" name="Group 331"/>
            <p:cNvGrpSpPr/>
            <p:nvPr/>
          </p:nvGrpSpPr>
          <p:grpSpPr>
            <a:xfrm>
              <a:off x="3396344" y="4200753"/>
              <a:ext cx="2918014" cy="2229077"/>
              <a:chOff x="3396344" y="4200753"/>
              <a:chExt cx="2918014" cy="2229077"/>
            </a:xfrm>
          </p:grpSpPr>
          <p:pic>
            <p:nvPicPr>
              <p:cNvPr id="315" name="Picture 2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4608098" y="4200753"/>
                <a:ext cx="1706260" cy="2229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6" name="Picture 3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>
                <a:off x="3396344" y="4200753"/>
                <a:ext cx="1706260" cy="2229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7" name="Picture 4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4012727" y="4200753"/>
                <a:ext cx="1706260" cy="2229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357" name="Group 356"/>
          <p:cNvGrpSpPr/>
          <p:nvPr/>
        </p:nvGrpSpPr>
        <p:grpSpPr>
          <a:xfrm>
            <a:off x="6137730" y="1585508"/>
            <a:ext cx="3006270" cy="2297975"/>
            <a:chOff x="6137730" y="1585508"/>
            <a:chExt cx="3006270" cy="2297975"/>
          </a:xfrm>
        </p:grpSpPr>
        <p:sp>
          <p:nvSpPr>
            <p:cNvPr id="319" name="Rectangle 318"/>
            <p:cNvSpPr/>
            <p:nvPr/>
          </p:nvSpPr>
          <p:spPr>
            <a:xfrm>
              <a:off x="6638142" y="1585508"/>
              <a:ext cx="1502855" cy="227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i="1" dirty="0" err="1" smtClean="0"/>
                <a:t>Pleuronectes</a:t>
              </a:r>
              <a:r>
                <a:rPr lang="en-GB" sz="1400" i="1" dirty="0" smtClean="0"/>
                <a:t> </a:t>
              </a:r>
              <a:r>
                <a:rPr lang="en-GB" sz="1400" i="1" dirty="0" err="1" smtClean="0"/>
                <a:t>platessa</a:t>
              </a:r>
              <a:endParaRPr lang="en-GB" sz="1400" i="1" dirty="0"/>
            </a:p>
          </p:txBody>
        </p:sp>
        <p:grpSp>
          <p:nvGrpSpPr>
            <p:cNvPr id="320" name="Group 26"/>
            <p:cNvGrpSpPr/>
            <p:nvPr/>
          </p:nvGrpSpPr>
          <p:grpSpPr>
            <a:xfrm>
              <a:off x="6137730" y="1654406"/>
              <a:ext cx="3006270" cy="2229077"/>
              <a:chOff x="3989613" y="412523"/>
              <a:chExt cx="3893459" cy="3019425"/>
            </a:xfrm>
          </p:grpSpPr>
          <p:pic>
            <p:nvPicPr>
              <p:cNvPr id="321" name="Picture 5"/>
              <p:cNvPicPr>
                <a:picLocks noChangeAspect="1" noChangeArrowheads="1"/>
              </p:cNvPicPr>
              <p:nvPr/>
            </p:nvPicPr>
            <p:blipFill>
              <a:blip r:embed="rId13" cstate="screen"/>
              <a:srcRect/>
              <a:stretch>
                <a:fillRect/>
              </a:stretch>
            </p:blipFill>
            <p:spPr bwMode="auto">
              <a:xfrm>
                <a:off x="3989613" y="412523"/>
                <a:ext cx="2209800" cy="3019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22" name="Picture 6"/>
              <p:cNvPicPr>
                <a:picLocks noChangeAspect="1" noChangeArrowheads="1"/>
              </p:cNvPicPr>
              <p:nvPr/>
            </p:nvPicPr>
            <p:blipFill>
              <a:blip r:embed="rId14" cstate="screen"/>
              <a:srcRect/>
              <a:stretch>
                <a:fillRect/>
              </a:stretch>
            </p:blipFill>
            <p:spPr bwMode="auto">
              <a:xfrm>
                <a:off x="4874986" y="412523"/>
                <a:ext cx="2209800" cy="3019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23" name="Picture 7"/>
              <p:cNvPicPr>
                <a:picLocks noChangeAspect="1" noChangeArrowheads="1"/>
              </p:cNvPicPr>
              <p:nvPr/>
            </p:nvPicPr>
            <p:blipFill>
              <a:blip r:embed="rId15" cstate="screen"/>
              <a:srcRect/>
              <a:stretch>
                <a:fillRect/>
              </a:stretch>
            </p:blipFill>
            <p:spPr bwMode="auto">
              <a:xfrm>
                <a:off x="5673272" y="412523"/>
                <a:ext cx="2209800" cy="3019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356" name="Group 355"/>
          <p:cNvGrpSpPr/>
          <p:nvPr/>
        </p:nvGrpSpPr>
        <p:grpSpPr>
          <a:xfrm>
            <a:off x="3605894" y="1654406"/>
            <a:ext cx="2882992" cy="2330901"/>
            <a:chOff x="3605894" y="1654406"/>
            <a:chExt cx="2882992" cy="2330901"/>
          </a:xfrm>
        </p:grpSpPr>
        <p:sp>
          <p:nvSpPr>
            <p:cNvPr id="325" name="Rectangle 324"/>
            <p:cNvSpPr/>
            <p:nvPr/>
          </p:nvSpPr>
          <p:spPr>
            <a:xfrm>
              <a:off x="4607073" y="1654406"/>
              <a:ext cx="865423" cy="227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i="1" dirty="0" err="1" smtClean="0"/>
                <a:t>Solea</a:t>
              </a:r>
              <a:r>
                <a:rPr lang="en-GB" sz="1400" i="1" dirty="0" smtClean="0"/>
                <a:t> </a:t>
              </a:r>
              <a:r>
                <a:rPr lang="en-GB" sz="1400" i="1" dirty="0" err="1" smtClean="0"/>
                <a:t>solea</a:t>
              </a:r>
              <a:endParaRPr lang="en-GB" sz="1400" i="1" dirty="0"/>
            </a:p>
          </p:txBody>
        </p:sp>
        <p:grpSp>
          <p:nvGrpSpPr>
            <p:cNvPr id="326" name="Group 37"/>
            <p:cNvGrpSpPr/>
            <p:nvPr/>
          </p:nvGrpSpPr>
          <p:grpSpPr>
            <a:xfrm>
              <a:off x="3605894" y="1756230"/>
              <a:ext cx="2882992" cy="2229077"/>
              <a:chOff x="3960586" y="398917"/>
              <a:chExt cx="3733800" cy="3019425"/>
            </a:xfrm>
          </p:grpSpPr>
          <p:pic>
            <p:nvPicPr>
              <p:cNvPr id="327" name="Picture 8"/>
              <p:cNvPicPr>
                <a:picLocks noChangeAspect="1" noChangeArrowheads="1"/>
              </p:cNvPicPr>
              <p:nvPr/>
            </p:nvPicPr>
            <p:blipFill>
              <a:blip r:embed="rId16" cstate="screen"/>
              <a:srcRect/>
              <a:stretch>
                <a:fillRect/>
              </a:stretch>
            </p:blipFill>
            <p:spPr bwMode="auto">
              <a:xfrm>
                <a:off x="3960586" y="398917"/>
                <a:ext cx="2209800" cy="3019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28" name="Picture 9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>
                <a:off x="4715328" y="398917"/>
                <a:ext cx="2209800" cy="3019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29" name="Picture 10"/>
              <p:cNvPicPr>
                <a:picLocks noChangeAspect="1" noChangeArrowheads="1"/>
              </p:cNvPicPr>
              <p:nvPr/>
            </p:nvPicPr>
            <p:blipFill>
              <a:blip r:embed="rId18" cstate="screen"/>
              <a:srcRect/>
              <a:stretch>
                <a:fillRect/>
              </a:stretch>
            </p:blipFill>
            <p:spPr bwMode="auto">
              <a:xfrm>
                <a:off x="5484586" y="398917"/>
                <a:ext cx="2209800" cy="3019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13" name="TextBox 112"/>
          <p:cNvSpPr txBox="1"/>
          <p:nvPr/>
        </p:nvSpPr>
        <p:spPr>
          <a:xfrm>
            <a:off x="394138" y="431800"/>
            <a:ext cx="8218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 dirty="0" smtClean="0">
                <a:solidFill>
                  <a:srgbClr val="984807"/>
                </a:solidFill>
                <a:cs typeface="Arial" pitchFamily="34" charset="0"/>
              </a:rPr>
              <a:t>        </a:t>
            </a:r>
            <a:r>
              <a:rPr lang="en-GB" sz="2400" u="sng" dirty="0" smtClean="0">
                <a:solidFill>
                  <a:srgbClr val="984807"/>
                </a:solidFill>
                <a:cs typeface="Arial" pitchFamily="34" charset="0"/>
              </a:rPr>
              <a:t>Juvenile</a:t>
            </a:r>
            <a:r>
              <a:rPr lang="en-GB" sz="2400" dirty="0" smtClean="0">
                <a:solidFill>
                  <a:srgbClr val="984807"/>
                </a:solidFill>
                <a:cs typeface="Arial" pitchFamily="34" charset="0"/>
              </a:rPr>
              <a:t> flatfish assemblages: </a:t>
            </a: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 dirty="0">
              <a:solidFill>
                <a:srgbClr val="984807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44513" y="1579563"/>
            <a:ext cx="825114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Larval assemblages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 Flatfish larvae dominate in the Spring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 Main </a:t>
            </a:r>
            <a:r>
              <a:rPr lang="en-GB" sz="2000" dirty="0">
                <a:latin typeface="Calibri" pitchFamily="34" charset="0"/>
              </a:rPr>
              <a:t>predictive variables </a:t>
            </a:r>
            <a:r>
              <a:rPr lang="en-GB" sz="2000" u="sng" dirty="0">
                <a:latin typeface="Calibri" pitchFamily="34" charset="0"/>
              </a:rPr>
              <a:t>Season and Temperature</a:t>
            </a:r>
            <a:r>
              <a:rPr lang="en-GB" sz="2000" dirty="0">
                <a:latin typeface="Calibri" pitchFamily="34" charset="0"/>
              </a:rPr>
              <a:t>. Seasonal spawning.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u="sng" dirty="0">
                <a:latin typeface="Calibri" pitchFamily="34" charset="0"/>
              </a:rPr>
              <a:t>TSM and Chlorophyll </a:t>
            </a:r>
            <a:r>
              <a:rPr lang="en-GB" sz="2000" dirty="0">
                <a:latin typeface="Calibri" pitchFamily="34" charset="0"/>
              </a:rPr>
              <a:t>may have structuring roles but with very low predictive power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Species </a:t>
            </a:r>
            <a:r>
              <a:rPr lang="en-GB" sz="2000" dirty="0">
                <a:latin typeface="Calibri" pitchFamily="34" charset="0"/>
              </a:rPr>
              <a:t>diversity and seasonality best chances for a predictive </a:t>
            </a:r>
            <a:r>
              <a:rPr lang="en-GB" sz="2000" dirty="0" smtClean="0">
                <a:latin typeface="Calibri" pitchFamily="34" charset="0"/>
              </a:rPr>
              <a:t>model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Juvenile flatfishes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 Assemblages segregate by size groups reflecting seasonal and spatial variability in usage of the nursery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 Main predictive variables </a:t>
            </a:r>
            <a:r>
              <a:rPr lang="en-GB" sz="2000" u="sng" dirty="0" smtClean="0">
                <a:latin typeface="Calibri" pitchFamily="34" charset="0"/>
              </a:rPr>
              <a:t>Month, Depth and Salinity</a:t>
            </a:r>
            <a:r>
              <a:rPr lang="en-GB" sz="2000" dirty="0" smtClean="0">
                <a:latin typeface="Calibri" pitchFamily="34" charset="0"/>
              </a:rPr>
              <a:t>. Habitat characteristics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 Larvae abundance (supply of recruits) does not explain abundance of juvenile flatfishes, flatfish assemblages probably controlled by </a:t>
            </a:r>
            <a:r>
              <a:rPr lang="en-GB" sz="2000" dirty="0" err="1" smtClean="0">
                <a:latin typeface="Calibri" pitchFamily="34" charset="0"/>
              </a:rPr>
              <a:t>postsettlement</a:t>
            </a:r>
            <a:r>
              <a:rPr lang="en-GB" sz="2000" dirty="0" smtClean="0">
                <a:latin typeface="Calibri" pitchFamily="34" charset="0"/>
              </a:rPr>
              <a:t> mechanisms… or is it sampling bias?</a:t>
            </a:r>
          </a:p>
          <a:p>
            <a:pPr>
              <a:buFont typeface="Arial" pitchFamily="34" charset="0"/>
              <a:buChar char="•"/>
            </a:pPr>
            <a:endParaRPr lang="en-GB" sz="2000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9900" y="1137105"/>
            <a:ext cx="5178425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/>
              <a:t>Conclusions (2</a:t>
            </a:r>
            <a:r>
              <a:rPr lang="en-GB" sz="2400" b="1" dirty="0" smtClean="0"/>
              <a:t>):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        </a:t>
            </a:r>
            <a:r>
              <a:rPr lang="en-GB" sz="2400" dirty="0" smtClean="0">
                <a:solidFill>
                  <a:srgbClr val="984807"/>
                </a:solidFill>
                <a:cs typeface="Arial" pitchFamily="34" charset="0"/>
              </a:rPr>
              <a:t>Flatfish ASSEMBLAGES</a:t>
            </a: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 dirty="0">
              <a:solidFill>
                <a:srgbClr val="984807"/>
              </a:solidFill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4313" y="6450364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13" y="6307489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        </a:t>
            </a:r>
            <a:r>
              <a:rPr lang="en-GB" sz="2400" dirty="0" smtClean="0">
                <a:solidFill>
                  <a:srgbClr val="984807"/>
                </a:solidFill>
                <a:cs typeface="Arial" pitchFamily="34" charset="0"/>
              </a:rPr>
              <a:t>Flatfish ASSEMBLAGES</a:t>
            </a: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 dirty="0">
              <a:solidFill>
                <a:srgbClr val="984807"/>
              </a:solidFill>
              <a:cs typeface="Arial" pitchFamily="34" charset="0"/>
            </a:endParaRPr>
          </a:p>
        </p:txBody>
      </p:sp>
      <p:sp>
        <p:nvSpPr>
          <p:cNvPr id="45068" name="Rectangle 6"/>
          <p:cNvSpPr>
            <a:spLocks noChangeArrowheads="1"/>
          </p:cNvSpPr>
          <p:nvPr/>
        </p:nvSpPr>
        <p:spPr bwMode="auto">
          <a:xfrm>
            <a:off x="1029835" y="1700214"/>
            <a:ext cx="641599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GB" sz="2000" b="1" dirty="0" smtClean="0"/>
              <a:t>Questions to answer &amp; Future work</a:t>
            </a:r>
          </a:p>
          <a:p>
            <a:pPr>
              <a:buFont typeface="Arial" pitchFamily="34" charset="0"/>
              <a:buNone/>
            </a:pPr>
            <a:r>
              <a:rPr lang="en-GB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/>
              <a:t>Can we derive a reference condition</a:t>
            </a:r>
            <a:r>
              <a:rPr lang="en-GB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 Need to account for </a:t>
            </a:r>
            <a:r>
              <a:rPr lang="en-GB" sz="2000" dirty="0" err="1" smtClean="0">
                <a:latin typeface="Calibri" pitchFamily="34" charset="0"/>
              </a:rPr>
              <a:t>interanual</a:t>
            </a:r>
            <a:r>
              <a:rPr lang="en-GB" sz="2000" dirty="0" smtClean="0">
                <a:latin typeface="Calibri" pitchFamily="34" charset="0"/>
              </a:rPr>
              <a:t> variability in recruitment. Longer datasets</a:t>
            </a:r>
            <a:endParaRPr lang="en-GB" sz="20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 How to improve the models, more sampling or better designs</a:t>
            </a:r>
            <a:r>
              <a:rPr lang="en-GB" sz="2000" dirty="0" smtClean="0">
                <a:latin typeface="Calibri" pitchFamily="34" charset="0"/>
              </a:rPr>
              <a:t>?</a:t>
            </a:r>
          </a:p>
          <a:p>
            <a:r>
              <a:rPr lang="en-GB" sz="2000" dirty="0" smtClean="0">
                <a:latin typeface="Calibri" pitchFamily="34" charset="0"/>
              </a:rPr>
              <a:t>are the models good enough? Sensitivity analysis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 can we predict, logistic  and multinomial  logistic regression analysis  -probabilities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 are fish (all stages) suitable for </a:t>
            </a:r>
            <a:r>
              <a:rPr lang="en-GB" sz="2000" dirty="0" err="1" smtClean="0">
                <a:latin typeface="Calibri" pitchFamily="34" charset="0"/>
              </a:rPr>
              <a:t>biomonitoring</a:t>
            </a:r>
            <a:r>
              <a:rPr lang="en-GB" sz="2000" dirty="0" smtClean="0">
                <a:latin typeface="Calibri" pitchFamily="34" charset="0"/>
              </a:rPr>
              <a:t> and impact assessment?</a:t>
            </a:r>
          </a:p>
          <a:p>
            <a:pPr>
              <a:buFont typeface="Arial" pitchFamily="34" charset="0"/>
              <a:buChar char="•"/>
            </a:pPr>
            <a:endParaRPr lang="en-GB" sz="20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4313" y="6450364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13" y="6307489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5066" name="Rectangle 6"/>
          <p:cNvSpPr>
            <a:spLocks noChangeArrowheads="1"/>
          </p:cNvSpPr>
          <p:nvPr/>
        </p:nvSpPr>
        <p:spPr bwMode="auto">
          <a:xfrm>
            <a:off x="521607" y="1321935"/>
            <a:ext cx="32521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Calibri" pitchFamily="34" charset="0"/>
              </a:rPr>
              <a:t>Thank you!</a:t>
            </a:r>
            <a:endParaRPr lang="en-GB" sz="36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        </a:t>
            </a:r>
            <a:r>
              <a:rPr lang="en-GB" sz="2400" dirty="0" smtClean="0">
                <a:solidFill>
                  <a:srgbClr val="984807"/>
                </a:solidFill>
                <a:cs typeface="Arial" pitchFamily="34" charset="0"/>
              </a:rPr>
              <a:t>Flatfish ASSEMBLAGES</a:t>
            </a: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 dirty="0">
              <a:solidFill>
                <a:srgbClr val="984807"/>
              </a:solidFill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4313" y="6450364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76343" y="5965371"/>
            <a:ext cx="5253345" cy="79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8286" y="2104573"/>
            <a:ext cx="5533790" cy="373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267" y="2278742"/>
            <a:ext cx="1660127" cy="221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wiser_print_bi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66295" y="4836455"/>
            <a:ext cx="5308220" cy="89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5380493" y="1047296"/>
            <a:ext cx="3494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 smtClean="0">
                <a:cs typeface="Arial" pitchFamily="34" charset="0"/>
              </a:rPr>
              <a:t>8th Flatfish symposium, </a:t>
            </a:r>
            <a:r>
              <a:rPr lang="en-GB" sz="1600" b="1" dirty="0" err="1" smtClean="0">
                <a:cs typeface="Arial" pitchFamily="34" charset="0"/>
              </a:rPr>
              <a:t>IJmuiden</a:t>
            </a:r>
            <a:endParaRPr lang="en-GB" sz="16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61188" y="1614487"/>
            <a:ext cx="1592262" cy="212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08000" y="1265238"/>
            <a:ext cx="412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err="1">
                <a:latin typeface="Calibri" pitchFamily="34" charset="0"/>
              </a:rPr>
              <a:t>Maasvlakte</a:t>
            </a:r>
            <a:r>
              <a:rPr lang="en-GB" sz="2400" dirty="0">
                <a:latin typeface="Calibri" pitchFamily="34" charset="0"/>
              </a:rPr>
              <a:t> 2 Land Reclamation</a:t>
            </a:r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374651" y="1822450"/>
            <a:ext cx="633095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Total area ca 2,000 hectares , 13 km of quay walls &amp; 12 km sea defences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Sand</a:t>
            </a:r>
            <a:r>
              <a:rPr lang="en-GB" sz="2000" dirty="0">
                <a:latin typeface="Calibri" pitchFamily="34" charset="0"/>
              </a:rPr>
              <a:t>, 1</a:t>
            </a:r>
            <a:r>
              <a:rPr lang="en-GB" sz="2000" baseline="30000" dirty="0">
                <a:latin typeface="Calibri" pitchFamily="34" charset="0"/>
              </a:rPr>
              <a:t>st</a:t>
            </a:r>
            <a:r>
              <a:rPr lang="en-GB" sz="2000" dirty="0">
                <a:latin typeface="Calibri" pitchFamily="34" charset="0"/>
              </a:rPr>
              <a:t> phase construction by 2013, 240 million m³, 365 million m³ (by 2033)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>
                <a:latin typeface="Calibri" pitchFamily="34" charset="0"/>
              </a:rPr>
              <a:t>Trailing Suction Hopper Dredgers extract sand form offshore sites (7 to 20 km off the coast</a:t>
            </a:r>
            <a:r>
              <a:rPr lang="en-GB" sz="2000" dirty="0" smtClean="0">
                <a:latin typeface="Calibri" pitchFamily="34" charset="0"/>
              </a:rPr>
              <a:t>)</a:t>
            </a:r>
            <a:endParaRPr lang="en-GB" sz="2000" dirty="0">
              <a:latin typeface="Calibri" pitchFamily="34" charset="0"/>
            </a:endParaRPr>
          </a:p>
        </p:txBody>
      </p:sp>
      <p:pic>
        <p:nvPicPr>
          <p:cNvPr id="15369" name="Picture 5" descr="http://www.maasvlakte2.com/cache/1df1357bdc5111284d784db38be3a4c6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59306" y="4375355"/>
            <a:ext cx="1719311" cy="114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7" descr="http://www.maasvlakte2.com/cache/4dc0e4322e055eb7883ea8d9d0aa8c99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1070" y="4375355"/>
            <a:ext cx="1719311" cy="114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9" descr="http://www.maasvlakte2.com/cache/6a043b14f6206790493c2050018a7739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47542" y="4375355"/>
            <a:ext cx="1719310" cy="114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Box 15"/>
          <p:cNvSpPr txBox="1">
            <a:spLocks noChangeArrowheads="1"/>
          </p:cNvSpPr>
          <p:nvPr/>
        </p:nvSpPr>
        <p:spPr bwMode="auto">
          <a:xfrm>
            <a:off x="837586" y="5607767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latin typeface="Calibri" pitchFamily="34" charset="0"/>
              </a:rPr>
              <a:t>Start, Jan 2009</a:t>
            </a:r>
          </a:p>
        </p:txBody>
      </p:sp>
      <p:sp>
        <p:nvSpPr>
          <p:cNvPr id="15373" name="TextBox 16"/>
          <p:cNvSpPr txBox="1">
            <a:spLocks noChangeArrowheads="1"/>
          </p:cNvSpPr>
          <p:nvPr/>
        </p:nvSpPr>
        <p:spPr bwMode="auto">
          <a:xfrm>
            <a:off x="2908300" y="5593019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latin typeface="Calibri" pitchFamily="34" charset="0"/>
              </a:rPr>
              <a:t>Oct. 2009</a:t>
            </a:r>
          </a:p>
        </p:txBody>
      </p:sp>
      <p:sp>
        <p:nvSpPr>
          <p:cNvPr id="15374" name="TextBox 19"/>
          <p:cNvSpPr txBox="1">
            <a:spLocks noChangeArrowheads="1"/>
          </p:cNvSpPr>
          <p:nvPr/>
        </p:nvSpPr>
        <p:spPr bwMode="auto">
          <a:xfrm>
            <a:off x="4674370" y="5548774"/>
            <a:ext cx="1038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latin typeface="Calibri" pitchFamily="34" charset="0"/>
              </a:rPr>
              <a:t>April 2010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50" y="431800"/>
            <a:ext cx="77549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 dirty="0" smtClean="0">
                <a:solidFill>
                  <a:srgbClr val="984807"/>
                </a:solidFill>
                <a:cs typeface="Arial" pitchFamily="34" charset="0"/>
              </a:rPr>
              <a:t>        FLATFISH  ASSEMBLAGES</a:t>
            </a: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 dirty="0">
              <a:solidFill>
                <a:srgbClr val="984807"/>
              </a:solidFill>
              <a:cs typeface="Arial" pitchFamily="34" charset="0"/>
            </a:endParaRPr>
          </a:p>
        </p:txBody>
      </p:sp>
      <p:pic>
        <p:nvPicPr>
          <p:cNvPr id="1026" name="Picture 2" descr="D:\FlatfishSympIjmuiden\Meetings\FlatfishSymp\April201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35778" y="4375355"/>
            <a:ext cx="1720800" cy="1146483"/>
          </a:xfrm>
          <a:prstGeom prst="rect">
            <a:avLst/>
          </a:prstGeom>
          <a:noFill/>
        </p:spPr>
      </p:pic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6331105" y="5583186"/>
            <a:ext cx="1038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latin typeface="Calibri" pitchFamily="34" charset="0"/>
              </a:rPr>
              <a:t>April </a:t>
            </a:r>
            <a:r>
              <a:rPr lang="en-GB" sz="1600" dirty="0" smtClean="0">
                <a:latin typeface="Calibri" pitchFamily="34" charset="0"/>
              </a:rPr>
              <a:t>2011</a:t>
            </a:r>
            <a:endParaRPr lang="en-GB" sz="1600" dirty="0">
              <a:latin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14313" y="6450364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929313" y="6307489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950913" y="1776413"/>
            <a:ext cx="6962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Water Framework Directive (EU WFD; 2000/60/EC) </a:t>
            </a:r>
          </a:p>
          <a:p>
            <a:r>
              <a:rPr lang="en-GB">
                <a:latin typeface="Calibri" pitchFamily="34" charset="0"/>
              </a:rPr>
              <a:t>Marine Strategy Framework Directive (EU MSFD; 2008/56/EC)</a:t>
            </a:r>
          </a:p>
        </p:txBody>
      </p:sp>
      <p:sp>
        <p:nvSpPr>
          <p:cNvPr id="16392" name="TextBox 12"/>
          <p:cNvSpPr txBox="1">
            <a:spLocks noChangeArrowheads="1"/>
          </p:cNvSpPr>
          <p:nvPr/>
        </p:nvSpPr>
        <p:spPr bwMode="auto">
          <a:xfrm>
            <a:off x="592138" y="1279525"/>
            <a:ext cx="5372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alibri" pitchFamily="34" charset="0"/>
              </a:rPr>
              <a:t>Impacts on the receiving marine ecology?</a:t>
            </a:r>
          </a:p>
          <a:p>
            <a:pPr lvl="1"/>
            <a:endParaRPr lang="en-GB" sz="240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5945" y="2824861"/>
            <a:ext cx="1653988" cy="9233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Ecosystem integrity assessment</a:t>
            </a:r>
          </a:p>
        </p:txBody>
      </p:sp>
      <p:cxnSp>
        <p:nvCxnSpPr>
          <p:cNvPr id="20" name="Elbow Connector 19"/>
          <p:cNvCxnSpPr>
            <a:stCxn id="16392" idx="1"/>
            <a:endCxn id="0" idx="1"/>
          </p:cNvCxnSpPr>
          <p:nvPr/>
        </p:nvCxnSpPr>
        <p:spPr>
          <a:xfrm rot="10800000" flipH="1" flipV="1">
            <a:off x="592138" y="1695450"/>
            <a:ext cx="820737" cy="1370013"/>
          </a:xfrm>
          <a:prstGeom prst="bentConnector3">
            <a:avLst>
              <a:gd name="adj1" fmla="val -27869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Rectangle 30"/>
          <p:cNvSpPr>
            <a:spLocks noChangeArrowheads="1"/>
          </p:cNvSpPr>
          <p:nvPr/>
        </p:nvSpPr>
        <p:spPr bwMode="auto">
          <a:xfrm>
            <a:off x="979020" y="5038351"/>
            <a:ext cx="5459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en-GB" sz="2400" b="1" dirty="0">
                <a:latin typeface="Calibri" pitchFamily="34" charset="0"/>
              </a:rPr>
              <a:t>could  </a:t>
            </a:r>
            <a:r>
              <a:rPr lang="en-GB" sz="2400" b="1" dirty="0" smtClean="0">
                <a:latin typeface="Calibri" pitchFamily="34" charset="0"/>
              </a:rPr>
              <a:t>fish </a:t>
            </a:r>
            <a:r>
              <a:rPr lang="en-GB" sz="2400" b="1" dirty="0">
                <a:latin typeface="Calibri" pitchFamily="34" charset="0"/>
              </a:rPr>
              <a:t>be a sensitive measure of ecological integrity and impacts?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57250" y="431800"/>
            <a:ext cx="77549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 dirty="0" smtClean="0">
                <a:solidFill>
                  <a:srgbClr val="984807"/>
                </a:solidFill>
                <a:cs typeface="Arial" pitchFamily="34" charset="0"/>
              </a:rPr>
              <a:t>        FLATFISH  ASSEMBLAGES</a:t>
            </a: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 dirty="0">
              <a:solidFill>
                <a:srgbClr val="984807"/>
              </a:solidFill>
              <a:cs typeface="Arial" pitchFamily="34" charset="0"/>
            </a:endParaRPr>
          </a:p>
        </p:txBody>
      </p:sp>
      <p:sp>
        <p:nvSpPr>
          <p:cNvPr id="16398" name="Rectangle 31"/>
          <p:cNvSpPr>
            <a:spLocks noChangeArrowheads="1"/>
          </p:cNvSpPr>
          <p:nvPr/>
        </p:nvSpPr>
        <p:spPr bwMode="auto">
          <a:xfrm>
            <a:off x="3506967" y="2970443"/>
            <a:ext cx="53686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GB" b="1" dirty="0">
                <a:latin typeface="Calibri" pitchFamily="34" charset="0"/>
              </a:rPr>
              <a:t>Effects on </a:t>
            </a:r>
            <a:r>
              <a:rPr lang="en-GB" b="1" dirty="0" smtClean="0">
                <a:latin typeface="Calibri" pitchFamily="34" charset="0"/>
              </a:rPr>
              <a:t>(flat)fish assemblages </a:t>
            </a:r>
            <a:r>
              <a:rPr lang="en-GB" b="1" dirty="0">
                <a:latin typeface="Calibri" pitchFamily="34" charset="0"/>
              </a:rPr>
              <a:t>from ...</a:t>
            </a:r>
            <a:endParaRPr lang="en-GB" dirty="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dirty="0">
                <a:latin typeface="Calibri" pitchFamily="34" charset="0"/>
              </a:rPr>
              <a:t>disruptive pressure on </a:t>
            </a:r>
            <a:r>
              <a:rPr lang="en-GB" dirty="0" smtClean="0">
                <a:latin typeface="Calibri" pitchFamily="34" charset="0"/>
              </a:rPr>
              <a:t>habitat </a:t>
            </a:r>
            <a:r>
              <a:rPr lang="en-GB" dirty="0">
                <a:latin typeface="Calibri" pitchFamily="34" charset="0"/>
              </a:rPr>
              <a:t>/spawning stock biomass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dirty="0">
                <a:latin typeface="Calibri" pitchFamily="34" charset="0"/>
              </a:rPr>
              <a:t>direct effects on </a:t>
            </a:r>
            <a:r>
              <a:rPr lang="en-GB" dirty="0" smtClean="0">
                <a:latin typeface="Calibri" pitchFamily="34" charset="0"/>
              </a:rPr>
              <a:t>fish </a:t>
            </a:r>
            <a:r>
              <a:rPr lang="en-GB" dirty="0">
                <a:latin typeface="Calibri" pitchFamily="34" charset="0"/>
              </a:rPr>
              <a:t>survival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dirty="0">
                <a:latin typeface="Calibri" pitchFamily="34" charset="0"/>
              </a:rPr>
              <a:t>indirect effects on survival </a:t>
            </a:r>
            <a:endParaRPr lang="en-GB" dirty="0" smtClean="0">
              <a:latin typeface="Calibri" pitchFamily="34" charset="0"/>
            </a:endParaRPr>
          </a:p>
          <a:p>
            <a:pPr marL="342900" indent="-342900"/>
            <a:r>
              <a:rPr lang="en-GB" dirty="0" smtClean="0">
                <a:latin typeface="Calibri" pitchFamily="34" charset="0"/>
              </a:rPr>
              <a:t>	-</a:t>
            </a:r>
            <a:r>
              <a:rPr lang="en-GB" dirty="0">
                <a:latin typeface="Calibri" pitchFamily="34" charset="0"/>
              </a:rPr>
              <a:t>food </a:t>
            </a:r>
            <a:r>
              <a:rPr lang="en-GB" dirty="0" smtClean="0">
                <a:latin typeface="Calibri" pitchFamily="34" charset="0"/>
              </a:rPr>
              <a:t>availability, predation, energy budgets</a:t>
            </a:r>
            <a:endParaRPr lang="en-GB" dirty="0">
              <a:latin typeface="Calibri" pitchFamily="34" charset="0"/>
            </a:endParaRPr>
          </a:p>
          <a:p>
            <a:pPr marL="342900" indent="-342900"/>
            <a:endParaRPr lang="en-GB" dirty="0">
              <a:latin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14313" y="6450364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13" y="6307489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450364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13" y="6307489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11818" y="1441048"/>
            <a:ext cx="1653988" cy="9233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Ecosystem integrity assessment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54652" y="3232842"/>
            <a:ext cx="6436319" cy="26161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Biological elements </a:t>
            </a:r>
            <a:r>
              <a:rPr lang="en-GB" sz="2400" b="1" dirty="0" smtClean="0">
                <a:solidFill>
                  <a:srgbClr val="000000"/>
                </a:solidFill>
              </a:rPr>
              <a:t>response/ indicators</a:t>
            </a:r>
            <a:endParaRPr lang="en-GB" sz="2400" b="1" dirty="0">
              <a:solidFill>
                <a:srgbClr val="0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 sensitivity to </a:t>
            </a:r>
            <a:r>
              <a:rPr lang="en-GB" sz="2000" dirty="0" smtClean="0">
                <a:solidFill>
                  <a:srgbClr val="000000"/>
                </a:solidFill>
              </a:rPr>
              <a:t>human pressure </a:t>
            </a:r>
            <a:r>
              <a:rPr lang="en-GB" sz="2000" dirty="0">
                <a:solidFill>
                  <a:srgbClr val="000000"/>
                </a:solidFill>
              </a:rPr>
              <a:t>(calibration)</a:t>
            </a:r>
          </a:p>
          <a:p>
            <a:pPr lvl="1">
              <a:buFont typeface="Arial" pitchFamily="34" charset="0"/>
              <a:buChar char="•"/>
            </a:pPr>
            <a:r>
              <a:rPr lang="en-GB" sz="2000" u="sng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accurate </a:t>
            </a:r>
            <a:r>
              <a:rPr lang="en-GB" sz="2000" dirty="0">
                <a:solidFill>
                  <a:srgbClr val="000000"/>
                </a:solidFill>
              </a:rPr>
              <a:t>and robust </a:t>
            </a:r>
            <a:r>
              <a:rPr lang="en-GB" sz="2000" dirty="0" smtClean="0">
                <a:solidFill>
                  <a:srgbClr val="000000"/>
                </a:solidFill>
              </a:rPr>
              <a:t>indication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 reference conditions</a:t>
            </a:r>
            <a:endParaRPr lang="en-GB" sz="2000" dirty="0">
              <a:solidFill>
                <a:srgbClr val="0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 technically feasible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 bound by time and budget constraints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 easy interpretation by non-specialists </a:t>
            </a:r>
          </a:p>
          <a:p>
            <a:pPr lvl="1"/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885825" y="3681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57250" y="431800"/>
            <a:ext cx="77549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 dirty="0" smtClean="0">
                <a:solidFill>
                  <a:srgbClr val="984807"/>
                </a:solidFill>
                <a:cs typeface="Arial" pitchFamily="34" charset="0"/>
              </a:rPr>
              <a:t>        FLATFISH  ASSEMBLAGES</a:t>
            </a: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 dirty="0">
              <a:solidFill>
                <a:srgbClr val="984807"/>
              </a:solidFill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760342" y="4555559"/>
            <a:ext cx="22949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8" descr="wiser_print_bi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624" y="1527199"/>
            <a:ext cx="5583991" cy="94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992581" y="2452256"/>
            <a:ext cx="540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W</a:t>
            </a:r>
            <a:r>
              <a:rPr lang="en-GB" sz="1400" dirty="0" smtClean="0"/>
              <a:t>ater bodies in Europe: </a:t>
            </a:r>
            <a:r>
              <a:rPr lang="en-GB" sz="1400" b="1" dirty="0" smtClean="0"/>
              <a:t>I</a:t>
            </a:r>
            <a:r>
              <a:rPr lang="en-GB" sz="1400" dirty="0" smtClean="0"/>
              <a:t>ntegrative </a:t>
            </a:r>
            <a:r>
              <a:rPr lang="en-GB" sz="1400" b="1" dirty="0" smtClean="0"/>
              <a:t>S</a:t>
            </a:r>
            <a:r>
              <a:rPr lang="en-GB" sz="1400" dirty="0" smtClean="0"/>
              <a:t>ystems to assess </a:t>
            </a:r>
            <a:r>
              <a:rPr lang="en-GB" sz="1400" b="1" dirty="0" smtClean="0"/>
              <a:t>E</a:t>
            </a:r>
            <a:r>
              <a:rPr lang="en-GB" sz="1400" dirty="0" smtClean="0"/>
              <a:t>cological status and </a:t>
            </a:r>
            <a:r>
              <a:rPr lang="en-GB" sz="1400" b="1" dirty="0" smtClean="0"/>
              <a:t>R</a:t>
            </a:r>
            <a:r>
              <a:rPr lang="en-GB" sz="1400" dirty="0" smtClean="0"/>
              <a:t>ecovery; </a:t>
            </a:r>
            <a:r>
              <a:rPr lang="en-GB" sz="1400" b="1" i="1" dirty="0" smtClean="0"/>
              <a:t>University of Duisburg-Essen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4313" y="6450364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13" y="6307489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18"/>
          <p:cNvSpPr>
            <a:spLocks noChangeArrowheads="1"/>
          </p:cNvSpPr>
          <p:nvPr/>
        </p:nvSpPr>
        <p:spPr bwMode="auto">
          <a:xfrm>
            <a:off x="696752" y="2314649"/>
            <a:ext cx="77723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lvl="1" indent="-514350">
              <a:buFont typeface="Calibri" pitchFamily="34" charset="0"/>
              <a:buAutoNum type="arabicPeriod"/>
            </a:pPr>
            <a:r>
              <a:rPr lang="en-GB" sz="2800" dirty="0" smtClean="0">
                <a:latin typeface="Calibri" pitchFamily="34" charset="0"/>
              </a:rPr>
              <a:t>Modelling of fish assemblages for use in defining reference conditions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GB" sz="2800" dirty="0" smtClean="0">
                <a:latin typeface="Calibri" pitchFamily="34" charset="0"/>
              </a:rPr>
              <a:t>Functional linkage between larval supply and flatfish habitat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885825" y="3681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57250" y="431800"/>
            <a:ext cx="77549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 dirty="0" smtClean="0">
                <a:solidFill>
                  <a:srgbClr val="984807"/>
                </a:solidFill>
                <a:cs typeface="Arial" pitchFamily="34" charset="0"/>
              </a:rPr>
              <a:t>        FLATFISH  ASSEMBLAGES</a:t>
            </a: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 dirty="0">
              <a:solidFill>
                <a:srgbClr val="984807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4250" y="1533525"/>
            <a:ext cx="3725863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/>
              <a:t>Objectives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TextBox 48"/>
          <p:cNvSpPr txBox="1">
            <a:spLocks noChangeArrowheads="1"/>
          </p:cNvSpPr>
          <p:nvPr/>
        </p:nvSpPr>
        <p:spPr bwMode="auto">
          <a:xfrm>
            <a:off x="480922" y="977900"/>
            <a:ext cx="2100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400" b="1" dirty="0">
                <a:latin typeface="Calibri" pitchFamily="34" charset="0"/>
              </a:rPr>
              <a:t>Methods Field:</a:t>
            </a:r>
          </a:p>
        </p:txBody>
      </p:sp>
      <p:sp>
        <p:nvSpPr>
          <p:cNvPr id="26637" name="TextBox 50"/>
          <p:cNvSpPr txBox="1">
            <a:spLocks noChangeArrowheads="1"/>
          </p:cNvSpPr>
          <p:nvPr/>
        </p:nvSpPr>
        <p:spPr bwMode="auto">
          <a:xfrm>
            <a:off x="589115" y="1330889"/>
            <a:ext cx="4026428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alibri" pitchFamily="34" charset="0"/>
              </a:rPr>
              <a:t>Design</a:t>
            </a:r>
          </a:p>
          <a:p>
            <a:r>
              <a:rPr lang="en-GB" dirty="0" smtClean="0">
                <a:latin typeface="Calibri" pitchFamily="34" charset="0"/>
              </a:rPr>
              <a:t>100 stations &amp; 3 </a:t>
            </a:r>
            <a:r>
              <a:rPr lang="en-GB" dirty="0">
                <a:latin typeface="Calibri" pitchFamily="34" charset="0"/>
              </a:rPr>
              <a:t>seasonal cruises</a:t>
            </a:r>
          </a:p>
          <a:p>
            <a:r>
              <a:rPr lang="en-GB" dirty="0">
                <a:latin typeface="Calibri" pitchFamily="34" charset="0"/>
              </a:rPr>
              <a:t>April, July &amp; </a:t>
            </a:r>
            <a:r>
              <a:rPr lang="en-GB" dirty="0" smtClean="0">
                <a:latin typeface="Calibri" pitchFamily="34" charset="0"/>
              </a:rPr>
              <a:t>October 2007, </a:t>
            </a:r>
          </a:p>
          <a:p>
            <a:r>
              <a:rPr lang="en-GB" dirty="0" smtClean="0">
                <a:latin typeface="Calibri" pitchFamily="34" charset="0"/>
              </a:rPr>
              <a:t>5m </a:t>
            </a:r>
            <a:r>
              <a:rPr lang="en-GB" dirty="0">
                <a:latin typeface="Calibri" pitchFamily="34" charset="0"/>
              </a:rPr>
              <a:t>to 25m chart </a:t>
            </a:r>
            <a:r>
              <a:rPr lang="en-GB" dirty="0" smtClean="0">
                <a:latin typeface="Calibri" pitchFamily="34" charset="0"/>
              </a:rPr>
              <a:t>datum, stratified &amp;</a:t>
            </a:r>
          </a:p>
          <a:p>
            <a:r>
              <a:rPr lang="en-GB" dirty="0" smtClean="0">
                <a:latin typeface="Calibri" pitchFamily="34" charset="0"/>
              </a:rPr>
              <a:t>fully randomized sampling sequence</a:t>
            </a:r>
            <a:endParaRPr lang="en-GB" dirty="0">
              <a:latin typeface="Calibri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717142" y="825910"/>
            <a:ext cx="4155801" cy="5429454"/>
            <a:chOff x="5097463" y="1562100"/>
            <a:chExt cx="3406775" cy="4368800"/>
          </a:xfrm>
        </p:grpSpPr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5097463" y="1562100"/>
              <a:ext cx="3406775" cy="4368800"/>
              <a:chOff x="431074" y="522515"/>
              <a:chExt cx="4023964" cy="5434148"/>
            </a:xfrm>
          </p:grpSpPr>
          <p:pic>
            <p:nvPicPr>
              <p:cNvPr id="26642" name="Picture 52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431074" y="522515"/>
                <a:ext cx="4023964" cy="5434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" name="Freeform 53"/>
              <p:cNvSpPr/>
              <p:nvPr/>
            </p:nvSpPr>
            <p:spPr>
              <a:xfrm>
                <a:off x="849221" y="952982"/>
                <a:ext cx="3003910" cy="4480408"/>
              </a:xfrm>
              <a:custGeom>
                <a:avLst/>
                <a:gdLst>
                  <a:gd name="connsiteX0" fmla="*/ 339635 w 3004458"/>
                  <a:gd name="connsiteY0" fmla="*/ 4428309 h 4428309"/>
                  <a:gd name="connsiteX1" fmla="*/ 0 w 3004458"/>
                  <a:gd name="connsiteY1" fmla="*/ 4284617 h 4428309"/>
                  <a:gd name="connsiteX2" fmla="*/ 979715 w 3004458"/>
                  <a:gd name="connsiteY2" fmla="*/ 2220686 h 4428309"/>
                  <a:gd name="connsiteX3" fmla="*/ 2795452 w 3004458"/>
                  <a:gd name="connsiteY3" fmla="*/ 0 h 4428309"/>
                  <a:gd name="connsiteX4" fmla="*/ 3004458 w 3004458"/>
                  <a:gd name="connsiteY4" fmla="*/ 78377 h 442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4458" h="4428309">
                    <a:moveTo>
                      <a:pt x="339635" y="4428309"/>
                    </a:moveTo>
                    <a:lnTo>
                      <a:pt x="0" y="4284617"/>
                    </a:lnTo>
                    <a:lnTo>
                      <a:pt x="979715" y="2220686"/>
                    </a:lnTo>
                    <a:lnTo>
                      <a:pt x="2795452" y="0"/>
                    </a:lnTo>
                    <a:lnTo>
                      <a:pt x="3004458" y="78377"/>
                    </a:lnTo>
                  </a:path>
                </a:pathLst>
              </a:cu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  <p:sp>
          <p:nvSpPr>
            <p:cNvPr id="26638" name="Rectangle 54"/>
            <p:cNvSpPr>
              <a:spLocks noChangeArrowheads="1"/>
            </p:cNvSpPr>
            <p:nvPr/>
          </p:nvSpPr>
          <p:spPr bwMode="auto">
            <a:xfrm>
              <a:off x="6693121" y="4715213"/>
              <a:ext cx="1473200" cy="297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b="1" dirty="0" err="1">
                  <a:latin typeface="Calibri" pitchFamily="34" charset="0"/>
                </a:rPr>
                <a:t>Maasvlakte</a:t>
              </a:r>
              <a:r>
                <a:rPr lang="en-GB" b="1" dirty="0">
                  <a:latin typeface="Calibri" pitchFamily="34" charset="0"/>
                </a:rPr>
                <a:t> 2 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 flipV="1">
              <a:off x="7924785" y="2982215"/>
              <a:ext cx="88484" cy="4311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 60"/>
            <p:cNvSpPr/>
            <p:nvPr/>
          </p:nvSpPr>
          <p:spPr>
            <a:xfrm>
              <a:off x="6505575" y="4003675"/>
              <a:ext cx="300038" cy="241300"/>
            </a:xfrm>
            <a:custGeom>
              <a:avLst/>
              <a:gdLst>
                <a:gd name="connsiteX0" fmla="*/ 280988 w 647700"/>
                <a:gd name="connsiteY0" fmla="*/ 504825 h 504825"/>
                <a:gd name="connsiteX1" fmla="*/ 647700 w 647700"/>
                <a:gd name="connsiteY1" fmla="*/ 90488 h 504825"/>
                <a:gd name="connsiteX2" fmla="*/ 590550 w 647700"/>
                <a:gd name="connsiteY2" fmla="*/ 0 h 504825"/>
                <a:gd name="connsiteX3" fmla="*/ 104775 w 647700"/>
                <a:gd name="connsiteY3" fmla="*/ 23813 h 504825"/>
                <a:gd name="connsiteX4" fmla="*/ 0 w 647700"/>
                <a:gd name="connsiteY4" fmla="*/ 133350 h 504825"/>
                <a:gd name="connsiteX5" fmla="*/ 4763 w 647700"/>
                <a:gd name="connsiteY5" fmla="*/ 304800 h 504825"/>
                <a:gd name="connsiteX6" fmla="*/ 438150 w 647700"/>
                <a:gd name="connsiteY6" fmla="*/ 323850 h 504825"/>
                <a:gd name="connsiteX7" fmla="*/ 438150 w 647700"/>
                <a:gd name="connsiteY7" fmla="*/ 323850 h 504825"/>
                <a:gd name="connsiteX0" fmla="*/ 390525 w 647700"/>
                <a:gd name="connsiteY0" fmla="*/ 376237 h 376237"/>
                <a:gd name="connsiteX1" fmla="*/ 647700 w 647700"/>
                <a:gd name="connsiteY1" fmla="*/ 90488 h 376237"/>
                <a:gd name="connsiteX2" fmla="*/ 590550 w 647700"/>
                <a:gd name="connsiteY2" fmla="*/ 0 h 376237"/>
                <a:gd name="connsiteX3" fmla="*/ 104775 w 647700"/>
                <a:gd name="connsiteY3" fmla="*/ 23813 h 376237"/>
                <a:gd name="connsiteX4" fmla="*/ 0 w 647700"/>
                <a:gd name="connsiteY4" fmla="*/ 133350 h 376237"/>
                <a:gd name="connsiteX5" fmla="*/ 4763 w 647700"/>
                <a:gd name="connsiteY5" fmla="*/ 304800 h 376237"/>
                <a:gd name="connsiteX6" fmla="*/ 438150 w 647700"/>
                <a:gd name="connsiteY6" fmla="*/ 323850 h 376237"/>
                <a:gd name="connsiteX7" fmla="*/ 438150 w 647700"/>
                <a:gd name="connsiteY7" fmla="*/ 323850 h 376237"/>
                <a:gd name="connsiteX0" fmla="*/ 390525 w 647700"/>
                <a:gd name="connsiteY0" fmla="*/ 376237 h 390525"/>
                <a:gd name="connsiteX1" fmla="*/ 647700 w 647700"/>
                <a:gd name="connsiteY1" fmla="*/ 90488 h 390525"/>
                <a:gd name="connsiteX2" fmla="*/ 590550 w 647700"/>
                <a:gd name="connsiteY2" fmla="*/ 0 h 390525"/>
                <a:gd name="connsiteX3" fmla="*/ 104775 w 647700"/>
                <a:gd name="connsiteY3" fmla="*/ 23813 h 390525"/>
                <a:gd name="connsiteX4" fmla="*/ 0 w 647700"/>
                <a:gd name="connsiteY4" fmla="*/ 133350 h 390525"/>
                <a:gd name="connsiteX5" fmla="*/ 4763 w 647700"/>
                <a:gd name="connsiteY5" fmla="*/ 304800 h 390525"/>
                <a:gd name="connsiteX6" fmla="*/ 438150 w 647700"/>
                <a:gd name="connsiteY6" fmla="*/ 323850 h 390525"/>
                <a:gd name="connsiteX7" fmla="*/ 381000 w 647700"/>
                <a:gd name="connsiteY7" fmla="*/ 390525 h 390525"/>
                <a:gd name="connsiteX0" fmla="*/ 390525 w 647700"/>
                <a:gd name="connsiteY0" fmla="*/ 376237 h 390525"/>
                <a:gd name="connsiteX1" fmla="*/ 647700 w 647700"/>
                <a:gd name="connsiteY1" fmla="*/ 90488 h 390525"/>
                <a:gd name="connsiteX2" fmla="*/ 590550 w 647700"/>
                <a:gd name="connsiteY2" fmla="*/ 0 h 390525"/>
                <a:gd name="connsiteX3" fmla="*/ 104775 w 647700"/>
                <a:gd name="connsiteY3" fmla="*/ 23813 h 390525"/>
                <a:gd name="connsiteX4" fmla="*/ 0 w 647700"/>
                <a:gd name="connsiteY4" fmla="*/ 133350 h 390525"/>
                <a:gd name="connsiteX5" fmla="*/ 4763 w 647700"/>
                <a:gd name="connsiteY5" fmla="*/ 304800 h 390525"/>
                <a:gd name="connsiteX6" fmla="*/ 238125 w 647700"/>
                <a:gd name="connsiteY6" fmla="*/ 361950 h 390525"/>
                <a:gd name="connsiteX7" fmla="*/ 381000 w 647700"/>
                <a:gd name="connsiteY7" fmla="*/ 390525 h 390525"/>
                <a:gd name="connsiteX0" fmla="*/ 390525 w 647700"/>
                <a:gd name="connsiteY0" fmla="*/ 376237 h 376237"/>
                <a:gd name="connsiteX1" fmla="*/ 647700 w 647700"/>
                <a:gd name="connsiteY1" fmla="*/ 90488 h 376237"/>
                <a:gd name="connsiteX2" fmla="*/ 590550 w 647700"/>
                <a:gd name="connsiteY2" fmla="*/ 0 h 376237"/>
                <a:gd name="connsiteX3" fmla="*/ 104775 w 647700"/>
                <a:gd name="connsiteY3" fmla="*/ 23813 h 376237"/>
                <a:gd name="connsiteX4" fmla="*/ 0 w 647700"/>
                <a:gd name="connsiteY4" fmla="*/ 133350 h 376237"/>
                <a:gd name="connsiteX5" fmla="*/ 4763 w 647700"/>
                <a:gd name="connsiteY5" fmla="*/ 304800 h 376237"/>
                <a:gd name="connsiteX6" fmla="*/ 238125 w 647700"/>
                <a:gd name="connsiteY6" fmla="*/ 361950 h 376237"/>
                <a:gd name="connsiteX7" fmla="*/ 338137 w 647700"/>
                <a:gd name="connsiteY7" fmla="*/ 361950 h 376237"/>
                <a:gd name="connsiteX0" fmla="*/ 390525 w 647700"/>
                <a:gd name="connsiteY0" fmla="*/ 376237 h 376237"/>
                <a:gd name="connsiteX1" fmla="*/ 647700 w 647700"/>
                <a:gd name="connsiteY1" fmla="*/ 90488 h 376237"/>
                <a:gd name="connsiteX2" fmla="*/ 590550 w 647700"/>
                <a:gd name="connsiteY2" fmla="*/ 0 h 376237"/>
                <a:gd name="connsiteX3" fmla="*/ 104775 w 647700"/>
                <a:gd name="connsiteY3" fmla="*/ 23813 h 376237"/>
                <a:gd name="connsiteX4" fmla="*/ 0 w 647700"/>
                <a:gd name="connsiteY4" fmla="*/ 133350 h 376237"/>
                <a:gd name="connsiteX5" fmla="*/ 4763 w 647700"/>
                <a:gd name="connsiteY5" fmla="*/ 304800 h 376237"/>
                <a:gd name="connsiteX6" fmla="*/ 238125 w 647700"/>
                <a:gd name="connsiteY6" fmla="*/ 361950 h 376237"/>
                <a:gd name="connsiteX0" fmla="*/ 390525 w 647700"/>
                <a:gd name="connsiteY0" fmla="*/ 376237 h 376237"/>
                <a:gd name="connsiteX1" fmla="*/ 647700 w 647700"/>
                <a:gd name="connsiteY1" fmla="*/ 90488 h 376237"/>
                <a:gd name="connsiteX2" fmla="*/ 590550 w 647700"/>
                <a:gd name="connsiteY2" fmla="*/ 0 h 376237"/>
                <a:gd name="connsiteX3" fmla="*/ 104775 w 647700"/>
                <a:gd name="connsiteY3" fmla="*/ 23813 h 376237"/>
                <a:gd name="connsiteX4" fmla="*/ 0 w 647700"/>
                <a:gd name="connsiteY4" fmla="*/ 133350 h 376237"/>
                <a:gd name="connsiteX5" fmla="*/ 4763 w 647700"/>
                <a:gd name="connsiteY5" fmla="*/ 304800 h 376237"/>
                <a:gd name="connsiteX6" fmla="*/ 319087 w 647700"/>
                <a:gd name="connsiteY6" fmla="*/ 338138 h 376237"/>
                <a:gd name="connsiteX0" fmla="*/ 390525 w 647700"/>
                <a:gd name="connsiteY0" fmla="*/ 376237 h 376237"/>
                <a:gd name="connsiteX1" fmla="*/ 647700 w 647700"/>
                <a:gd name="connsiteY1" fmla="*/ 90488 h 376237"/>
                <a:gd name="connsiteX2" fmla="*/ 590550 w 647700"/>
                <a:gd name="connsiteY2" fmla="*/ 0 h 376237"/>
                <a:gd name="connsiteX3" fmla="*/ 104775 w 647700"/>
                <a:gd name="connsiteY3" fmla="*/ 23813 h 376237"/>
                <a:gd name="connsiteX4" fmla="*/ 0 w 647700"/>
                <a:gd name="connsiteY4" fmla="*/ 133350 h 376237"/>
                <a:gd name="connsiteX5" fmla="*/ 4763 w 647700"/>
                <a:gd name="connsiteY5" fmla="*/ 342900 h 376237"/>
                <a:gd name="connsiteX6" fmla="*/ 319087 w 647700"/>
                <a:gd name="connsiteY6" fmla="*/ 338138 h 376237"/>
                <a:gd name="connsiteX0" fmla="*/ 390525 w 647700"/>
                <a:gd name="connsiteY0" fmla="*/ 376237 h 376237"/>
                <a:gd name="connsiteX1" fmla="*/ 647700 w 647700"/>
                <a:gd name="connsiteY1" fmla="*/ 90488 h 376237"/>
                <a:gd name="connsiteX2" fmla="*/ 590550 w 647700"/>
                <a:gd name="connsiteY2" fmla="*/ 0 h 376237"/>
                <a:gd name="connsiteX3" fmla="*/ 104775 w 647700"/>
                <a:gd name="connsiteY3" fmla="*/ 23813 h 376237"/>
                <a:gd name="connsiteX4" fmla="*/ 0 w 647700"/>
                <a:gd name="connsiteY4" fmla="*/ 133350 h 376237"/>
                <a:gd name="connsiteX5" fmla="*/ 52388 w 647700"/>
                <a:gd name="connsiteY5" fmla="*/ 342900 h 376237"/>
                <a:gd name="connsiteX6" fmla="*/ 319087 w 647700"/>
                <a:gd name="connsiteY6" fmla="*/ 338138 h 376237"/>
                <a:gd name="connsiteX0" fmla="*/ 390525 w 647700"/>
                <a:gd name="connsiteY0" fmla="*/ 390524 h 390524"/>
                <a:gd name="connsiteX1" fmla="*/ 647700 w 647700"/>
                <a:gd name="connsiteY1" fmla="*/ 104775 h 390524"/>
                <a:gd name="connsiteX2" fmla="*/ 500063 w 647700"/>
                <a:gd name="connsiteY2" fmla="*/ 0 h 390524"/>
                <a:gd name="connsiteX3" fmla="*/ 104775 w 647700"/>
                <a:gd name="connsiteY3" fmla="*/ 38100 h 390524"/>
                <a:gd name="connsiteX4" fmla="*/ 0 w 647700"/>
                <a:gd name="connsiteY4" fmla="*/ 147637 h 390524"/>
                <a:gd name="connsiteX5" fmla="*/ 52388 w 647700"/>
                <a:gd name="connsiteY5" fmla="*/ 357187 h 390524"/>
                <a:gd name="connsiteX6" fmla="*/ 319087 w 647700"/>
                <a:gd name="connsiteY6" fmla="*/ 352425 h 390524"/>
                <a:gd name="connsiteX0" fmla="*/ 390525 w 585787"/>
                <a:gd name="connsiteY0" fmla="*/ 390524 h 390524"/>
                <a:gd name="connsiteX1" fmla="*/ 585787 w 585787"/>
                <a:gd name="connsiteY1" fmla="*/ 66675 h 390524"/>
                <a:gd name="connsiteX2" fmla="*/ 500063 w 585787"/>
                <a:gd name="connsiteY2" fmla="*/ 0 h 390524"/>
                <a:gd name="connsiteX3" fmla="*/ 104775 w 585787"/>
                <a:gd name="connsiteY3" fmla="*/ 38100 h 390524"/>
                <a:gd name="connsiteX4" fmla="*/ 0 w 585787"/>
                <a:gd name="connsiteY4" fmla="*/ 147637 h 390524"/>
                <a:gd name="connsiteX5" fmla="*/ 52388 w 585787"/>
                <a:gd name="connsiteY5" fmla="*/ 357187 h 390524"/>
                <a:gd name="connsiteX6" fmla="*/ 319087 w 585787"/>
                <a:gd name="connsiteY6" fmla="*/ 352425 h 390524"/>
                <a:gd name="connsiteX0" fmla="*/ 333375 w 585787"/>
                <a:gd name="connsiteY0" fmla="*/ 342899 h 357187"/>
                <a:gd name="connsiteX1" fmla="*/ 585787 w 585787"/>
                <a:gd name="connsiteY1" fmla="*/ 66675 h 357187"/>
                <a:gd name="connsiteX2" fmla="*/ 500063 w 585787"/>
                <a:gd name="connsiteY2" fmla="*/ 0 h 357187"/>
                <a:gd name="connsiteX3" fmla="*/ 104775 w 585787"/>
                <a:gd name="connsiteY3" fmla="*/ 38100 h 357187"/>
                <a:gd name="connsiteX4" fmla="*/ 0 w 585787"/>
                <a:gd name="connsiteY4" fmla="*/ 147637 h 357187"/>
                <a:gd name="connsiteX5" fmla="*/ 52388 w 585787"/>
                <a:gd name="connsiteY5" fmla="*/ 357187 h 357187"/>
                <a:gd name="connsiteX6" fmla="*/ 319087 w 585787"/>
                <a:gd name="connsiteY6" fmla="*/ 352425 h 357187"/>
                <a:gd name="connsiteX0" fmla="*/ 333375 w 585787"/>
                <a:gd name="connsiteY0" fmla="*/ 342899 h 357187"/>
                <a:gd name="connsiteX1" fmla="*/ 585787 w 585787"/>
                <a:gd name="connsiteY1" fmla="*/ 66675 h 357187"/>
                <a:gd name="connsiteX2" fmla="*/ 500063 w 585787"/>
                <a:gd name="connsiteY2" fmla="*/ 0 h 357187"/>
                <a:gd name="connsiteX3" fmla="*/ 104775 w 585787"/>
                <a:gd name="connsiteY3" fmla="*/ 38100 h 357187"/>
                <a:gd name="connsiteX4" fmla="*/ 0 w 585787"/>
                <a:gd name="connsiteY4" fmla="*/ 147637 h 357187"/>
                <a:gd name="connsiteX5" fmla="*/ 52388 w 585787"/>
                <a:gd name="connsiteY5" fmla="*/ 357187 h 357187"/>
                <a:gd name="connsiteX6" fmla="*/ 319087 w 585787"/>
                <a:gd name="connsiteY6" fmla="*/ 352425 h 357187"/>
                <a:gd name="connsiteX7" fmla="*/ 333375 w 585787"/>
                <a:gd name="connsiteY7" fmla="*/ 342899 h 357187"/>
                <a:gd name="connsiteX0" fmla="*/ 319087 w 585787"/>
                <a:gd name="connsiteY0" fmla="*/ 352425 h 357187"/>
                <a:gd name="connsiteX1" fmla="*/ 585787 w 585787"/>
                <a:gd name="connsiteY1" fmla="*/ 66675 h 357187"/>
                <a:gd name="connsiteX2" fmla="*/ 500063 w 585787"/>
                <a:gd name="connsiteY2" fmla="*/ 0 h 357187"/>
                <a:gd name="connsiteX3" fmla="*/ 104775 w 585787"/>
                <a:gd name="connsiteY3" fmla="*/ 38100 h 357187"/>
                <a:gd name="connsiteX4" fmla="*/ 0 w 585787"/>
                <a:gd name="connsiteY4" fmla="*/ 147637 h 357187"/>
                <a:gd name="connsiteX5" fmla="*/ 52388 w 585787"/>
                <a:gd name="connsiteY5" fmla="*/ 357187 h 357187"/>
                <a:gd name="connsiteX6" fmla="*/ 319087 w 585787"/>
                <a:gd name="connsiteY6" fmla="*/ 352425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787" h="357187">
                  <a:moveTo>
                    <a:pt x="319087" y="352425"/>
                  </a:moveTo>
                  <a:lnTo>
                    <a:pt x="585787" y="66675"/>
                  </a:lnTo>
                  <a:lnTo>
                    <a:pt x="500063" y="0"/>
                  </a:lnTo>
                  <a:lnTo>
                    <a:pt x="104775" y="38100"/>
                  </a:lnTo>
                  <a:lnTo>
                    <a:pt x="0" y="147637"/>
                  </a:lnTo>
                  <a:lnTo>
                    <a:pt x="52388" y="357187"/>
                  </a:lnTo>
                  <a:lnTo>
                    <a:pt x="319087" y="35242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214313" y="6450364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13" y="6307489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857250" y="431800"/>
            <a:ext cx="77549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 dirty="0" smtClean="0">
                <a:solidFill>
                  <a:srgbClr val="984807"/>
                </a:solidFill>
                <a:cs typeface="Arial" pitchFamily="34" charset="0"/>
              </a:rPr>
              <a:t>        FLATFISH  ASSEMBLAGES</a:t>
            </a: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 dirty="0">
              <a:solidFill>
                <a:srgbClr val="984807"/>
              </a:solidFill>
              <a:cs typeface="Arial" pitchFamily="34" charset="0"/>
            </a:endParaRPr>
          </a:p>
        </p:txBody>
      </p:sp>
      <p:sp>
        <p:nvSpPr>
          <p:cNvPr id="41" name="Rectangle 54"/>
          <p:cNvSpPr>
            <a:spLocks noChangeArrowheads="1"/>
          </p:cNvSpPr>
          <p:nvPr/>
        </p:nvSpPr>
        <p:spPr bwMode="auto">
          <a:xfrm>
            <a:off x="7815190" y="3084725"/>
            <a:ext cx="11192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err="1" smtClean="0">
                <a:latin typeface="Calibri" pitchFamily="34" charset="0"/>
              </a:rPr>
              <a:t>IJmuiden</a:t>
            </a:r>
            <a:r>
              <a:rPr lang="en-GB" b="1" dirty="0" smtClean="0">
                <a:latin typeface="Calibri" pitchFamily="34" charset="0"/>
              </a:rPr>
              <a:t> </a:t>
            </a:r>
            <a:endParaRPr lang="en-GB" b="1" dirty="0">
              <a:latin typeface="Calibri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6662163" y="4184398"/>
            <a:ext cx="387566" cy="5498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337995" y="1215239"/>
            <a:ext cx="1255507" cy="1566914"/>
            <a:chOff x="617538" y="1736725"/>
            <a:chExt cx="3287712" cy="3579813"/>
          </a:xfrm>
        </p:grpSpPr>
        <p:pic>
          <p:nvPicPr>
            <p:cNvPr id="55" name="Picture 4" descr="europe map"/>
            <p:cNvPicPr>
              <a:picLocks noChangeAspect="1" noChangeArrowheads="1"/>
            </p:cNvPicPr>
            <p:nvPr/>
          </p:nvPicPr>
          <p:blipFill>
            <a:blip r:embed="rId5" cstate="screen"/>
            <a:srcRect l="2406" t="36945" r="57182" b="22752"/>
            <a:stretch>
              <a:fillRect/>
            </a:stretch>
          </p:blipFill>
          <p:spPr bwMode="auto">
            <a:xfrm>
              <a:off x="617538" y="1736725"/>
              <a:ext cx="3287712" cy="3579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7" name="Rectangle 56"/>
            <p:cNvSpPr/>
            <p:nvPr/>
          </p:nvSpPr>
          <p:spPr bwMode="auto">
            <a:xfrm>
              <a:off x="2546349" y="3775075"/>
              <a:ext cx="227013" cy="3492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3787" y="2800948"/>
            <a:ext cx="5199612" cy="4003265"/>
            <a:chOff x="53787" y="2800948"/>
            <a:chExt cx="5199612" cy="4003265"/>
          </a:xfrm>
        </p:grpSpPr>
        <p:sp>
          <p:nvSpPr>
            <p:cNvPr id="59" name="TextBox 7"/>
            <p:cNvSpPr txBox="1">
              <a:spLocks noChangeArrowheads="1"/>
            </p:cNvSpPr>
            <p:nvPr/>
          </p:nvSpPr>
          <p:spPr bwMode="auto">
            <a:xfrm>
              <a:off x="422864" y="2800948"/>
              <a:ext cx="3709221" cy="869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GB" sz="2400" b="1" dirty="0">
                  <a:latin typeface="Calibri" pitchFamily="34" charset="0"/>
                </a:rPr>
                <a:t>The study area:</a:t>
              </a:r>
            </a:p>
            <a:p>
              <a:pPr lvl="1">
                <a:spcAft>
                  <a:spcPts val="300"/>
                </a:spcAft>
              </a:pPr>
              <a:r>
                <a:rPr lang="en-GB" sz="2400" dirty="0" smtClean="0">
                  <a:latin typeface="Calibri" pitchFamily="34" charset="0"/>
                </a:rPr>
                <a:t>Sediment &amp; Bathymetry</a:t>
              </a:r>
              <a:endParaRPr lang="en-GB" sz="2400" dirty="0">
                <a:latin typeface="Calibri" pitchFamily="34" charset="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671813" y="6427861"/>
              <a:ext cx="4581586" cy="376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 dirty="0">
                  <a:latin typeface="Calibri" pitchFamily="34" charset="0"/>
                </a:rPr>
                <a:t>http://www.noordzeeatlas.nl/en/index.html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3787" y="3657602"/>
              <a:ext cx="2312894" cy="2631493"/>
              <a:chOff x="0" y="3765176"/>
              <a:chExt cx="2312894" cy="2631493"/>
            </a:xfrm>
          </p:grpSpPr>
          <p:pic>
            <p:nvPicPr>
              <p:cNvPr id="58" name="Picture 4" descr="C:\Users\mini\AppData\LocalLow\Temp\Microsoft\OPC\DDT.rh9pbmw3q1jqlbg_kq88jnfod.tmp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0" y="3765176"/>
                <a:ext cx="2312894" cy="2631493"/>
              </a:xfrm>
              <a:prstGeom prst="rect">
                <a:avLst/>
              </a:prstGeom>
              <a:noFill/>
            </p:spPr>
          </p:pic>
          <p:sp>
            <p:nvSpPr>
              <p:cNvPr id="74" name="Freeform 73"/>
              <p:cNvSpPr/>
              <p:nvPr/>
            </p:nvSpPr>
            <p:spPr bwMode="auto">
              <a:xfrm>
                <a:off x="639351" y="4258231"/>
                <a:ext cx="1180484" cy="1882589"/>
              </a:xfrm>
              <a:custGeom>
                <a:avLst/>
                <a:gdLst>
                  <a:gd name="connsiteX0" fmla="*/ 339635 w 3004458"/>
                  <a:gd name="connsiteY0" fmla="*/ 4428309 h 4428309"/>
                  <a:gd name="connsiteX1" fmla="*/ 0 w 3004458"/>
                  <a:gd name="connsiteY1" fmla="*/ 4284617 h 4428309"/>
                  <a:gd name="connsiteX2" fmla="*/ 979715 w 3004458"/>
                  <a:gd name="connsiteY2" fmla="*/ 2220686 h 4428309"/>
                  <a:gd name="connsiteX3" fmla="*/ 2795452 w 3004458"/>
                  <a:gd name="connsiteY3" fmla="*/ 0 h 4428309"/>
                  <a:gd name="connsiteX4" fmla="*/ 3004458 w 3004458"/>
                  <a:gd name="connsiteY4" fmla="*/ 78377 h 442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4458" h="4428309">
                    <a:moveTo>
                      <a:pt x="339635" y="4428309"/>
                    </a:moveTo>
                    <a:lnTo>
                      <a:pt x="0" y="4284617"/>
                    </a:lnTo>
                    <a:lnTo>
                      <a:pt x="979715" y="2220686"/>
                    </a:lnTo>
                    <a:lnTo>
                      <a:pt x="2795452" y="0"/>
                    </a:lnTo>
                    <a:lnTo>
                      <a:pt x="3004458" y="78377"/>
                    </a:lnTo>
                  </a:path>
                </a:pathLst>
              </a:cu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2242477" y="3711102"/>
              <a:ext cx="2759825" cy="2600054"/>
              <a:chOff x="2188690" y="3818676"/>
              <a:chExt cx="2759825" cy="2600054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188690" y="3818676"/>
                <a:ext cx="2759825" cy="2600054"/>
                <a:chOff x="3782935" y="1165123"/>
                <a:chExt cx="5552746" cy="4992237"/>
              </a:xfrm>
            </p:grpSpPr>
            <p:grpSp>
              <p:nvGrpSpPr>
                <p:cNvPr id="63" name="Group 34"/>
                <p:cNvGrpSpPr>
                  <a:grpSpLocks/>
                </p:cNvGrpSpPr>
                <p:nvPr/>
              </p:nvGrpSpPr>
              <p:grpSpPr bwMode="auto">
                <a:xfrm>
                  <a:off x="3782935" y="1165123"/>
                  <a:ext cx="5552746" cy="4992237"/>
                  <a:chOff x="4847094" y="2202630"/>
                  <a:chExt cx="3483323" cy="3469341"/>
                </a:xfrm>
              </p:grpSpPr>
              <p:grpSp>
                <p:nvGrpSpPr>
                  <p:cNvPr id="6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4847094" y="2202630"/>
                    <a:ext cx="2887304" cy="3469341"/>
                    <a:chOff x="3384054" y="1418856"/>
                    <a:chExt cx="2887304" cy="3469341"/>
                  </a:xfrm>
                </p:grpSpPr>
                <p:pic>
                  <p:nvPicPr>
                    <p:cNvPr id="68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screen"/>
                    <a:srcRect/>
                    <a:stretch>
                      <a:fillRect/>
                    </a:stretch>
                  </p:blipFill>
                  <p:spPr bwMode="auto">
                    <a:xfrm>
                      <a:off x="3384054" y="1972491"/>
                      <a:ext cx="796062" cy="1071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69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60505" y="1418856"/>
                      <a:ext cx="2810853" cy="3469341"/>
                      <a:chOff x="2702860" y="3025588"/>
                      <a:chExt cx="1873902" cy="2312894"/>
                    </a:xfrm>
                  </p:grpSpPr>
                  <p:pic>
                    <p:nvPicPr>
                      <p:cNvPr id="7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 cstate="screen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860" y="3025588"/>
                        <a:ext cx="1869140" cy="23128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7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cstate="screen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609" y="3096466"/>
                        <a:ext cx="1358153" cy="213808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</p:grpSp>
              <p:sp>
                <p:nvSpPr>
                  <p:cNvPr id="66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00541" y="2358320"/>
                    <a:ext cx="1049454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600" b="1" dirty="0">
                        <a:latin typeface="Calibri" pitchFamily="34" charset="0"/>
                      </a:rPr>
                      <a:t>Depth (m)</a:t>
                    </a:r>
                  </a:p>
                </p:txBody>
              </p:sp>
              <p:sp>
                <p:nvSpPr>
                  <p:cNvPr id="67" name="Text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04550" y="4585052"/>
                    <a:ext cx="825867" cy="2462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 b="1" dirty="0">
                        <a:cs typeface="Arial" pitchFamily="34" charset="0"/>
                      </a:rPr>
                      <a:t>Rotterdam</a:t>
                    </a:r>
                  </a:p>
                </p:txBody>
              </p:sp>
            </p:grpSp>
            <p:sp>
              <p:nvSpPr>
                <p:cNvPr id="64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7738999" y="3005419"/>
                  <a:ext cx="745717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 b="1" dirty="0" err="1" smtClean="0">
                      <a:cs typeface="Arial" pitchFamily="34" charset="0"/>
                    </a:rPr>
                    <a:t>IJmuiden</a:t>
                  </a:r>
                  <a:endParaRPr lang="en-GB" sz="1000" b="1" dirty="0">
                    <a:cs typeface="Arial" pitchFamily="34" charset="0"/>
                  </a:endParaRPr>
                </a:p>
              </p:txBody>
            </p:sp>
          </p:grpSp>
          <p:sp>
            <p:nvSpPr>
              <p:cNvPr id="72" name="Freeform 71"/>
              <p:cNvSpPr/>
              <p:nvPr/>
            </p:nvSpPr>
            <p:spPr bwMode="auto">
              <a:xfrm>
                <a:off x="2997069" y="4303055"/>
                <a:ext cx="1180484" cy="1882589"/>
              </a:xfrm>
              <a:custGeom>
                <a:avLst/>
                <a:gdLst>
                  <a:gd name="connsiteX0" fmla="*/ 339635 w 3004458"/>
                  <a:gd name="connsiteY0" fmla="*/ 4428309 h 4428309"/>
                  <a:gd name="connsiteX1" fmla="*/ 0 w 3004458"/>
                  <a:gd name="connsiteY1" fmla="*/ 4284617 h 4428309"/>
                  <a:gd name="connsiteX2" fmla="*/ 979715 w 3004458"/>
                  <a:gd name="connsiteY2" fmla="*/ 2220686 h 4428309"/>
                  <a:gd name="connsiteX3" fmla="*/ 2795452 w 3004458"/>
                  <a:gd name="connsiteY3" fmla="*/ 0 h 4428309"/>
                  <a:gd name="connsiteX4" fmla="*/ 3004458 w 3004458"/>
                  <a:gd name="connsiteY4" fmla="*/ 78377 h 442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4458" h="4428309">
                    <a:moveTo>
                      <a:pt x="339635" y="4428309"/>
                    </a:moveTo>
                    <a:lnTo>
                      <a:pt x="0" y="4284617"/>
                    </a:lnTo>
                    <a:lnTo>
                      <a:pt x="979715" y="2220686"/>
                    </a:lnTo>
                    <a:lnTo>
                      <a:pt x="2795452" y="0"/>
                    </a:lnTo>
                    <a:lnTo>
                      <a:pt x="3004458" y="78377"/>
                    </a:lnTo>
                  </a:path>
                </a:pathLst>
              </a:cu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554038" y="938213"/>
            <a:ext cx="48577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400" b="1">
                <a:latin typeface="Calibri" pitchFamily="34" charset="0"/>
              </a:rPr>
              <a:t>The study area</a:t>
            </a:r>
          </a:p>
          <a:p>
            <a:pPr lvl="1">
              <a:spcAft>
                <a:spcPts val="300"/>
              </a:spcAft>
            </a:pPr>
            <a:r>
              <a:rPr lang="en-GB" sz="2400">
                <a:latin typeface="Calibri" pitchFamily="34" charset="0"/>
              </a:rPr>
              <a:t>residual currents &amp; water masses </a:t>
            </a:r>
          </a:p>
        </p:txBody>
      </p:sp>
      <p:sp>
        <p:nvSpPr>
          <p:cNvPr id="22536" name="Rectangle 51"/>
          <p:cNvSpPr>
            <a:spLocks noChangeArrowheads="1"/>
          </p:cNvSpPr>
          <p:nvPr/>
        </p:nvSpPr>
        <p:spPr bwMode="auto">
          <a:xfrm rot="-5400000">
            <a:off x="7125494" y="2983706"/>
            <a:ext cx="3049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latin typeface="Calibri" pitchFamily="34" charset="0"/>
              </a:rPr>
              <a:t>http://www.noordzeeatlas.nl/en/index.html</a:t>
            </a:r>
          </a:p>
        </p:txBody>
      </p:sp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8788" y="1871663"/>
            <a:ext cx="74707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1020763" y="5392738"/>
            <a:ext cx="241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i="1"/>
              <a:t>"rest current" 1,0 to 1,5 cm/s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2172" y="2618298"/>
            <a:ext cx="7664904" cy="3701541"/>
            <a:chOff x="716" y="1947"/>
            <a:chExt cx="4542" cy="2034"/>
          </a:xfrm>
        </p:grpSpPr>
        <p:sp>
          <p:nvSpPr>
            <p:cNvPr id="22538" name="Rectangle 53"/>
            <p:cNvSpPr>
              <a:spLocks noChangeArrowheads="1"/>
            </p:cNvSpPr>
            <p:nvPr/>
          </p:nvSpPr>
          <p:spPr bwMode="auto">
            <a:xfrm>
              <a:off x="716" y="3690"/>
              <a:ext cx="6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>
                  <a:latin typeface="Calibri" pitchFamily="34" charset="0"/>
                </a:rPr>
                <a:t>salinity</a:t>
              </a:r>
            </a:p>
          </p:txBody>
        </p:sp>
        <p:pic>
          <p:nvPicPr>
            <p:cNvPr id="22539" name="Picture 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507" y="1960"/>
              <a:ext cx="1436" cy="17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540" name="Picture 5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828" y="1947"/>
              <a:ext cx="1430" cy="17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cxnSp>
        <p:nvCxnSpPr>
          <p:cNvPr id="16" name="Straight Connector 15"/>
          <p:cNvCxnSpPr/>
          <p:nvPr/>
        </p:nvCxnSpPr>
        <p:spPr>
          <a:xfrm>
            <a:off x="214313" y="6450364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29313" y="6307489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57250" y="431800"/>
            <a:ext cx="77549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 dirty="0" smtClean="0">
                <a:solidFill>
                  <a:srgbClr val="984807"/>
                </a:solidFill>
                <a:cs typeface="Arial" pitchFamily="34" charset="0"/>
              </a:rPr>
              <a:t>        FLATFISH  ASSEMBLAGES</a:t>
            </a: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 dirty="0">
              <a:solidFill>
                <a:srgbClr val="984807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TextBox 48"/>
          <p:cNvSpPr txBox="1">
            <a:spLocks noChangeArrowheads="1"/>
          </p:cNvSpPr>
          <p:nvPr/>
        </p:nvSpPr>
        <p:spPr bwMode="auto">
          <a:xfrm>
            <a:off x="606425" y="977900"/>
            <a:ext cx="2100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400" b="1">
                <a:latin typeface="Calibri" pitchFamily="34" charset="0"/>
              </a:rPr>
              <a:t>Methods Field:</a:t>
            </a:r>
          </a:p>
        </p:txBody>
      </p:sp>
      <p:sp>
        <p:nvSpPr>
          <p:cNvPr id="26635" name="TextBox 49"/>
          <p:cNvSpPr txBox="1">
            <a:spLocks noChangeArrowheads="1"/>
          </p:cNvSpPr>
          <p:nvPr/>
        </p:nvSpPr>
        <p:spPr bwMode="auto">
          <a:xfrm>
            <a:off x="438150" y="1476630"/>
            <a:ext cx="2585269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Gear</a:t>
            </a:r>
            <a:endParaRPr lang="en-GB" b="1" dirty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-MIK trawls</a:t>
            </a:r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2m Ø 1500µm body &amp; 500µm </a:t>
            </a:r>
            <a:r>
              <a:rPr lang="en-GB" dirty="0" err="1">
                <a:latin typeface="Calibri" pitchFamily="34" charset="0"/>
              </a:rPr>
              <a:t>codend</a:t>
            </a:r>
            <a:endParaRPr lang="en-GB" dirty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5m above bottom </a:t>
            </a:r>
          </a:p>
          <a:p>
            <a:r>
              <a:rPr lang="en-GB" dirty="0" smtClean="0">
                <a:latin typeface="Calibri" pitchFamily="34" charset="0"/>
              </a:rPr>
              <a:t>2 knots, approx</a:t>
            </a:r>
            <a:r>
              <a:rPr lang="en-GB" dirty="0">
                <a:latin typeface="Calibri" pitchFamily="34" charset="0"/>
              </a:rPr>
              <a:t>. 3200m</a:t>
            </a:r>
            <a:r>
              <a:rPr lang="en-GB" baseline="30000" dirty="0">
                <a:latin typeface="Calibri" pitchFamily="34" charset="0"/>
              </a:rPr>
              <a:t>-3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</a:rPr>
              <a:t>samples</a:t>
            </a:r>
          </a:p>
          <a:p>
            <a:endParaRPr lang="en-GB" sz="800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-</a:t>
            </a:r>
            <a:r>
              <a:rPr lang="en-GB" b="1" dirty="0" smtClean="0">
                <a:latin typeface="Calibri" pitchFamily="34" charset="0"/>
              </a:rPr>
              <a:t>Beam trawl</a:t>
            </a:r>
          </a:p>
          <a:p>
            <a:r>
              <a:rPr lang="en-GB" dirty="0" smtClean="0">
                <a:latin typeface="Calibri" pitchFamily="34" charset="0"/>
              </a:rPr>
              <a:t>2m wide; 19mm &amp;  9mm approx. 2500m</a:t>
            </a:r>
            <a:r>
              <a:rPr lang="en-GB" baseline="30000" dirty="0" smtClean="0">
                <a:latin typeface="Calibri" pitchFamily="34" charset="0"/>
              </a:rPr>
              <a:t>-2</a:t>
            </a:r>
            <a:r>
              <a:rPr lang="en-GB" dirty="0" smtClean="0">
                <a:latin typeface="Calibri" pitchFamily="34" charset="0"/>
              </a:rPr>
              <a:t> samples</a:t>
            </a:r>
          </a:p>
          <a:p>
            <a:endParaRPr lang="en-GB" dirty="0" smtClean="0">
              <a:latin typeface="Calibri" pitchFamily="34" charset="0"/>
            </a:endParaRPr>
          </a:p>
        </p:txBody>
      </p:sp>
      <p:sp>
        <p:nvSpPr>
          <p:cNvPr id="26641" name="Rectangle 42"/>
          <p:cNvSpPr>
            <a:spLocks noChangeArrowheads="1"/>
          </p:cNvSpPr>
          <p:nvPr/>
        </p:nvSpPr>
        <p:spPr bwMode="auto">
          <a:xfrm>
            <a:off x="1694732" y="5733231"/>
            <a:ext cx="1489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Calibri" pitchFamily="34" charset="0"/>
              </a:rPr>
              <a:t>Water Quality</a:t>
            </a:r>
          </a:p>
          <a:p>
            <a:r>
              <a:rPr lang="en-GB" dirty="0">
                <a:latin typeface="Calibri" pitchFamily="34" charset="0"/>
              </a:rPr>
              <a:t>parameters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214313" y="6450364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13" y="6307489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857250" y="431800"/>
            <a:ext cx="77549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 dirty="0" smtClean="0">
                <a:solidFill>
                  <a:srgbClr val="984807"/>
                </a:solidFill>
                <a:cs typeface="Arial" pitchFamily="34" charset="0"/>
              </a:rPr>
              <a:t>        FLATFISH  ASSEMBLAGES</a:t>
            </a: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 dirty="0">
              <a:solidFill>
                <a:srgbClr val="984807"/>
              </a:solidFill>
              <a:cs typeface="Arial" pitchFamily="34" charset="0"/>
            </a:endParaRPr>
          </a:p>
        </p:txBody>
      </p:sp>
      <p:pic>
        <p:nvPicPr>
          <p:cNvPr id="40" name="Picture 2" descr="D:\FlatfishSympIjmuiden\Meetings\FlatfishSymp\Gear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8671" y="1356853"/>
            <a:ext cx="5840361" cy="4380271"/>
          </a:xfrm>
          <a:prstGeom prst="rect">
            <a:avLst/>
          </a:prstGeom>
          <a:noFill/>
        </p:spPr>
      </p:pic>
      <p:pic>
        <p:nvPicPr>
          <p:cNvPr id="26633" name="Picture 2"/>
          <p:cNvPicPr>
            <a:picLocks noChangeAspect="1" noChangeArrowheads="1"/>
          </p:cNvPicPr>
          <p:nvPr/>
        </p:nvPicPr>
        <p:blipFill>
          <a:blip r:embed="rId5" cstate="screen"/>
          <a:srcRect l="17850" r="14845" b="22646"/>
          <a:stretch>
            <a:fillRect/>
          </a:stretch>
        </p:blipFill>
        <p:spPr bwMode="auto">
          <a:xfrm>
            <a:off x="459728" y="4771917"/>
            <a:ext cx="1191624" cy="187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Box 12"/>
          <p:cNvSpPr txBox="1">
            <a:spLocks noChangeArrowheads="1"/>
          </p:cNvSpPr>
          <p:nvPr/>
        </p:nvSpPr>
        <p:spPr bwMode="auto">
          <a:xfrm>
            <a:off x="4591050" y="1247051"/>
            <a:ext cx="455295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latin typeface="Calibri" pitchFamily="34" charset="0"/>
              </a:rPr>
              <a:t>MIK </a:t>
            </a:r>
            <a:r>
              <a:rPr lang="en-GB" sz="2000" b="1" dirty="0" smtClean="0">
                <a:latin typeface="Calibri" pitchFamily="34" charset="0"/>
              </a:rPr>
              <a:t> survey (Pelagic)</a:t>
            </a:r>
            <a:endParaRPr lang="en-GB" sz="2000" b="1" dirty="0">
              <a:latin typeface="Calibri" pitchFamily="34" charset="0"/>
            </a:endParaRPr>
          </a:p>
          <a:p>
            <a:pPr lvl="1"/>
            <a:r>
              <a:rPr lang="en-GB" dirty="0" smtClean="0">
                <a:latin typeface="Calibri" pitchFamily="34" charset="0"/>
              </a:rPr>
              <a:t>Juvenile &amp; </a:t>
            </a:r>
            <a:r>
              <a:rPr lang="en-GB" u="sng" dirty="0" smtClean="0">
                <a:latin typeface="Calibri" pitchFamily="34" charset="0"/>
              </a:rPr>
              <a:t>Larval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>
                <a:latin typeface="Calibri" pitchFamily="34" charset="0"/>
              </a:rPr>
              <a:t>density (</a:t>
            </a:r>
            <a:r>
              <a:rPr lang="en-GB" dirty="0" err="1">
                <a:latin typeface="Calibri" pitchFamily="34" charset="0"/>
              </a:rPr>
              <a:t>ind</a:t>
            </a:r>
            <a:r>
              <a:rPr lang="en-GB" dirty="0">
                <a:latin typeface="Calibri" pitchFamily="34" charset="0"/>
              </a:rPr>
              <a:t>./1000 m</a:t>
            </a:r>
            <a:r>
              <a:rPr lang="en-GB" baseline="30000" dirty="0">
                <a:latin typeface="Calibri" pitchFamily="34" charset="0"/>
              </a:rPr>
              <a:t>3</a:t>
            </a:r>
            <a:r>
              <a:rPr lang="en-GB" dirty="0">
                <a:latin typeface="Calibri" pitchFamily="34" charset="0"/>
              </a:rPr>
              <a:t>) </a:t>
            </a:r>
            <a:r>
              <a:rPr lang="en-GB" dirty="0" smtClean="0">
                <a:latin typeface="Calibri" pitchFamily="34" charset="0"/>
              </a:rPr>
              <a:t>Species ID, Standard length</a:t>
            </a:r>
          </a:p>
          <a:p>
            <a:pPr lvl="1"/>
            <a:r>
              <a:rPr lang="en-GB" dirty="0" smtClean="0">
                <a:latin typeface="Calibri" pitchFamily="34" charset="0"/>
              </a:rPr>
              <a:t>Stomach content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28680" name="TextBox 15"/>
          <p:cNvSpPr txBox="1">
            <a:spLocks noChangeArrowheads="1"/>
          </p:cNvSpPr>
          <p:nvPr/>
        </p:nvSpPr>
        <p:spPr bwMode="auto">
          <a:xfrm>
            <a:off x="522288" y="4223178"/>
            <a:ext cx="32893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latin typeface="Calibri" pitchFamily="34" charset="0"/>
              </a:rPr>
              <a:t>ENVIRONMENTAL VARIABLES</a:t>
            </a:r>
          </a:p>
          <a:p>
            <a:pPr lvl="1"/>
            <a:endParaRPr lang="en-GB" dirty="0">
              <a:latin typeface="Calibri" pitchFamily="34" charset="0"/>
            </a:endParaRPr>
          </a:p>
          <a:p>
            <a:pPr lvl="1"/>
            <a:endParaRPr lang="en-GB" dirty="0">
              <a:latin typeface="Calibri" pitchFamily="34" charset="0"/>
            </a:endParaRPr>
          </a:p>
          <a:p>
            <a:pPr lvl="1"/>
            <a:endParaRPr lang="en-GB" dirty="0">
              <a:latin typeface="Calibri" pitchFamily="34" charset="0"/>
            </a:endParaRPr>
          </a:p>
        </p:txBody>
      </p:sp>
      <p:sp>
        <p:nvSpPr>
          <p:cNvPr id="28681" name="Rectangle 16"/>
          <p:cNvSpPr>
            <a:spLocks noChangeArrowheads="1"/>
          </p:cNvSpPr>
          <p:nvPr/>
        </p:nvSpPr>
        <p:spPr bwMode="auto">
          <a:xfrm>
            <a:off x="447675" y="4521628"/>
            <a:ext cx="29035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GB" dirty="0">
                <a:latin typeface="Calibri" pitchFamily="34" charset="0"/>
              </a:rPr>
              <a:t>Temperature</a:t>
            </a:r>
          </a:p>
          <a:p>
            <a:pPr lvl="1"/>
            <a:r>
              <a:rPr lang="en-GB" dirty="0">
                <a:latin typeface="Calibri" pitchFamily="34" charset="0"/>
              </a:rPr>
              <a:t>Salinity</a:t>
            </a:r>
          </a:p>
          <a:p>
            <a:pPr lvl="1"/>
            <a:r>
              <a:rPr lang="en-GB" dirty="0">
                <a:latin typeface="Calibri" pitchFamily="34" charset="0"/>
              </a:rPr>
              <a:t>Chlorophyll</a:t>
            </a:r>
          </a:p>
          <a:p>
            <a:pPr lvl="1"/>
            <a:r>
              <a:rPr lang="en-GB" dirty="0">
                <a:latin typeface="Calibri" pitchFamily="34" charset="0"/>
              </a:rPr>
              <a:t>% silt (bottom)</a:t>
            </a:r>
          </a:p>
          <a:p>
            <a:pPr lvl="1"/>
            <a:r>
              <a:rPr lang="en-GB" dirty="0">
                <a:latin typeface="Calibri" pitchFamily="34" charset="0"/>
              </a:rPr>
              <a:t>Total Suspended Matter</a:t>
            </a:r>
          </a:p>
        </p:txBody>
      </p:sp>
      <p:sp>
        <p:nvSpPr>
          <p:cNvPr id="28682" name="Rectangle 17"/>
          <p:cNvSpPr>
            <a:spLocks noChangeArrowheads="1"/>
          </p:cNvSpPr>
          <p:nvPr/>
        </p:nvSpPr>
        <p:spPr bwMode="auto">
          <a:xfrm>
            <a:off x="2012950" y="4521628"/>
            <a:ext cx="2724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GB" dirty="0">
                <a:latin typeface="Calibri" pitchFamily="34" charset="0"/>
              </a:rPr>
              <a:t>Station depth</a:t>
            </a:r>
          </a:p>
          <a:p>
            <a:pPr lvl="1"/>
            <a:r>
              <a:rPr lang="en-GB" dirty="0">
                <a:latin typeface="Calibri" pitchFamily="34" charset="0"/>
              </a:rPr>
              <a:t>Latitude</a:t>
            </a:r>
          </a:p>
          <a:p>
            <a:pPr lvl="1"/>
            <a:r>
              <a:rPr lang="en-GB" dirty="0">
                <a:latin typeface="Calibri" pitchFamily="34" charset="0"/>
              </a:rPr>
              <a:t>Cruise (degree day)</a:t>
            </a:r>
          </a:p>
        </p:txBody>
      </p:sp>
      <p:sp>
        <p:nvSpPr>
          <p:cNvPr id="28683" name="TextBox 19"/>
          <p:cNvSpPr txBox="1">
            <a:spLocks noChangeArrowheads="1"/>
          </p:cNvSpPr>
          <p:nvPr/>
        </p:nvSpPr>
        <p:spPr bwMode="auto">
          <a:xfrm>
            <a:off x="4384946" y="3095768"/>
            <a:ext cx="2287421" cy="111569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3200" b="1" dirty="0" smtClean="0">
                <a:solidFill>
                  <a:srgbClr val="00B0F0"/>
                </a:solidFill>
                <a:latin typeface="Calibri" pitchFamily="34" charset="0"/>
              </a:rPr>
              <a:t>Multivariate</a:t>
            </a:r>
            <a:endParaRPr lang="en-GB" sz="3200" b="1" dirty="0">
              <a:solidFill>
                <a:srgbClr val="00B0F0"/>
              </a:solidFill>
              <a:latin typeface="Calibri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en-GB" sz="3200" b="1" dirty="0" smtClean="0">
                <a:solidFill>
                  <a:srgbClr val="00B0F0"/>
                </a:solidFill>
                <a:latin typeface="Calibri" pitchFamily="34" charset="0"/>
              </a:rPr>
              <a:t>Datasets</a:t>
            </a:r>
            <a:endParaRPr lang="en-GB" sz="32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104821" y="4342493"/>
            <a:ext cx="55245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526971" y="3410857"/>
            <a:ext cx="638629" cy="725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362700" y="4057650"/>
            <a:ext cx="552450" cy="9715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TextBox 38"/>
          <p:cNvSpPr txBox="1">
            <a:spLocks noChangeArrowheads="1"/>
          </p:cNvSpPr>
          <p:nvPr/>
        </p:nvSpPr>
        <p:spPr bwMode="auto">
          <a:xfrm>
            <a:off x="5562600" y="5195102"/>
            <a:ext cx="325175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PELAGIC &amp; DEMERSAL</a:t>
            </a:r>
          </a:p>
          <a:p>
            <a:pPr algn="ctr">
              <a:spcAft>
                <a:spcPts val="60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Flatfish ASSEMBLAGES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4313" y="6450364"/>
            <a:ext cx="8643937" cy="0"/>
          </a:xfrm>
          <a:prstGeom prst="line">
            <a:avLst/>
          </a:prstGeom>
          <a:ln w="38100">
            <a:solidFill>
              <a:srgbClr val="74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13" y="6307489"/>
            <a:ext cx="3000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857625" y="288925"/>
            <a:ext cx="5072063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57250" y="431800"/>
            <a:ext cx="77549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r>
              <a:rPr lang="en-GB" sz="2400" dirty="0" smtClean="0">
                <a:solidFill>
                  <a:srgbClr val="984807"/>
                </a:solidFill>
                <a:cs typeface="Arial" pitchFamily="34" charset="0"/>
              </a:rPr>
              <a:t>        FLATFISH  ASSEMBLAGES</a:t>
            </a:r>
            <a:r>
              <a:rPr lang="en-GB" sz="2400" dirty="0">
                <a:solidFill>
                  <a:srgbClr val="984807"/>
                </a:solidFill>
                <a:cs typeface="Arial" pitchFamily="34" charset="0"/>
              </a:rPr>
              <a:t>: Dutch Coast</a:t>
            </a:r>
          </a:p>
          <a:p>
            <a:pPr algn="r">
              <a:buClr>
                <a:srgbClr val="984807"/>
              </a:buClr>
              <a:buSzPct val="150000"/>
              <a:buFont typeface="Arial" pitchFamily="34" charset="0"/>
              <a:buChar char="»"/>
            </a:pPr>
            <a:endParaRPr lang="en-GB" sz="2400" dirty="0">
              <a:solidFill>
                <a:srgbClr val="984807"/>
              </a:solidFill>
              <a:cs typeface="Arial" pitchFamily="34" charset="0"/>
            </a:endParaRPr>
          </a:p>
        </p:txBody>
      </p: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133350" y="1057932"/>
            <a:ext cx="4147683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latin typeface="Calibri" pitchFamily="34" charset="0"/>
              </a:rPr>
              <a:t>Beam Trawl survey (</a:t>
            </a:r>
            <a:r>
              <a:rPr lang="en-GB" sz="2000" b="1" dirty="0" err="1" smtClean="0">
                <a:latin typeface="Calibri" pitchFamily="34" charset="0"/>
              </a:rPr>
              <a:t>Demersal</a:t>
            </a:r>
            <a:r>
              <a:rPr lang="en-GB" sz="2000" b="1" dirty="0" smtClean="0">
                <a:latin typeface="Calibri" pitchFamily="34" charset="0"/>
              </a:rPr>
              <a:t> )</a:t>
            </a:r>
            <a:endParaRPr lang="en-GB" sz="2000" b="1" dirty="0">
              <a:latin typeface="Calibri" pitchFamily="34" charset="0"/>
            </a:endParaRPr>
          </a:p>
          <a:p>
            <a:pPr lvl="1"/>
            <a:r>
              <a:rPr lang="en-GB" dirty="0" smtClean="0">
                <a:latin typeface="Calibri" pitchFamily="34" charset="0"/>
              </a:rPr>
              <a:t>Juvenile/adult density </a:t>
            </a:r>
            <a:r>
              <a:rPr lang="en-GB" dirty="0">
                <a:latin typeface="Calibri" pitchFamily="34" charset="0"/>
              </a:rPr>
              <a:t>(</a:t>
            </a:r>
            <a:r>
              <a:rPr lang="en-GB" dirty="0" err="1">
                <a:latin typeface="Calibri" pitchFamily="34" charset="0"/>
              </a:rPr>
              <a:t>ind</a:t>
            </a:r>
            <a:r>
              <a:rPr lang="en-GB" dirty="0">
                <a:latin typeface="Calibri" pitchFamily="34" charset="0"/>
              </a:rPr>
              <a:t>./1000 </a:t>
            </a:r>
            <a:r>
              <a:rPr lang="en-GB" dirty="0" smtClean="0">
                <a:latin typeface="Calibri" pitchFamily="34" charset="0"/>
              </a:rPr>
              <a:t>m</a:t>
            </a:r>
            <a:r>
              <a:rPr lang="en-GB" baseline="30000" dirty="0">
                <a:latin typeface="Calibri" pitchFamily="34" charset="0"/>
              </a:rPr>
              <a:t>2</a:t>
            </a:r>
            <a:r>
              <a:rPr lang="en-GB" dirty="0" smtClean="0">
                <a:latin typeface="Calibri" pitchFamily="34" charset="0"/>
              </a:rPr>
              <a:t>) Species ID, Standard length &amp; Weight (Fulton K)</a:t>
            </a:r>
            <a:endParaRPr lang="en-GB" dirty="0">
              <a:latin typeface="Calibri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707153" y="2593521"/>
            <a:ext cx="3312" cy="4779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653144" y="2969281"/>
            <a:ext cx="2960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>
                <a:solidFill>
                  <a:srgbClr val="7030A0"/>
                </a:solidFill>
                <a:latin typeface="Calibri" pitchFamily="34" charset="0"/>
              </a:rPr>
              <a:t>Size class analysis</a:t>
            </a:r>
          </a:p>
          <a:p>
            <a:pPr lvl="1"/>
            <a:r>
              <a:rPr lang="en-GB" dirty="0" smtClean="0">
                <a:latin typeface="Calibri" pitchFamily="34" charset="0"/>
              </a:rPr>
              <a:t>0+, 1 and 2+ flatfishes </a:t>
            </a:r>
            <a:endParaRPr lang="en-GB" dirty="0"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581150" y="2400300"/>
            <a:ext cx="276679" cy="5606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816319" y="4109748"/>
            <a:ext cx="1813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Ordination</a:t>
            </a:r>
          </a:p>
          <a:p>
            <a:r>
              <a:rPr lang="en-GB" dirty="0" smtClean="0"/>
              <a:t>Cluster analysis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</TotalTime>
  <Words>2449</Words>
  <Application>Microsoft Office PowerPoint</Application>
  <PresentationFormat>Diavoorstelling (4:3)</PresentationFormat>
  <Paragraphs>871</Paragraphs>
  <Slides>18</Slides>
  <Notes>18</Notes>
  <HiddenSlides>1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</dc:creator>
  <cp:lastModifiedBy>Wil Borst</cp:lastModifiedBy>
  <cp:revision>802</cp:revision>
  <dcterms:created xsi:type="dcterms:W3CDTF">2009-12-13T21:18:03Z</dcterms:created>
  <dcterms:modified xsi:type="dcterms:W3CDTF">2016-09-20T09:23:23Z</dcterms:modified>
</cp:coreProperties>
</file>